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9" r:id="rId1"/>
  </p:sldMasterIdLst>
  <p:notesMasterIdLst>
    <p:notesMasterId r:id="rId45"/>
  </p:notesMasterIdLst>
  <p:sldIdLst>
    <p:sldId id="257" r:id="rId2"/>
    <p:sldId id="258" r:id="rId3"/>
    <p:sldId id="369" r:id="rId4"/>
    <p:sldId id="370" r:id="rId5"/>
    <p:sldId id="2810" r:id="rId6"/>
    <p:sldId id="531" r:id="rId7"/>
    <p:sldId id="2813" r:id="rId8"/>
    <p:sldId id="2814" r:id="rId9"/>
    <p:sldId id="2815" r:id="rId10"/>
    <p:sldId id="2816" r:id="rId11"/>
    <p:sldId id="2811" r:id="rId12"/>
    <p:sldId id="2817" r:id="rId13"/>
    <p:sldId id="2824" r:id="rId14"/>
    <p:sldId id="2819" r:id="rId15"/>
    <p:sldId id="2838" r:id="rId16"/>
    <p:sldId id="448" r:id="rId17"/>
    <p:sldId id="2812" r:id="rId18"/>
    <p:sldId id="2821" r:id="rId19"/>
    <p:sldId id="2820" r:id="rId20"/>
    <p:sldId id="2818" r:id="rId21"/>
    <p:sldId id="2822" r:id="rId22"/>
    <p:sldId id="2823" r:id="rId23"/>
    <p:sldId id="2827" r:id="rId24"/>
    <p:sldId id="2825" r:id="rId25"/>
    <p:sldId id="2826" r:id="rId26"/>
    <p:sldId id="2829" r:id="rId27"/>
    <p:sldId id="2828" r:id="rId28"/>
    <p:sldId id="2830" r:id="rId29"/>
    <p:sldId id="2831" r:id="rId30"/>
    <p:sldId id="2832" r:id="rId31"/>
    <p:sldId id="2833" r:id="rId32"/>
    <p:sldId id="2834" r:id="rId33"/>
    <p:sldId id="2837" r:id="rId34"/>
    <p:sldId id="2836" r:id="rId35"/>
    <p:sldId id="375" r:id="rId36"/>
    <p:sldId id="359" r:id="rId37"/>
    <p:sldId id="324" r:id="rId38"/>
    <p:sldId id="325" r:id="rId39"/>
    <p:sldId id="392" r:id="rId40"/>
    <p:sldId id="2772" r:id="rId41"/>
    <p:sldId id="2773" r:id="rId42"/>
    <p:sldId id="366" r:id="rId43"/>
    <p:sldId id="300" r:id="rId44"/>
  </p:sldIdLst>
  <p:sldSz cx="12192000" cy="6858000"/>
  <p:notesSz cx="6797675" cy="9872663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Futura PT Book" panose="020B0604020202020204" charset="-52"/>
      <p:regular r:id="rId50"/>
      <p:italic r:id="rId51"/>
    </p:embeddedFont>
    <p:embeddedFont>
      <p:font typeface="Futura PT Demi" panose="020B0604020202020204" charset="-52"/>
      <p:regular r:id="rId52"/>
      <p:italic r:id="rId53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2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D3C9"/>
    <a:srgbClr val="FFBEAF"/>
    <a:srgbClr val="848484"/>
    <a:srgbClr val="97835B"/>
    <a:srgbClr val="AB9973"/>
    <a:srgbClr val="F47C7C"/>
    <a:srgbClr val="332603"/>
    <a:srgbClr val="FFC000"/>
    <a:srgbClr val="E62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29" autoAdjust="0"/>
    <p:restoredTop sz="93861" autoAdjust="0"/>
  </p:normalViewPr>
  <p:slideViewPr>
    <p:cSldViewPr>
      <p:cViewPr varScale="1">
        <p:scale>
          <a:sx n="112" d="100"/>
          <a:sy n="112" d="100"/>
        </p:scale>
        <p:origin x="924" y="78"/>
      </p:cViewPr>
      <p:guideLst>
        <p:guide orient="horz" pos="2160"/>
        <p:guide pos="420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26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00A85B-4A96-40BF-B129-A0953EDC7A61}" type="doc">
      <dgm:prSet loTypeId="urn:microsoft.com/office/officeart/2005/8/layout/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EC142763-A37A-4AB8-A822-3FB47A492A43}">
      <dgm:prSet phldrT="[Текст]"/>
      <dgm:spPr>
        <a:gradFill flip="none" rotWithShape="0">
          <a:gsLst>
            <a:gs pos="0">
              <a:schemeClr val="accent2">
                <a:shade val="8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ru-RU" dirty="0">
              <a:latin typeface="Futura PT Demi" panose="020B0604020202020204" charset="-52"/>
            </a:rPr>
            <a:t>Зачисление</a:t>
          </a:r>
        </a:p>
      </dgm:t>
    </dgm:pt>
    <dgm:pt modelId="{40A21348-4CAF-4475-9870-AA70075CAD02}" type="parTrans" cxnId="{757CD48E-7906-46EF-8E1A-1D843ECE56D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E01EFEA-FE09-4E2C-B851-7A0EEC833180}" type="sibTrans" cxnId="{757CD48E-7906-46EF-8E1A-1D843ECE56D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CE4EE9E-C67A-4CA1-A7C2-43B8A33554E7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Приказ о зачислении в вуз формирует зачетную книгу</a:t>
          </a:r>
        </a:p>
      </dgm:t>
    </dgm:pt>
    <dgm:pt modelId="{0D2A5F87-43AD-4E60-B274-743D75AB4F6F}" type="parTrans" cxnId="{68F1A60C-A331-493B-8F60-153003B4F42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FCC93F9-0D72-4200-A1E0-26D563B59074}" type="sibTrans" cxnId="{68F1A60C-A331-493B-8F60-153003B4F42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6E8560F-BE27-41D0-8749-DCF6367594CE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Приказ на выдачу студенческих билетов формирует студенческий билет</a:t>
          </a:r>
        </a:p>
      </dgm:t>
    </dgm:pt>
    <dgm:pt modelId="{70517E05-158A-49A1-84EE-D2288A5753BC}" type="parTrans" cxnId="{DD842961-AA4B-41CF-9FE0-861243202E0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F7472CD5-558C-4319-A8F2-3D09874AA71F}" type="sibTrans" cxnId="{DD842961-AA4B-41CF-9FE0-861243202E0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1A5FBDC-9DE6-401D-BB8D-6D9F742B0E74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Отметка о выгрузке в ГИР ВУ заполняется в справочнике «Физические лица» с помощью обработки «</a:t>
          </a:r>
          <a:r>
            <a:rPr lang="ru-RU" b="0" i="0" dirty="0">
              <a:latin typeface="Futura PT Demi" panose="020B0604020202020204" charset="-52"/>
            </a:rPr>
            <a:t>Заполнение признака «Отправить в ГИР ВУ» физического лица»</a:t>
          </a:r>
          <a:endParaRPr lang="ru-RU" dirty="0">
            <a:latin typeface="Futura PT Demi" panose="020B0604020202020204" charset="-52"/>
          </a:endParaRPr>
        </a:p>
      </dgm:t>
    </dgm:pt>
    <dgm:pt modelId="{FDC16E47-B123-4BD9-9455-97B211354DE0}" type="parTrans" cxnId="{2D017606-F586-4CC3-B690-7562A17A89AA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4B8011D-25D4-4AA4-8715-2E0DABBBE158}" type="sibTrans" cxnId="{2D017606-F586-4CC3-B690-7562A17A89AA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5554100-F4EB-40D7-86F7-847F955A2173}" type="pres">
      <dgm:prSet presAssocID="{AA00A85B-4A96-40BF-B129-A0953EDC7A61}" presName="linear" presStyleCnt="0">
        <dgm:presLayoutVars>
          <dgm:dir/>
          <dgm:animLvl val="lvl"/>
          <dgm:resizeHandles val="exact"/>
        </dgm:presLayoutVars>
      </dgm:prSet>
      <dgm:spPr/>
    </dgm:pt>
    <dgm:pt modelId="{0A57D179-60D0-45EC-A4E7-6DFFED62DFF1}" type="pres">
      <dgm:prSet presAssocID="{EC142763-A37A-4AB8-A822-3FB47A492A43}" presName="parentLin" presStyleCnt="0"/>
      <dgm:spPr/>
    </dgm:pt>
    <dgm:pt modelId="{93E79317-847D-4438-AACD-304E89A31D61}" type="pres">
      <dgm:prSet presAssocID="{EC142763-A37A-4AB8-A822-3FB47A492A43}" presName="parentLeftMargin" presStyleLbl="node1" presStyleIdx="0" presStyleCnt="1"/>
      <dgm:spPr/>
    </dgm:pt>
    <dgm:pt modelId="{3A3E534D-C803-45B6-8CA1-DA578F976258}" type="pres">
      <dgm:prSet presAssocID="{EC142763-A37A-4AB8-A822-3FB47A492A4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F1D31A3-B35D-4D76-ABA4-A3CE8B3697CA}" type="pres">
      <dgm:prSet presAssocID="{EC142763-A37A-4AB8-A822-3FB47A492A43}" presName="negativeSpace" presStyleCnt="0"/>
      <dgm:spPr/>
    </dgm:pt>
    <dgm:pt modelId="{3C90536B-8FF5-4397-B9BA-9E8D7C2DDA7F}" type="pres">
      <dgm:prSet presAssocID="{EC142763-A37A-4AB8-A822-3FB47A492A43}" presName="childText" presStyleLbl="conFgAcc1" presStyleIdx="0" presStyleCnt="1" custLinFactNeighborX="6359" custLinFactNeighborY="3689">
        <dgm:presLayoutVars>
          <dgm:bulletEnabled val="1"/>
        </dgm:presLayoutVars>
      </dgm:prSet>
      <dgm:spPr/>
    </dgm:pt>
  </dgm:ptLst>
  <dgm:cxnLst>
    <dgm:cxn modelId="{2D017606-F586-4CC3-B690-7562A17A89AA}" srcId="{EC142763-A37A-4AB8-A822-3FB47A492A43}" destId="{E1A5FBDC-9DE6-401D-BB8D-6D9F742B0E74}" srcOrd="2" destOrd="0" parTransId="{FDC16E47-B123-4BD9-9455-97B211354DE0}" sibTransId="{E4B8011D-25D4-4AA4-8715-2E0DABBBE158}"/>
    <dgm:cxn modelId="{68F1A60C-A331-493B-8F60-153003B4F429}" srcId="{EC142763-A37A-4AB8-A822-3FB47A492A43}" destId="{6CE4EE9E-C67A-4CA1-A7C2-43B8A33554E7}" srcOrd="0" destOrd="0" parTransId="{0D2A5F87-43AD-4E60-B274-743D75AB4F6F}" sibTransId="{0FCC93F9-0D72-4200-A1E0-26D563B59074}"/>
    <dgm:cxn modelId="{EDFB6A24-8474-448B-BC52-E9C6237D5ADF}" type="presOf" srcId="{6CE4EE9E-C67A-4CA1-A7C2-43B8A33554E7}" destId="{3C90536B-8FF5-4397-B9BA-9E8D7C2DDA7F}" srcOrd="0" destOrd="0" presId="urn:microsoft.com/office/officeart/2005/8/layout/list1"/>
    <dgm:cxn modelId="{5504D537-16A7-45E2-BE7C-C862C385A04C}" type="presOf" srcId="{EC142763-A37A-4AB8-A822-3FB47A492A43}" destId="{3A3E534D-C803-45B6-8CA1-DA578F976258}" srcOrd="1" destOrd="0" presId="urn:microsoft.com/office/officeart/2005/8/layout/list1"/>
    <dgm:cxn modelId="{DD842961-AA4B-41CF-9FE0-861243202E03}" srcId="{EC142763-A37A-4AB8-A822-3FB47A492A43}" destId="{66E8560F-BE27-41D0-8749-DCF6367594CE}" srcOrd="1" destOrd="0" parTransId="{70517E05-158A-49A1-84EE-D2288A5753BC}" sibTransId="{F7472CD5-558C-4319-A8F2-3D09874AA71F}"/>
    <dgm:cxn modelId="{0780234E-177E-4A4C-9D38-301CAFF59328}" type="presOf" srcId="{AA00A85B-4A96-40BF-B129-A0953EDC7A61}" destId="{E5554100-F4EB-40D7-86F7-847F955A2173}" srcOrd="0" destOrd="0" presId="urn:microsoft.com/office/officeart/2005/8/layout/list1"/>
    <dgm:cxn modelId="{D5EF4F57-AE40-436D-8D50-BCF5A6228D67}" type="presOf" srcId="{E1A5FBDC-9DE6-401D-BB8D-6D9F742B0E74}" destId="{3C90536B-8FF5-4397-B9BA-9E8D7C2DDA7F}" srcOrd="0" destOrd="2" presId="urn:microsoft.com/office/officeart/2005/8/layout/list1"/>
    <dgm:cxn modelId="{B803197C-AE5F-4ADD-B419-5C02352847E7}" type="presOf" srcId="{EC142763-A37A-4AB8-A822-3FB47A492A43}" destId="{93E79317-847D-4438-AACD-304E89A31D61}" srcOrd="0" destOrd="0" presId="urn:microsoft.com/office/officeart/2005/8/layout/list1"/>
    <dgm:cxn modelId="{757CD48E-7906-46EF-8E1A-1D843ECE56D9}" srcId="{AA00A85B-4A96-40BF-B129-A0953EDC7A61}" destId="{EC142763-A37A-4AB8-A822-3FB47A492A43}" srcOrd="0" destOrd="0" parTransId="{40A21348-4CAF-4475-9870-AA70075CAD02}" sibTransId="{EE01EFEA-FE09-4E2C-B851-7A0EEC833180}"/>
    <dgm:cxn modelId="{A88D2AF1-8934-42E7-9274-CDB664B5CD5D}" type="presOf" srcId="{66E8560F-BE27-41D0-8749-DCF6367594CE}" destId="{3C90536B-8FF5-4397-B9BA-9E8D7C2DDA7F}" srcOrd="0" destOrd="1" presId="urn:microsoft.com/office/officeart/2005/8/layout/list1"/>
    <dgm:cxn modelId="{A028A2EB-866C-443E-BC63-EF40C4221E1E}" type="presParOf" srcId="{E5554100-F4EB-40D7-86F7-847F955A2173}" destId="{0A57D179-60D0-45EC-A4E7-6DFFED62DFF1}" srcOrd="0" destOrd="0" presId="urn:microsoft.com/office/officeart/2005/8/layout/list1"/>
    <dgm:cxn modelId="{049119A4-FB45-4B5B-A283-DA9CA5AD45CE}" type="presParOf" srcId="{0A57D179-60D0-45EC-A4E7-6DFFED62DFF1}" destId="{93E79317-847D-4438-AACD-304E89A31D61}" srcOrd="0" destOrd="0" presId="urn:microsoft.com/office/officeart/2005/8/layout/list1"/>
    <dgm:cxn modelId="{79BC5AA2-B416-4BB1-83F3-81E03F4DC21E}" type="presParOf" srcId="{0A57D179-60D0-45EC-A4E7-6DFFED62DFF1}" destId="{3A3E534D-C803-45B6-8CA1-DA578F976258}" srcOrd="1" destOrd="0" presId="urn:microsoft.com/office/officeart/2005/8/layout/list1"/>
    <dgm:cxn modelId="{53F210E7-EAEE-4C0E-B9C6-6ACF934C0573}" type="presParOf" srcId="{E5554100-F4EB-40D7-86F7-847F955A2173}" destId="{3F1D31A3-B35D-4D76-ABA4-A3CE8B3697CA}" srcOrd="1" destOrd="0" presId="urn:microsoft.com/office/officeart/2005/8/layout/list1"/>
    <dgm:cxn modelId="{A92FB399-F4AB-4443-BFB2-CE6BFDB11E5B}" type="presParOf" srcId="{E5554100-F4EB-40D7-86F7-847F955A2173}" destId="{3C90536B-8FF5-4397-B9BA-9E8D7C2DDA7F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4213EC-95D6-44BA-82D4-EE1650C87C6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096EB58-E316-42B3-A687-DA0A75C4AA70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В качестве элемента внутренней информационной системы для внебюджетных источников финансирования можно использовать: </a:t>
          </a:r>
        </a:p>
      </dgm:t>
    </dgm:pt>
    <dgm:pt modelId="{2270EFD3-FCC8-4FF4-A275-987894E90E3D}" type="parTrans" cxnId="{AEED51D6-B17C-46EA-A2C4-4AADA6C256D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A356F53-7635-48AE-B798-A4B4F2F28A3A}" type="sibTrans" cxnId="{AEED51D6-B17C-46EA-A2C4-4AADA6C256D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F8178D23-6FF5-4594-9277-0494EA52414E}">
      <dgm:prSet phldrT="[Текст]" custT="1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ru-RU" sz="2400" dirty="0">
              <a:latin typeface="Futura PT Demi" panose="020B0604020202020204" charset="-52"/>
            </a:rPr>
            <a:t>Значения по умолчанию можно указать в отчете </a:t>
          </a:r>
          <a:r>
            <a:rPr lang="ru-RU" sz="2400" dirty="0" err="1">
              <a:latin typeface="Futura PT Demi" panose="020B0604020202020204" charset="-52"/>
            </a:rPr>
            <a:t>КиД</a:t>
          </a:r>
          <a:r>
            <a:rPr lang="ru-RU" sz="2400" dirty="0">
              <a:latin typeface="Futura PT Demi" panose="020B0604020202020204" charset="-52"/>
            </a:rPr>
            <a:t> - вкладка «Опции», таблица «Параметры», поле «Источник финансирования по умолчанию для внебюджетных средств для выгрузки в Витрину».</a:t>
          </a:r>
        </a:p>
      </dgm:t>
    </dgm:pt>
    <dgm:pt modelId="{BE63D2C7-F574-4A3F-9DC8-88540E3C45CB}" type="parTrans" cxnId="{9B5CB4AE-C87D-468C-81ED-6DE451E316F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766AD5CF-4861-4400-B164-837D204DE0A3}" type="sibTrans" cxnId="{9B5CB4AE-C87D-468C-81ED-6DE451E316F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57E86D49-EF9D-42AD-ADB2-8ACAA57D42F7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Элементы справочника «Типы объектов» - требуется указать типы договоров, заключаемых с физическими и юридическими лицами</a:t>
          </a:r>
        </a:p>
      </dgm:t>
    </dgm:pt>
    <dgm:pt modelId="{2F06CAD9-81CA-4658-BFF2-345EBD9049BC}" type="parTrans" cxnId="{14F97BD5-7ED0-43C3-8E87-71715B51F1D4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4C100C6-BA82-4AD4-A0A0-EC90640452DF}" type="sibTrans" cxnId="{14F97BD5-7ED0-43C3-8E87-71715B51F1D4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2A9C2E3F-E254-4BA0-AE1F-231D30F96B33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Элементы справочника "Идентификатор объекта метаданных". «За счет средств физических лиц» - «Физические лица (справочник)», «За счет средств юридических лиц» - "Контрагенты (Справочник)".  </a:t>
          </a:r>
        </a:p>
      </dgm:t>
    </dgm:pt>
    <dgm:pt modelId="{DB273D56-5F79-470F-BC30-BD3516CD8183}" type="parTrans" cxnId="{081FC0D7-5ADB-4FE2-A25D-2D11833F5BAE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5DBC2726-8567-43C9-A020-973266D6903B}" type="sibTrans" cxnId="{081FC0D7-5ADB-4FE2-A25D-2D11833F5BAE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EA3DB63-9B09-4923-AB8B-6409ED06F941}" type="pres">
      <dgm:prSet presAssocID="{CD4213EC-95D6-44BA-82D4-EE1650C87C68}" presName="linear" presStyleCnt="0">
        <dgm:presLayoutVars>
          <dgm:animLvl val="lvl"/>
          <dgm:resizeHandles val="exact"/>
        </dgm:presLayoutVars>
      </dgm:prSet>
      <dgm:spPr/>
    </dgm:pt>
    <dgm:pt modelId="{FD681634-FB4C-4743-AF1C-BE7A2EAE9265}" type="pres">
      <dgm:prSet presAssocID="{5096EB58-E316-42B3-A687-DA0A75C4AA7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B1B5963-4782-4A22-9528-EB818716E2C6}" type="pres">
      <dgm:prSet presAssocID="{5096EB58-E316-42B3-A687-DA0A75C4AA70}" presName="childText" presStyleLbl="revTx" presStyleIdx="0" presStyleCnt="1">
        <dgm:presLayoutVars>
          <dgm:bulletEnabled val="1"/>
        </dgm:presLayoutVars>
      </dgm:prSet>
      <dgm:spPr/>
    </dgm:pt>
    <dgm:pt modelId="{4C009678-3129-4D8C-A10D-3925DFBE9127}" type="pres">
      <dgm:prSet presAssocID="{F8178D23-6FF5-4594-9277-0494EA52414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8A0AE1E-E2F5-4A1E-A89A-1B9E90F42E4F}" type="presOf" srcId="{F8178D23-6FF5-4594-9277-0494EA52414E}" destId="{4C009678-3129-4D8C-A10D-3925DFBE9127}" srcOrd="0" destOrd="0" presId="urn:microsoft.com/office/officeart/2005/8/layout/vList2"/>
    <dgm:cxn modelId="{38FD3D27-3308-4AA0-A130-85758DC92D35}" type="presOf" srcId="{57E86D49-EF9D-42AD-ADB2-8ACAA57D42F7}" destId="{6B1B5963-4782-4A22-9528-EB818716E2C6}" srcOrd="0" destOrd="0" presId="urn:microsoft.com/office/officeart/2005/8/layout/vList2"/>
    <dgm:cxn modelId="{9B5CB4AE-C87D-468C-81ED-6DE451E316F5}" srcId="{CD4213EC-95D6-44BA-82D4-EE1650C87C68}" destId="{F8178D23-6FF5-4594-9277-0494EA52414E}" srcOrd="1" destOrd="0" parTransId="{BE63D2C7-F574-4A3F-9DC8-88540E3C45CB}" sibTransId="{766AD5CF-4861-4400-B164-837D204DE0A3}"/>
    <dgm:cxn modelId="{B2FF46AF-0ECF-429B-8478-18C5295067BB}" type="presOf" srcId="{5096EB58-E316-42B3-A687-DA0A75C4AA70}" destId="{FD681634-FB4C-4743-AF1C-BE7A2EAE9265}" srcOrd="0" destOrd="0" presId="urn:microsoft.com/office/officeart/2005/8/layout/vList2"/>
    <dgm:cxn modelId="{25249CCB-F602-4F13-932F-CA0D062D35EB}" type="presOf" srcId="{CD4213EC-95D6-44BA-82D4-EE1650C87C68}" destId="{CEA3DB63-9B09-4923-AB8B-6409ED06F941}" srcOrd="0" destOrd="0" presId="urn:microsoft.com/office/officeart/2005/8/layout/vList2"/>
    <dgm:cxn modelId="{14F97BD5-7ED0-43C3-8E87-71715B51F1D4}" srcId="{5096EB58-E316-42B3-A687-DA0A75C4AA70}" destId="{57E86D49-EF9D-42AD-ADB2-8ACAA57D42F7}" srcOrd="0" destOrd="0" parTransId="{2F06CAD9-81CA-4658-BFF2-345EBD9049BC}" sibTransId="{C4C100C6-BA82-4AD4-A0A0-EC90640452DF}"/>
    <dgm:cxn modelId="{AEED51D6-B17C-46EA-A2C4-4AADA6C256D5}" srcId="{CD4213EC-95D6-44BA-82D4-EE1650C87C68}" destId="{5096EB58-E316-42B3-A687-DA0A75C4AA70}" srcOrd="0" destOrd="0" parTransId="{2270EFD3-FCC8-4FF4-A275-987894E90E3D}" sibTransId="{CA356F53-7635-48AE-B798-A4B4F2F28A3A}"/>
    <dgm:cxn modelId="{081FC0D7-5ADB-4FE2-A25D-2D11833F5BAE}" srcId="{5096EB58-E316-42B3-A687-DA0A75C4AA70}" destId="{2A9C2E3F-E254-4BA0-AE1F-231D30F96B33}" srcOrd="1" destOrd="0" parTransId="{DB273D56-5F79-470F-BC30-BD3516CD8183}" sibTransId="{5DBC2726-8567-43C9-A020-973266D6903B}"/>
    <dgm:cxn modelId="{2B88AEF5-9005-4BC9-9FA4-CD5650E2BAFF}" type="presOf" srcId="{2A9C2E3F-E254-4BA0-AE1F-231D30F96B33}" destId="{6B1B5963-4782-4A22-9528-EB818716E2C6}" srcOrd="0" destOrd="1" presId="urn:microsoft.com/office/officeart/2005/8/layout/vList2"/>
    <dgm:cxn modelId="{6569B739-C599-45BA-9201-39C62C9CAB1F}" type="presParOf" srcId="{CEA3DB63-9B09-4923-AB8B-6409ED06F941}" destId="{FD681634-FB4C-4743-AF1C-BE7A2EAE9265}" srcOrd="0" destOrd="0" presId="urn:microsoft.com/office/officeart/2005/8/layout/vList2"/>
    <dgm:cxn modelId="{A83A67C3-BECA-4237-BC42-ED6ABF2BC08C}" type="presParOf" srcId="{CEA3DB63-9B09-4923-AB8B-6409ED06F941}" destId="{6B1B5963-4782-4A22-9528-EB818716E2C6}" srcOrd="1" destOrd="0" presId="urn:microsoft.com/office/officeart/2005/8/layout/vList2"/>
    <dgm:cxn modelId="{C4CBCDDA-C5C5-4BFC-BEB4-47A8B50DC478}" type="presParOf" srcId="{CEA3DB63-9B09-4923-AB8B-6409ED06F941}" destId="{4C009678-3129-4D8C-A10D-3925DFBE912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0E17B2-8601-4A18-B376-873D8D116E2F}" type="doc">
      <dgm:prSet loTypeId="urn:microsoft.com/office/officeart/2005/8/layout/hierarchy6" loCatId="hierarchy" qsTypeId="urn:microsoft.com/office/officeart/2005/8/quickstyle/simple4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17415ECE-DB13-4DE5-BA9C-7C2F06B6BDD8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Формирование отчета </a:t>
          </a:r>
          <a:r>
            <a:rPr lang="ru-RU" dirty="0" err="1">
              <a:latin typeface="Futura PT Demi" panose="020B0604020202020204" charset="-52"/>
            </a:rPr>
            <a:t>КиД</a:t>
          </a:r>
          <a:endParaRPr lang="ru-RU" dirty="0">
            <a:latin typeface="Futura PT Demi" panose="020B0604020202020204" charset="-52"/>
          </a:endParaRPr>
        </a:p>
      </dgm:t>
    </dgm:pt>
    <dgm:pt modelId="{B931F43C-9B06-47D6-982C-5C682D43A92A}" type="parTrans" cxnId="{5A2AD3EC-E815-4DA1-8E48-50B45475671B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FBAFD02-22F2-42AE-A575-168F53A31462}" type="sibTrans" cxnId="{5A2AD3EC-E815-4DA1-8E48-50B45475671B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998159F7-41A1-4147-8737-0595300194A6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Выгрузка через </a:t>
          </a:r>
          <a:r>
            <a:rPr lang="en-US" dirty="0">
              <a:latin typeface="Futura PT Demi" panose="020B0604020202020204" charset="-52"/>
            </a:rPr>
            <a:t>Excel</a:t>
          </a:r>
          <a:endParaRPr lang="ru-RU" dirty="0">
            <a:latin typeface="Futura PT Demi" panose="020B0604020202020204" charset="-52"/>
          </a:endParaRPr>
        </a:p>
      </dgm:t>
    </dgm:pt>
    <dgm:pt modelId="{43CB5AF3-966D-49AE-8F0C-C0A8074DF833}" type="parTrans" cxnId="{1A7759D4-28E6-4A7A-AB5B-1298C876D7DA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E31653D-3634-412F-8C45-EB88CEB7238E}" type="sibTrans" cxnId="{1A7759D4-28E6-4A7A-AB5B-1298C876D7DA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DD2EE6D-70BC-4171-8BC2-1A5E3B4721B3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Выгрузка через </a:t>
          </a:r>
          <a:r>
            <a:rPr lang="en-US" dirty="0">
              <a:latin typeface="Futura PT Demi" panose="020B0604020202020204" charset="-52"/>
            </a:rPr>
            <a:t>API</a:t>
          </a:r>
          <a:endParaRPr lang="ru-RU" dirty="0">
            <a:latin typeface="Futura PT Demi" panose="020B0604020202020204" charset="-52"/>
          </a:endParaRPr>
        </a:p>
      </dgm:t>
    </dgm:pt>
    <dgm:pt modelId="{0EC30AA9-9BAF-4D3E-9145-FDB51EC0CE8F}" type="parTrans" cxnId="{549AA8BC-9239-4F67-9D4F-CBB99A78227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76CB4A34-603C-4A4B-BAF8-179ACAB52645}" type="sibTrans" cxnId="{549AA8BC-9239-4F67-9D4F-CBB99A78227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38134C0-B0A7-45E2-8690-F010DB0CA455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Пакет на загрузку данных формируется методом </a:t>
          </a:r>
          <a:r>
            <a:rPr lang="en-US" dirty="0">
              <a:latin typeface="Futura PT Demi" panose="020B0604020202020204" charset="-52"/>
            </a:rPr>
            <a:t>POST - CREATE</a:t>
          </a:r>
          <a:endParaRPr lang="ru-RU" dirty="0">
            <a:latin typeface="Futura PT Demi" panose="020B0604020202020204" charset="-52"/>
          </a:endParaRPr>
        </a:p>
      </dgm:t>
    </dgm:pt>
    <dgm:pt modelId="{833FCF57-C82B-489B-AEA0-E5E79588D3BF}" type="parTrans" cxnId="{B74CC59E-FC44-4B1B-A947-5D0359763D26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16042ED4-FB47-4A38-B723-8FE996C10820}" type="sibTrans" cxnId="{B74CC59E-FC44-4B1B-A947-5D0359763D26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3DB8AD5A-0BFE-4C41-B377-EBF54FD10549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Пакет на редактирование данных формируется методом </a:t>
          </a:r>
          <a:r>
            <a:rPr lang="en-US" dirty="0">
              <a:latin typeface="Futura PT Demi" panose="020B0604020202020204" charset="-52"/>
            </a:rPr>
            <a:t>POST - EDIT</a:t>
          </a:r>
          <a:endParaRPr lang="ru-RU" dirty="0">
            <a:latin typeface="Futura PT Demi" panose="020B0604020202020204" charset="-52"/>
          </a:endParaRPr>
        </a:p>
      </dgm:t>
    </dgm:pt>
    <dgm:pt modelId="{C40C4B3C-64C9-4F7C-B2A0-EF361DF7859E}" type="parTrans" cxnId="{95ED7D85-ACD9-4211-8223-A6A5F83683DB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E7CFD0D-AE17-4352-9AD4-1AD4BBBD8086}" type="sibTrans" cxnId="{95ED7D85-ACD9-4211-8223-A6A5F83683DB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3F2D0BCD-C02C-40BE-947D-8EB0C2365F07}" type="pres">
      <dgm:prSet presAssocID="{260E17B2-8601-4A18-B376-873D8D116E2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41EA816-748B-4822-A8F0-01B886691324}" type="pres">
      <dgm:prSet presAssocID="{260E17B2-8601-4A18-B376-873D8D116E2F}" presName="hierFlow" presStyleCnt="0"/>
      <dgm:spPr/>
    </dgm:pt>
    <dgm:pt modelId="{551C7491-99CD-409D-A815-C7ACBBE285ED}" type="pres">
      <dgm:prSet presAssocID="{260E17B2-8601-4A18-B376-873D8D116E2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4C5877A-60B1-4BCE-AB7F-5B2A71E5B21F}" type="pres">
      <dgm:prSet presAssocID="{17415ECE-DB13-4DE5-BA9C-7C2F06B6BDD8}" presName="Name14" presStyleCnt="0"/>
      <dgm:spPr/>
    </dgm:pt>
    <dgm:pt modelId="{ECD3BE5F-063C-4ABE-8068-8FFEE00018CD}" type="pres">
      <dgm:prSet presAssocID="{17415ECE-DB13-4DE5-BA9C-7C2F06B6BDD8}" presName="level1Shape" presStyleLbl="node0" presStyleIdx="0" presStyleCnt="1" custScaleX="235961">
        <dgm:presLayoutVars>
          <dgm:chPref val="3"/>
        </dgm:presLayoutVars>
      </dgm:prSet>
      <dgm:spPr/>
    </dgm:pt>
    <dgm:pt modelId="{D2A5F913-770F-48E9-B39F-C6B692355641}" type="pres">
      <dgm:prSet presAssocID="{17415ECE-DB13-4DE5-BA9C-7C2F06B6BDD8}" presName="hierChild2" presStyleCnt="0"/>
      <dgm:spPr/>
    </dgm:pt>
    <dgm:pt modelId="{C4917139-D79E-4FE6-BB3A-E34B104EB9D6}" type="pres">
      <dgm:prSet presAssocID="{43CB5AF3-966D-49AE-8F0C-C0A8074DF833}" presName="Name19" presStyleLbl="parChTrans1D2" presStyleIdx="0" presStyleCnt="2"/>
      <dgm:spPr/>
    </dgm:pt>
    <dgm:pt modelId="{0CF31E8C-7114-47A2-A363-B1A352AE4E9C}" type="pres">
      <dgm:prSet presAssocID="{998159F7-41A1-4147-8737-0595300194A6}" presName="Name21" presStyleCnt="0"/>
      <dgm:spPr/>
    </dgm:pt>
    <dgm:pt modelId="{1605FD7C-E624-435B-8775-F8E77B585ADB}" type="pres">
      <dgm:prSet presAssocID="{998159F7-41A1-4147-8737-0595300194A6}" presName="level2Shape" presStyleLbl="node2" presStyleIdx="0" presStyleCnt="2" custScaleX="235961"/>
      <dgm:spPr/>
    </dgm:pt>
    <dgm:pt modelId="{B1DC8F09-3959-40AF-B5A2-087F9B2C472C}" type="pres">
      <dgm:prSet presAssocID="{998159F7-41A1-4147-8737-0595300194A6}" presName="hierChild3" presStyleCnt="0"/>
      <dgm:spPr/>
    </dgm:pt>
    <dgm:pt modelId="{318B6FC9-7F51-4315-B464-A55C6A937EEF}" type="pres">
      <dgm:prSet presAssocID="{0EC30AA9-9BAF-4D3E-9145-FDB51EC0CE8F}" presName="Name19" presStyleLbl="parChTrans1D2" presStyleIdx="1" presStyleCnt="2"/>
      <dgm:spPr/>
    </dgm:pt>
    <dgm:pt modelId="{9A45E178-945C-4530-A743-6AE53CE6CE09}" type="pres">
      <dgm:prSet presAssocID="{6DD2EE6D-70BC-4171-8BC2-1A5E3B4721B3}" presName="Name21" presStyleCnt="0"/>
      <dgm:spPr/>
    </dgm:pt>
    <dgm:pt modelId="{00973E9F-8F2F-4620-8EE6-02C189BF9480}" type="pres">
      <dgm:prSet presAssocID="{6DD2EE6D-70BC-4171-8BC2-1A5E3B4721B3}" presName="level2Shape" presStyleLbl="node2" presStyleIdx="1" presStyleCnt="2" custScaleX="235961"/>
      <dgm:spPr/>
    </dgm:pt>
    <dgm:pt modelId="{508B3CCC-8C1D-43A5-A19B-FD138D57F784}" type="pres">
      <dgm:prSet presAssocID="{6DD2EE6D-70BC-4171-8BC2-1A5E3B4721B3}" presName="hierChild3" presStyleCnt="0"/>
      <dgm:spPr/>
    </dgm:pt>
    <dgm:pt modelId="{4DAC6E4F-0942-4F71-B779-C0F534352494}" type="pres">
      <dgm:prSet presAssocID="{833FCF57-C82B-489B-AEA0-E5E79588D3BF}" presName="Name19" presStyleLbl="parChTrans1D3" presStyleIdx="0" presStyleCnt="2"/>
      <dgm:spPr/>
    </dgm:pt>
    <dgm:pt modelId="{16C94B5C-6933-43DB-A4B7-67B0DFF9D4AB}" type="pres">
      <dgm:prSet presAssocID="{038134C0-B0A7-45E2-8690-F010DB0CA455}" presName="Name21" presStyleCnt="0"/>
      <dgm:spPr/>
    </dgm:pt>
    <dgm:pt modelId="{0DE0057A-51E5-4BC5-87F8-00B748A5DDFE}" type="pres">
      <dgm:prSet presAssocID="{038134C0-B0A7-45E2-8690-F010DB0CA455}" presName="level2Shape" presStyleLbl="node3" presStyleIdx="0" presStyleCnt="2" custScaleX="235961"/>
      <dgm:spPr/>
    </dgm:pt>
    <dgm:pt modelId="{EFD8CF00-0501-4318-A5EE-08A037DBD317}" type="pres">
      <dgm:prSet presAssocID="{038134C0-B0A7-45E2-8690-F010DB0CA455}" presName="hierChild3" presStyleCnt="0"/>
      <dgm:spPr/>
    </dgm:pt>
    <dgm:pt modelId="{E96CDAA0-F26B-4F69-ACDB-E7DFB2F6A5DB}" type="pres">
      <dgm:prSet presAssocID="{C40C4B3C-64C9-4F7C-B2A0-EF361DF7859E}" presName="Name19" presStyleLbl="parChTrans1D3" presStyleIdx="1" presStyleCnt="2"/>
      <dgm:spPr/>
    </dgm:pt>
    <dgm:pt modelId="{016F100C-DBB2-4BCE-A473-812A00199EAB}" type="pres">
      <dgm:prSet presAssocID="{3DB8AD5A-0BFE-4C41-B377-EBF54FD10549}" presName="Name21" presStyleCnt="0"/>
      <dgm:spPr/>
    </dgm:pt>
    <dgm:pt modelId="{59FA819D-DDA1-4160-AAC4-FB77B1243C71}" type="pres">
      <dgm:prSet presAssocID="{3DB8AD5A-0BFE-4C41-B377-EBF54FD10549}" presName="level2Shape" presStyleLbl="node3" presStyleIdx="1" presStyleCnt="2" custScaleX="235961"/>
      <dgm:spPr/>
    </dgm:pt>
    <dgm:pt modelId="{092ECF82-30D9-4E8B-90B3-1DA07A0A0184}" type="pres">
      <dgm:prSet presAssocID="{3DB8AD5A-0BFE-4C41-B377-EBF54FD10549}" presName="hierChild3" presStyleCnt="0"/>
      <dgm:spPr/>
    </dgm:pt>
    <dgm:pt modelId="{42070590-8DA0-4B2B-A9CC-3F03F443CBE6}" type="pres">
      <dgm:prSet presAssocID="{260E17B2-8601-4A18-B376-873D8D116E2F}" presName="bgShapesFlow" presStyleCnt="0"/>
      <dgm:spPr/>
    </dgm:pt>
  </dgm:ptLst>
  <dgm:cxnLst>
    <dgm:cxn modelId="{28F66E29-E84D-443B-849A-3BE0D204E54B}" type="presOf" srcId="{17415ECE-DB13-4DE5-BA9C-7C2F06B6BDD8}" destId="{ECD3BE5F-063C-4ABE-8068-8FFEE00018CD}" srcOrd="0" destOrd="0" presId="urn:microsoft.com/office/officeart/2005/8/layout/hierarchy6"/>
    <dgm:cxn modelId="{1F6D8A5F-C113-4DBC-A49F-575EBA12454A}" type="presOf" srcId="{43CB5AF3-966D-49AE-8F0C-C0A8074DF833}" destId="{C4917139-D79E-4FE6-BB3A-E34B104EB9D6}" srcOrd="0" destOrd="0" presId="urn:microsoft.com/office/officeart/2005/8/layout/hierarchy6"/>
    <dgm:cxn modelId="{DA808363-DC5A-4238-83E9-A54CA09A12C9}" type="presOf" srcId="{998159F7-41A1-4147-8737-0595300194A6}" destId="{1605FD7C-E624-435B-8775-F8E77B585ADB}" srcOrd="0" destOrd="0" presId="urn:microsoft.com/office/officeart/2005/8/layout/hierarchy6"/>
    <dgm:cxn modelId="{F6CFDC67-84E6-4F43-8E7F-2111A1DE6D04}" type="presOf" srcId="{260E17B2-8601-4A18-B376-873D8D116E2F}" destId="{3F2D0BCD-C02C-40BE-947D-8EB0C2365F07}" srcOrd="0" destOrd="0" presId="urn:microsoft.com/office/officeart/2005/8/layout/hierarchy6"/>
    <dgm:cxn modelId="{2AC49A7A-FFA2-49D9-931F-04D182DBF066}" type="presOf" srcId="{3DB8AD5A-0BFE-4C41-B377-EBF54FD10549}" destId="{59FA819D-DDA1-4160-AAC4-FB77B1243C71}" srcOrd="0" destOrd="0" presId="urn:microsoft.com/office/officeart/2005/8/layout/hierarchy6"/>
    <dgm:cxn modelId="{95ED7D85-ACD9-4211-8223-A6A5F83683DB}" srcId="{6DD2EE6D-70BC-4171-8BC2-1A5E3B4721B3}" destId="{3DB8AD5A-0BFE-4C41-B377-EBF54FD10549}" srcOrd="1" destOrd="0" parTransId="{C40C4B3C-64C9-4F7C-B2A0-EF361DF7859E}" sibTransId="{EE7CFD0D-AE17-4352-9AD4-1AD4BBBD8086}"/>
    <dgm:cxn modelId="{633B1995-931D-4C01-BB15-274B9AE451A8}" type="presOf" srcId="{0EC30AA9-9BAF-4D3E-9145-FDB51EC0CE8F}" destId="{318B6FC9-7F51-4315-B464-A55C6A937EEF}" srcOrd="0" destOrd="0" presId="urn:microsoft.com/office/officeart/2005/8/layout/hierarchy6"/>
    <dgm:cxn modelId="{B74CC59E-FC44-4B1B-A947-5D0359763D26}" srcId="{6DD2EE6D-70BC-4171-8BC2-1A5E3B4721B3}" destId="{038134C0-B0A7-45E2-8690-F010DB0CA455}" srcOrd="0" destOrd="0" parTransId="{833FCF57-C82B-489B-AEA0-E5E79588D3BF}" sibTransId="{16042ED4-FB47-4A38-B723-8FE996C10820}"/>
    <dgm:cxn modelId="{77A374A0-AE9F-469D-AE0F-F788F6AAE763}" type="presOf" srcId="{C40C4B3C-64C9-4F7C-B2A0-EF361DF7859E}" destId="{E96CDAA0-F26B-4F69-ACDB-E7DFB2F6A5DB}" srcOrd="0" destOrd="0" presId="urn:microsoft.com/office/officeart/2005/8/layout/hierarchy6"/>
    <dgm:cxn modelId="{542357B9-6083-47FE-95F5-A2579104569C}" type="presOf" srcId="{038134C0-B0A7-45E2-8690-F010DB0CA455}" destId="{0DE0057A-51E5-4BC5-87F8-00B748A5DDFE}" srcOrd="0" destOrd="0" presId="urn:microsoft.com/office/officeart/2005/8/layout/hierarchy6"/>
    <dgm:cxn modelId="{8316AFB9-332F-4228-A89E-BE3E5FE1AA1A}" type="presOf" srcId="{833FCF57-C82B-489B-AEA0-E5E79588D3BF}" destId="{4DAC6E4F-0942-4F71-B779-C0F534352494}" srcOrd="0" destOrd="0" presId="urn:microsoft.com/office/officeart/2005/8/layout/hierarchy6"/>
    <dgm:cxn modelId="{549AA8BC-9239-4F67-9D4F-CBB99A782275}" srcId="{17415ECE-DB13-4DE5-BA9C-7C2F06B6BDD8}" destId="{6DD2EE6D-70BC-4171-8BC2-1A5E3B4721B3}" srcOrd="1" destOrd="0" parTransId="{0EC30AA9-9BAF-4D3E-9145-FDB51EC0CE8F}" sibTransId="{76CB4A34-603C-4A4B-BAF8-179ACAB52645}"/>
    <dgm:cxn modelId="{1A7759D4-28E6-4A7A-AB5B-1298C876D7DA}" srcId="{17415ECE-DB13-4DE5-BA9C-7C2F06B6BDD8}" destId="{998159F7-41A1-4147-8737-0595300194A6}" srcOrd="0" destOrd="0" parTransId="{43CB5AF3-966D-49AE-8F0C-C0A8074DF833}" sibTransId="{6E31653D-3634-412F-8C45-EB88CEB7238E}"/>
    <dgm:cxn modelId="{3D9617E8-0D13-482B-B445-8006E83192EE}" type="presOf" srcId="{6DD2EE6D-70BC-4171-8BC2-1A5E3B4721B3}" destId="{00973E9F-8F2F-4620-8EE6-02C189BF9480}" srcOrd="0" destOrd="0" presId="urn:microsoft.com/office/officeart/2005/8/layout/hierarchy6"/>
    <dgm:cxn modelId="{5A2AD3EC-E815-4DA1-8E48-50B45475671B}" srcId="{260E17B2-8601-4A18-B376-873D8D116E2F}" destId="{17415ECE-DB13-4DE5-BA9C-7C2F06B6BDD8}" srcOrd="0" destOrd="0" parTransId="{B931F43C-9B06-47D6-982C-5C682D43A92A}" sibTransId="{6FBAFD02-22F2-42AE-A575-168F53A31462}"/>
    <dgm:cxn modelId="{CBF7D729-A40D-4A24-A1F4-396A9FB893C1}" type="presParOf" srcId="{3F2D0BCD-C02C-40BE-947D-8EB0C2365F07}" destId="{241EA816-748B-4822-A8F0-01B886691324}" srcOrd="0" destOrd="0" presId="urn:microsoft.com/office/officeart/2005/8/layout/hierarchy6"/>
    <dgm:cxn modelId="{1AECCB04-F85A-4B37-99D1-1C8050E92987}" type="presParOf" srcId="{241EA816-748B-4822-A8F0-01B886691324}" destId="{551C7491-99CD-409D-A815-C7ACBBE285ED}" srcOrd="0" destOrd="0" presId="urn:microsoft.com/office/officeart/2005/8/layout/hierarchy6"/>
    <dgm:cxn modelId="{977930C4-DC0C-4DE2-B845-8218C1A42375}" type="presParOf" srcId="{551C7491-99CD-409D-A815-C7ACBBE285ED}" destId="{94C5877A-60B1-4BCE-AB7F-5B2A71E5B21F}" srcOrd="0" destOrd="0" presId="urn:microsoft.com/office/officeart/2005/8/layout/hierarchy6"/>
    <dgm:cxn modelId="{CBEBCEFE-478E-453A-96EE-BCE1F65405CE}" type="presParOf" srcId="{94C5877A-60B1-4BCE-AB7F-5B2A71E5B21F}" destId="{ECD3BE5F-063C-4ABE-8068-8FFEE00018CD}" srcOrd="0" destOrd="0" presId="urn:microsoft.com/office/officeart/2005/8/layout/hierarchy6"/>
    <dgm:cxn modelId="{6C17BC03-E396-4394-9EAA-6E16714E19B8}" type="presParOf" srcId="{94C5877A-60B1-4BCE-AB7F-5B2A71E5B21F}" destId="{D2A5F913-770F-48E9-B39F-C6B692355641}" srcOrd="1" destOrd="0" presId="urn:microsoft.com/office/officeart/2005/8/layout/hierarchy6"/>
    <dgm:cxn modelId="{8D1CF6B9-A7D4-4041-A9C3-603290DB39F2}" type="presParOf" srcId="{D2A5F913-770F-48E9-B39F-C6B692355641}" destId="{C4917139-D79E-4FE6-BB3A-E34B104EB9D6}" srcOrd="0" destOrd="0" presId="urn:microsoft.com/office/officeart/2005/8/layout/hierarchy6"/>
    <dgm:cxn modelId="{ED8DF9EC-3A23-4FED-A1E7-00349E406879}" type="presParOf" srcId="{D2A5F913-770F-48E9-B39F-C6B692355641}" destId="{0CF31E8C-7114-47A2-A363-B1A352AE4E9C}" srcOrd="1" destOrd="0" presId="urn:microsoft.com/office/officeart/2005/8/layout/hierarchy6"/>
    <dgm:cxn modelId="{5F31D8F7-8311-4CDA-B074-7EEC62ADA511}" type="presParOf" srcId="{0CF31E8C-7114-47A2-A363-B1A352AE4E9C}" destId="{1605FD7C-E624-435B-8775-F8E77B585ADB}" srcOrd="0" destOrd="0" presId="urn:microsoft.com/office/officeart/2005/8/layout/hierarchy6"/>
    <dgm:cxn modelId="{27B894DA-A363-4FE3-8E60-5E98437B820B}" type="presParOf" srcId="{0CF31E8C-7114-47A2-A363-B1A352AE4E9C}" destId="{B1DC8F09-3959-40AF-B5A2-087F9B2C472C}" srcOrd="1" destOrd="0" presId="urn:microsoft.com/office/officeart/2005/8/layout/hierarchy6"/>
    <dgm:cxn modelId="{8078DC89-7305-436C-8714-76276A59BF56}" type="presParOf" srcId="{D2A5F913-770F-48E9-B39F-C6B692355641}" destId="{318B6FC9-7F51-4315-B464-A55C6A937EEF}" srcOrd="2" destOrd="0" presId="urn:microsoft.com/office/officeart/2005/8/layout/hierarchy6"/>
    <dgm:cxn modelId="{24670F1C-0F8B-4C12-80CB-0422D1B21C06}" type="presParOf" srcId="{D2A5F913-770F-48E9-B39F-C6B692355641}" destId="{9A45E178-945C-4530-A743-6AE53CE6CE09}" srcOrd="3" destOrd="0" presId="urn:microsoft.com/office/officeart/2005/8/layout/hierarchy6"/>
    <dgm:cxn modelId="{D690DF1B-3CFB-42E0-BDDD-A5E6D004BE1C}" type="presParOf" srcId="{9A45E178-945C-4530-A743-6AE53CE6CE09}" destId="{00973E9F-8F2F-4620-8EE6-02C189BF9480}" srcOrd="0" destOrd="0" presId="urn:microsoft.com/office/officeart/2005/8/layout/hierarchy6"/>
    <dgm:cxn modelId="{FF731E32-7531-45CF-A2C2-806BD27DCFCC}" type="presParOf" srcId="{9A45E178-945C-4530-A743-6AE53CE6CE09}" destId="{508B3CCC-8C1D-43A5-A19B-FD138D57F784}" srcOrd="1" destOrd="0" presId="urn:microsoft.com/office/officeart/2005/8/layout/hierarchy6"/>
    <dgm:cxn modelId="{78B288EF-B431-4207-9458-9EBE4ADE37D2}" type="presParOf" srcId="{508B3CCC-8C1D-43A5-A19B-FD138D57F784}" destId="{4DAC6E4F-0942-4F71-B779-C0F534352494}" srcOrd="0" destOrd="0" presId="urn:microsoft.com/office/officeart/2005/8/layout/hierarchy6"/>
    <dgm:cxn modelId="{37EDBAA2-CA6C-4E05-A34B-9CF4ABE8CDE3}" type="presParOf" srcId="{508B3CCC-8C1D-43A5-A19B-FD138D57F784}" destId="{16C94B5C-6933-43DB-A4B7-67B0DFF9D4AB}" srcOrd="1" destOrd="0" presId="urn:microsoft.com/office/officeart/2005/8/layout/hierarchy6"/>
    <dgm:cxn modelId="{67BD453F-D437-4AF1-8BAD-A53CA846DB95}" type="presParOf" srcId="{16C94B5C-6933-43DB-A4B7-67B0DFF9D4AB}" destId="{0DE0057A-51E5-4BC5-87F8-00B748A5DDFE}" srcOrd="0" destOrd="0" presId="urn:microsoft.com/office/officeart/2005/8/layout/hierarchy6"/>
    <dgm:cxn modelId="{28FD549E-4070-432E-AD10-00F53F0BA3EE}" type="presParOf" srcId="{16C94B5C-6933-43DB-A4B7-67B0DFF9D4AB}" destId="{EFD8CF00-0501-4318-A5EE-08A037DBD317}" srcOrd="1" destOrd="0" presId="urn:microsoft.com/office/officeart/2005/8/layout/hierarchy6"/>
    <dgm:cxn modelId="{8795716C-EE66-4760-95D1-40D421ECB959}" type="presParOf" srcId="{508B3CCC-8C1D-43A5-A19B-FD138D57F784}" destId="{E96CDAA0-F26B-4F69-ACDB-E7DFB2F6A5DB}" srcOrd="2" destOrd="0" presId="urn:microsoft.com/office/officeart/2005/8/layout/hierarchy6"/>
    <dgm:cxn modelId="{61CB170C-BFB6-4B7F-BE82-D2CFC334060D}" type="presParOf" srcId="{508B3CCC-8C1D-43A5-A19B-FD138D57F784}" destId="{016F100C-DBB2-4BCE-A473-812A00199EAB}" srcOrd="3" destOrd="0" presId="urn:microsoft.com/office/officeart/2005/8/layout/hierarchy6"/>
    <dgm:cxn modelId="{0A05EDB2-879D-4466-9712-298053659E0A}" type="presParOf" srcId="{016F100C-DBB2-4BCE-A473-812A00199EAB}" destId="{59FA819D-DDA1-4160-AAC4-FB77B1243C71}" srcOrd="0" destOrd="0" presId="urn:microsoft.com/office/officeart/2005/8/layout/hierarchy6"/>
    <dgm:cxn modelId="{0CDC843F-D522-4C26-9523-AC28E5DF349C}" type="presParOf" srcId="{016F100C-DBB2-4BCE-A473-812A00199EAB}" destId="{092ECF82-30D9-4E8B-90B3-1DA07A0A0184}" srcOrd="1" destOrd="0" presId="urn:microsoft.com/office/officeart/2005/8/layout/hierarchy6"/>
    <dgm:cxn modelId="{4A8D655D-1CA3-4888-9F7A-47812F59621E}" type="presParOf" srcId="{3F2D0BCD-C02C-40BE-947D-8EB0C2365F07}" destId="{42070590-8DA0-4B2B-A9CC-3F03F443CBE6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30F87F-4806-4BA8-951B-D967D79E10C7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EDD4673-4BD9-479F-874D-D5A8597140E4}">
      <dgm:prSet custT="1"/>
      <dgm:spPr>
        <a:solidFill>
          <a:srgbClr val="97835B"/>
        </a:solidFill>
      </dgm:spPr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«Группы периодов контроля» </a:t>
          </a:r>
          <a:endParaRPr lang="ru-RU" sz="1400" b="0" dirty="0">
            <a:latin typeface="Futura PT Demi" panose="020B0604020202020204" charset="-52"/>
          </a:endParaRPr>
        </a:p>
      </dgm:t>
    </dgm:pt>
    <dgm:pt modelId="{E01DEA7B-5453-4061-A8AC-79427804FA1A}" type="parTrans" cxnId="{4CF9D1F2-AD35-408B-9A56-5C4031CAC2D5}">
      <dgm:prSet/>
      <dgm:spPr/>
      <dgm:t>
        <a:bodyPr/>
        <a:lstStyle/>
        <a:p>
          <a:endParaRPr lang="ru-RU" sz="2000" b="0"/>
        </a:p>
      </dgm:t>
    </dgm:pt>
    <dgm:pt modelId="{392256FF-184C-4CEE-9F2C-D11527E439E0}" type="sibTrans" cxnId="{4CF9D1F2-AD35-408B-9A56-5C4031CAC2D5}">
      <dgm:prSet/>
      <dgm:spPr/>
      <dgm:t>
        <a:bodyPr/>
        <a:lstStyle/>
        <a:p>
          <a:endParaRPr lang="ru-RU" sz="2000" b="0"/>
        </a:p>
      </dgm:t>
    </dgm:pt>
    <dgm:pt modelId="{A38C40AB-F1D7-4856-9F06-D9D851F2503F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«Дисциплины»</a:t>
          </a:r>
          <a:endParaRPr lang="ru-RU" sz="1400" b="0" dirty="0">
            <a:latin typeface="Futura PT Demi" panose="020B0604020202020204" charset="-52"/>
          </a:endParaRPr>
        </a:p>
      </dgm:t>
    </dgm:pt>
    <dgm:pt modelId="{003120C7-9D39-4781-98EA-2D0C92EE8C7F}" type="parTrans" cxnId="{E4458664-C4E1-4FE0-9885-F8CEC3E16744}">
      <dgm:prSet/>
      <dgm:spPr/>
      <dgm:t>
        <a:bodyPr/>
        <a:lstStyle/>
        <a:p>
          <a:endParaRPr lang="ru-RU" sz="2000" b="0"/>
        </a:p>
      </dgm:t>
    </dgm:pt>
    <dgm:pt modelId="{8B2528B8-345E-4A03-86FC-C9FCCE84A518}" type="sibTrans" cxnId="{E4458664-C4E1-4FE0-9885-F8CEC3E16744}">
      <dgm:prSet/>
      <dgm:spPr/>
      <dgm:t>
        <a:bodyPr/>
        <a:lstStyle/>
        <a:p>
          <a:endParaRPr lang="ru-RU" sz="2000" b="0"/>
        </a:p>
      </dgm:t>
    </dgm:pt>
    <dgm:pt modelId="{C5AD7FFD-6B90-44DC-B34F-64996B8E54DB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«Виды контроля» </a:t>
          </a:r>
          <a:endParaRPr lang="ru-RU" sz="1400" b="0" dirty="0">
            <a:latin typeface="Futura PT Demi" panose="020B0604020202020204" charset="-52"/>
          </a:endParaRPr>
        </a:p>
      </dgm:t>
    </dgm:pt>
    <dgm:pt modelId="{5D183935-C0A9-414C-9433-6A4889399847}" type="parTrans" cxnId="{642D4806-9C38-45B7-8DF6-4441920F9B02}">
      <dgm:prSet/>
      <dgm:spPr/>
      <dgm:t>
        <a:bodyPr/>
        <a:lstStyle/>
        <a:p>
          <a:endParaRPr lang="ru-RU" sz="2000" b="0"/>
        </a:p>
      </dgm:t>
    </dgm:pt>
    <dgm:pt modelId="{F6D85644-C71D-4B2B-88B8-51231784F70C}" type="sibTrans" cxnId="{642D4806-9C38-45B7-8DF6-4441920F9B02}">
      <dgm:prSet/>
      <dgm:spPr/>
      <dgm:t>
        <a:bodyPr/>
        <a:lstStyle/>
        <a:p>
          <a:endParaRPr lang="ru-RU" sz="2000" b="0"/>
        </a:p>
      </dgm:t>
    </dgm:pt>
    <dgm:pt modelId="{7EA78197-CF78-4B3A-8298-6DE9D7718F0D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«Системы оценивания»</a:t>
          </a:r>
          <a:endParaRPr lang="ru-RU" sz="1400" b="0" dirty="0">
            <a:latin typeface="Futura PT Demi" panose="020B0604020202020204" charset="-52"/>
          </a:endParaRPr>
        </a:p>
      </dgm:t>
    </dgm:pt>
    <dgm:pt modelId="{89F90A87-9D19-4E8C-AD07-6AD7191A2C6D}" type="parTrans" cxnId="{D1EBA9C7-87C9-4D03-8E81-76AB2BC8379F}">
      <dgm:prSet/>
      <dgm:spPr/>
      <dgm:t>
        <a:bodyPr/>
        <a:lstStyle/>
        <a:p>
          <a:endParaRPr lang="ru-RU" sz="2000" b="0"/>
        </a:p>
      </dgm:t>
    </dgm:pt>
    <dgm:pt modelId="{9F74A0F4-CA75-4BB9-96BB-BB7755540A2A}" type="sibTrans" cxnId="{D1EBA9C7-87C9-4D03-8E81-76AB2BC8379F}">
      <dgm:prSet/>
      <dgm:spPr/>
      <dgm:t>
        <a:bodyPr/>
        <a:lstStyle/>
        <a:p>
          <a:endParaRPr lang="ru-RU" sz="2000" b="0"/>
        </a:p>
      </dgm:t>
    </dgm:pt>
    <dgm:pt modelId="{638BE2E8-C9C6-4B10-8922-946D13D43C5E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«Единицы измерения»</a:t>
          </a:r>
          <a:endParaRPr lang="ru-RU" sz="1400" b="0" dirty="0">
            <a:latin typeface="Futura PT Demi" panose="020B0604020202020204" charset="-52"/>
          </a:endParaRPr>
        </a:p>
      </dgm:t>
    </dgm:pt>
    <dgm:pt modelId="{CBC69DCE-0FB3-4BB8-A507-EB85913073D4}" type="parTrans" cxnId="{F8118DE3-0428-4398-A8DF-57FDBF810172}">
      <dgm:prSet/>
      <dgm:spPr/>
      <dgm:t>
        <a:bodyPr/>
        <a:lstStyle/>
        <a:p>
          <a:endParaRPr lang="ru-RU" sz="2000" b="0"/>
        </a:p>
      </dgm:t>
    </dgm:pt>
    <dgm:pt modelId="{1AD828F4-713A-4A42-B1D0-D6D57DA429F5}" type="sibTrans" cxnId="{F8118DE3-0428-4398-A8DF-57FDBF810172}">
      <dgm:prSet/>
      <dgm:spPr/>
      <dgm:t>
        <a:bodyPr/>
        <a:lstStyle/>
        <a:p>
          <a:endParaRPr lang="ru-RU" sz="2000" b="0"/>
        </a:p>
      </dgm:t>
    </dgm:pt>
    <dgm:pt modelId="{D7A6CC6D-A1BD-46DF-90A7-592C79D01AB1}">
      <dgm:prSet custT="1"/>
      <dgm:spPr/>
      <dgm:t>
        <a:bodyPr/>
        <a:lstStyle/>
        <a:p>
          <a:r>
            <a:rPr lang="ru-RU" sz="1200" b="0" i="0" u="none" dirty="0">
              <a:latin typeface="Futura PT Demi" panose="020B0604020202020204" charset="-52"/>
            </a:rPr>
            <a:t>«Время проведения занятий»</a:t>
          </a:r>
          <a:endParaRPr lang="ru-RU" sz="1200" b="0" dirty="0">
            <a:latin typeface="Futura PT Demi" panose="020B0604020202020204" charset="-52"/>
          </a:endParaRPr>
        </a:p>
      </dgm:t>
    </dgm:pt>
    <dgm:pt modelId="{50C13179-3ED7-4603-904C-8CD8ED170599}" type="parTrans" cxnId="{AD2809AD-4B33-4737-AA05-29C8127CC7CD}">
      <dgm:prSet/>
      <dgm:spPr/>
      <dgm:t>
        <a:bodyPr/>
        <a:lstStyle/>
        <a:p>
          <a:endParaRPr lang="ru-RU" sz="2000" b="0"/>
        </a:p>
      </dgm:t>
    </dgm:pt>
    <dgm:pt modelId="{A4C49784-0E30-46F5-B3A8-D7D16A95CDD8}" type="sibTrans" cxnId="{AD2809AD-4B33-4737-AA05-29C8127CC7CD}">
      <dgm:prSet/>
      <dgm:spPr/>
      <dgm:t>
        <a:bodyPr/>
        <a:lstStyle/>
        <a:p>
          <a:endParaRPr lang="ru-RU" sz="2000" b="0"/>
        </a:p>
      </dgm:t>
    </dgm:pt>
    <dgm:pt modelId="{F975A473-4286-4526-8D52-D6B17F9CC7BE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«Физические лица» </a:t>
          </a:r>
          <a:endParaRPr lang="ru-RU" sz="1400" b="0" dirty="0">
            <a:latin typeface="Futura PT Demi" panose="020B0604020202020204" charset="-52"/>
          </a:endParaRPr>
        </a:p>
      </dgm:t>
    </dgm:pt>
    <dgm:pt modelId="{7CCA3AD3-35BF-4F68-A69F-3B22BC5FDFB1}" type="parTrans" cxnId="{85D26CFC-934D-4EBA-B718-47B799A048E4}">
      <dgm:prSet/>
      <dgm:spPr/>
      <dgm:t>
        <a:bodyPr/>
        <a:lstStyle/>
        <a:p>
          <a:endParaRPr lang="ru-RU" sz="2000" b="0"/>
        </a:p>
      </dgm:t>
    </dgm:pt>
    <dgm:pt modelId="{5BBB0F89-5A3C-4A3E-8AA5-4C4B95348675}" type="sibTrans" cxnId="{85D26CFC-934D-4EBA-B718-47B799A048E4}">
      <dgm:prSet/>
      <dgm:spPr/>
      <dgm:t>
        <a:bodyPr/>
        <a:lstStyle/>
        <a:p>
          <a:endParaRPr lang="ru-RU" sz="2000" b="0"/>
        </a:p>
      </dgm:t>
    </dgm:pt>
    <dgm:pt modelId="{83771B1E-DC95-4F73-8505-D484E90F3D78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«Учебный план»</a:t>
          </a:r>
          <a:endParaRPr lang="ru-RU" sz="1400" b="0" dirty="0">
            <a:latin typeface="Futura PT Demi" panose="020B0604020202020204" charset="-52"/>
          </a:endParaRPr>
        </a:p>
      </dgm:t>
    </dgm:pt>
    <dgm:pt modelId="{9CAAA5B6-927F-446D-AC05-E6B765CEA363}" type="parTrans" cxnId="{139A5F3F-072F-4A97-AE9D-4738EDDE8531}">
      <dgm:prSet/>
      <dgm:spPr/>
      <dgm:t>
        <a:bodyPr/>
        <a:lstStyle/>
        <a:p>
          <a:endParaRPr lang="ru-RU" sz="2000" b="0"/>
        </a:p>
      </dgm:t>
    </dgm:pt>
    <dgm:pt modelId="{B41E3ECF-943D-4BBD-BB27-08605D7D2AC9}" type="sibTrans" cxnId="{139A5F3F-072F-4A97-AE9D-4738EDDE8531}">
      <dgm:prSet/>
      <dgm:spPr/>
      <dgm:t>
        <a:bodyPr/>
        <a:lstStyle/>
        <a:p>
          <a:endParaRPr lang="ru-RU" sz="2000" b="0"/>
        </a:p>
      </dgm:t>
    </dgm:pt>
    <dgm:pt modelId="{CDA89B05-1919-4DDD-B1BB-5256270D29BE}">
      <dgm:prSet custT="1"/>
      <dgm:spPr/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«Зачетная книга»</a:t>
          </a:r>
          <a:endParaRPr lang="ru-RU" sz="1400" b="0" dirty="0">
            <a:latin typeface="Futura PT Demi" panose="020B0604020202020204" charset="-52"/>
          </a:endParaRPr>
        </a:p>
      </dgm:t>
    </dgm:pt>
    <dgm:pt modelId="{E9E6D2CE-B315-48FC-A54A-B826763E6965}" type="parTrans" cxnId="{008E1139-E977-441D-8BBB-42E4C8E5C9F9}">
      <dgm:prSet/>
      <dgm:spPr/>
      <dgm:t>
        <a:bodyPr/>
        <a:lstStyle/>
        <a:p>
          <a:endParaRPr lang="ru-RU" sz="2000" b="0"/>
        </a:p>
      </dgm:t>
    </dgm:pt>
    <dgm:pt modelId="{7087B0F4-A814-4401-95EA-E3E98B97C068}" type="sibTrans" cxnId="{008E1139-E977-441D-8BBB-42E4C8E5C9F9}">
      <dgm:prSet/>
      <dgm:spPr/>
      <dgm:t>
        <a:bodyPr/>
        <a:lstStyle/>
        <a:p>
          <a:endParaRPr lang="ru-RU" sz="2000" b="0"/>
        </a:p>
      </dgm:t>
    </dgm:pt>
    <dgm:pt modelId="{39292865-07D4-4057-980F-E2CEA00C6638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1800" b="1" dirty="0">
              <a:latin typeface="Futura PT Demi" panose="020B0604020202020204" charset="-52"/>
            </a:rPr>
            <a:t>Ведомость</a:t>
          </a:r>
        </a:p>
      </dgm:t>
    </dgm:pt>
    <dgm:pt modelId="{3B56ECDA-C137-454A-A33F-476D3226EEFF}" type="parTrans" cxnId="{ED4CB94B-7868-404C-BB36-1A4EB4460457}">
      <dgm:prSet/>
      <dgm:spPr/>
      <dgm:t>
        <a:bodyPr/>
        <a:lstStyle/>
        <a:p>
          <a:endParaRPr lang="ru-RU" sz="2000" b="0"/>
        </a:p>
      </dgm:t>
    </dgm:pt>
    <dgm:pt modelId="{EEBA4BEF-0BAE-4F26-82FC-31D3C08006BB}" type="sibTrans" cxnId="{ED4CB94B-7868-404C-BB36-1A4EB4460457}">
      <dgm:prSet/>
      <dgm:spPr/>
      <dgm:t>
        <a:bodyPr/>
        <a:lstStyle/>
        <a:p>
          <a:endParaRPr lang="ru-RU" sz="2000" b="0"/>
        </a:p>
      </dgm:t>
    </dgm:pt>
    <dgm:pt modelId="{AD09C1AA-ABC0-4F02-8E0D-A2CDE01D13C3}">
      <dgm:prSet phldrT="[Текст]" custT="1"/>
      <dgm:spPr>
        <a:solidFill>
          <a:srgbClr val="848484"/>
        </a:solidFill>
      </dgm:spPr>
      <dgm:t>
        <a:bodyPr/>
        <a:lstStyle/>
        <a:p>
          <a:r>
            <a:rPr lang="ru-RU" sz="1400" b="0" i="0" u="none" dirty="0">
              <a:latin typeface="Futura PT Demi" panose="020B0604020202020204" charset="-52"/>
            </a:rPr>
            <a:t> «Учебные годы»</a:t>
          </a:r>
          <a:endParaRPr lang="ru-RU" sz="1400" b="0" dirty="0">
            <a:latin typeface="Futura PT Demi" panose="020B0604020202020204" charset="-52"/>
          </a:endParaRPr>
        </a:p>
      </dgm:t>
    </dgm:pt>
    <dgm:pt modelId="{7022099D-708A-43C9-AA95-D47B8630A46B}" type="sibTrans" cxnId="{EDE2D9A9-4CF9-4F0A-8EAD-58B469C67F02}">
      <dgm:prSet/>
      <dgm:spPr/>
      <dgm:t>
        <a:bodyPr/>
        <a:lstStyle/>
        <a:p>
          <a:endParaRPr lang="ru-RU" sz="2000" b="0"/>
        </a:p>
      </dgm:t>
    </dgm:pt>
    <dgm:pt modelId="{46268481-99AA-4285-94C7-7130A251139E}" type="parTrans" cxnId="{EDE2D9A9-4CF9-4F0A-8EAD-58B469C67F02}">
      <dgm:prSet/>
      <dgm:spPr/>
      <dgm:t>
        <a:bodyPr/>
        <a:lstStyle/>
        <a:p>
          <a:endParaRPr lang="ru-RU" sz="2000" b="0"/>
        </a:p>
      </dgm:t>
    </dgm:pt>
    <dgm:pt modelId="{B39F35D8-1A93-4263-94AD-FA993E5ABF90}" type="pres">
      <dgm:prSet presAssocID="{1230F87F-4806-4BA8-951B-D967D79E10C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6C5181B-2854-4166-95B8-390FCFCCBF1F}" type="pres">
      <dgm:prSet presAssocID="{39292865-07D4-4057-980F-E2CEA00C6638}" presName="centerShape" presStyleLbl="node0" presStyleIdx="0" presStyleCnt="1" custScaleX="187636" custScaleY="138129"/>
      <dgm:spPr/>
    </dgm:pt>
    <dgm:pt modelId="{DB860C83-FE1F-41E7-9F19-260023E73B0B}" type="pres">
      <dgm:prSet presAssocID="{46268481-99AA-4285-94C7-7130A251139E}" presName="parTrans" presStyleLbl="bgSibTrans2D1" presStyleIdx="0" presStyleCnt="10"/>
      <dgm:spPr/>
    </dgm:pt>
    <dgm:pt modelId="{1839A1A0-90D0-4AD6-BC85-FE86D0A9E737}" type="pres">
      <dgm:prSet presAssocID="{AD09C1AA-ABC0-4F02-8E0D-A2CDE01D13C3}" presName="node" presStyleLbl="node1" presStyleIdx="0" presStyleCnt="10" custScaleX="222925" custRadScaleRad="140049" custRadScaleInc="1595">
        <dgm:presLayoutVars>
          <dgm:bulletEnabled val="1"/>
        </dgm:presLayoutVars>
      </dgm:prSet>
      <dgm:spPr/>
    </dgm:pt>
    <dgm:pt modelId="{D423B1AA-DFBE-43F7-B6B4-6505C82E2735}" type="pres">
      <dgm:prSet presAssocID="{E01DEA7B-5453-4061-A8AC-79427804FA1A}" presName="parTrans" presStyleLbl="bgSibTrans2D1" presStyleIdx="1" presStyleCnt="10"/>
      <dgm:spPr/>
    </dgm:pt>
    <dgm:pt modelId="{07EEB904-4692-4877-9522-04E444DEED6B}" type="pres">
      <dgm:prSet presAssocID="{7EDD4673-4BD9-479F-874D-D5A8597140E4}" presName="node" presStyleLbl="node1" presStyleIdx="1" presStyleCnt="10" custScaleX="239457" custRadScaleRad="138785" custRadScaleInc="-29727">
        <dgm:presLayoutVars>
          <dgm:bulletEnabled val="1"/>
        </dgm:presLayoutVars>
      </dgm:prSet>
      <dgm:spPr/>
    </dgm:pt>
    <dgm:pt modelId="{5DF71892-0E59-4246-BD53-951C91416E1B}" type="pres">
      <dgm:prSet presAssocID="{003120C7-9D39-4781-98EA-2D0C92EE8C7F}" presName="parTrans" presStyleLbl="bgSibTrans2D1" presStyleIdx="2" presStyleCnt="10"/>
      <dgm:spPr/>
    </dgm:pt>
    <dgm:pt modelId="{485BDDAA-8C6E-49E6-9121-591F947C6147}" type="pres">
      <dgm:prSet presAssocID="{A38C40AB-F1D7-4856-9F06-D9D851F2503F}" presName="node" presStyleLbl="node1" presStyleIdx="2" presStyleCnt="10" custScaleX="222925" custRadScaleRad="136422" custRadScaleInc="-69770">
        <dgm:presLayoutVars>
          <dgm:bulletEnabled val="1"/>
        </dgm:presLayoutVars>
      </dgm:prSet>
      <dgm:spPr/>
    </dgm:pt>
    <dgm:pt modelId="{98446766-7B62-40CD-ACC5-3DEE74199C3B}" type="pres">
      <dgm:prSet presAssocID="{5D183935-C0A9-414C-9433-6A4889399847}" presName="parTrans" presStyleLbl="bgSibTrans2D1" presStyleIdx="3" presStyleCnt="10"/>
      <dgm:spPr/>
    </dgm:pt>
    <dgm:pt modelId="{ED5F5866-4EF1-488F-9B0E-0DCED5976C1A}" type="pres">
      <dgm:prSet presAssocID="{C5AD7FFD-6B90-44DC-B34F-64996B8E54DB}" presName="node" presStyleLbl="node1" presStyleIdx="3" presStyleCnt="10" custScaleX="222925" custRadScaleRad="128122" custRadScaleInc="-88456">
        <dgm:presLayoutVars>
          <dgm:bulletEnabled val="1"/>
        </dgm:presLayoutVars>
      </dgm:prSet>
      <dgm:spPr/>
    </dgm:pt>
    <dgm:pt modelId="{59B999D5-B733-464C-B884-F69C34F609A2}" type="pres">
      <dgm:prSet presAssocID="{89F90A87-9D19-4E8C-AD07-6AD7191A2C6D}" presName="parTrans" presStyleLbl="bgSibTrans2D1" presStyleIdx="4" presStyleCnt="10"/>
      <dgm:spPr/>
    </dgm:pt>
    <dgm:pt modelId="{EF831CC9-3DAF-4DE5-94BC-DF5E45FC675B}" type="pres">
      <dgm:prSet presAssocID="{7EA78197-CF78-4B3A-8298-6DE9D7718F0D}" presName="node" presStyleLbl="node1" presStyleIdx="4" presStyleCnt="10" custScaleX="222925" custRadScaleRad="106943" custRadScaleInc="-47269">
        <dgm:presLayoutVars>
          <dgm:bulletEnabled val="1"/>
        </dgm:presLayoutVars>
      </dgm:prSet>
      <dgm:spPr/>
    </dgm:pt>
    <dgm:pt modelId="{746AC472-D505-4013-9D26-43052B22F853}" type="pres">
      <dgm:prSet presAssocID="{CBC69DCE-0FB3-4BB8-A507-EB85913073D4}" presName="parTrans" presStyleLbl="bgSibTrans2D1" presStyleIdx="5" presStyleCnt="10"/>
      <dgm:spPr/>
    </dgm:pt>
    <dgm:pt modelId="{645DAC29-1CF5-418E-ADA7-6B3F3D72E5EB}" type="pres">
      <dgm:prSet presAssocID="{638BE2E8-C9C6-4B10-8922-946D13D43C5E}" presName="node" presStyleLbl="node1" presStyleIdx="5" presStyleCnt="10" custScaleX="222925" custRadScaleRad="105002" custRadScaleInc="27931">
        <dgm:presLayoutVars>
          <dgm:bulletEnabled val="1"/>
        </dgm:presLayoutVars>
      </dgm:prSet>
      <dgm:spPr/>
    </dgm:pt>
    <dgm:pt modelId="{1E4A39C5-10A3-4F69-AA2B-6DE33F410451}" type="pres">
      <dgm:prSet presAssocID="{50C13179-3ED7-4603-904C-8CD8ED170599}" presName="parTrans" presStyleLbl="bgSibTrans2D1" presStyleIdx="6" presStyleCnt="10"/>
      <dgm:spPr/>
    </dgm:pt>
    <dgm:pt modelId="{C2A6F49C-FF41-48DC-82B8-B0409C10FB51}" type="pres">
      <dgm:prSet presAssocID="{D7A6CC6D-A1BD-46DF-90A7-592C79D01AB1}" presName="node" presStyleLbl="node1" presStyleIdx="6" presStyleCnt="10" custScaleX="222925" custRadScaleRad="124281" custRadScaleInc="79750">
        <dgm:presLayoutVars>
          <dgm:bulletEnabled val="1"/>
        </dgm:presLayoutVars>
      </dgm:prSet>
      <dgm:spPr/>
    </dgm:pt>
    <dgm:pt modelId="{31FB8329-2A8F-4122-B79E-64E89C6E218A}" type="pres">
      <dgm:prSet presAssocID="{7CCA3AD3-35BF-4F68-A69F-3B22BC5FDFB1}" presName="parTrans" presStyleLbl="bgSibTrans2D1" presStyleIdx="7" presStyleCnt="10"/>
      <dgm:spPr/>
    </dgm:pt>
    <dgm:pt modelId="{B6A185E7-5717-48B9-98DF-0C958C946B67}" type="pres">
      <dgm:prSet presAssocID="{F975A473-4286-4526-8D52-D6B17F9CC7BE}" presName="node" presStyleLbl="node1" presStyleIdx="7" presStyleCnt="10" custScaleX="222925" custRadScaleRad="131483" custRadScaleInc="63529">
        <dgm:presLayoutVars>
          <dgm:bulletEnabled val="1"/>
        </dgm:presLayoutVars>
      </dgm:prSet>
      <dgm:spPr/>
    </dgm:pt>
    <dgm:pt modelId="{40DD6CF2-2B3D-48BD-A1B6-69BDC697E957}" type="pres">
      <dgm:prSet presAssocID="{9CAAA5B6-927F-446D-AC05-E6B765CEA363}" presName="parTrans" presStyleLbl="bgSibTrans2D1" presStyleIdx="8" presStyleCnt="10"/>
      <dgm:spPr/>
    </dgm:pt>
    <dgm:pt modelId="{1D93A002-B7F0-40FE-BE3A-49518F10126E}" type="pres">
      <dgm:prSet presAssocID="{83771B1E-DC95-4F73-8505-D484E90F3D78}" presName="node" presStyleLbl="node1" presStyleIdx="8" presStyleCnt="10" custScaleX="222925" custRadScaleRad="136997" custRadScaleInc="30386">
        <dgm:presLayoutVars>
          <dgm:bulletEnabled val="1"/>
        </dgm:presLayoutVars>
      </dgm:prSet>
      <dgm:spPr/>
    </dgm:pt>
    <dgm:pt modelId="{71095678-1BBB-4756-B0D3-A26D7C31221C}" type="pres">
      <dgm:prSet presAssocID="{E9E6D2CE-B315-48FC-A54A-B826763E6965}" presName="parTrans" presStyleLbl="bgSibTrans2D1" presStyleIdx="9" presStyleCnt="10"/>
      <dgm:spPr/>
    </dgm:pt>
    <dgm:pt modelId="{0D57F7CF-DACA-450B-B76C-59DD0E665096}" type="pres">
      <dgm:prSet presAssocID="{CDA89B05-1919-4DDD-B1BB-5256270D29BE}" presName="node" presStyleLbl="node1" presStyleIdx="9" presStyleCnt="10" custScaleX="222925" custRadScaleRad="138920" custRadScaleInc="-8191">
        <dgm:presLayoutVars>
          <dgm:bulletEnabled val="1"/>
        </dgm:presLayoutVars>
      </dgm:prSet>
      <dgm:spPr/>
    </dgm:pt>
  </dgm:ptLst>
  <dgm:cxnLst>
    <dgm:cxn modelId="{642D4806-9C38-45B7-8DF6-4441920F9B02}" srcId="{39292865-07D4-4057-980F-E2CEA00C6638}" destId="{C5AD7FFD-6B90-44DC-B34F-64996B8E54DB}" srcOrd="3" destOrd="0" parTransId="{5D183935-C0A9-414C-9433-6A4889399847}" sibTransId="{F6D85644-C71D-4B2B-88B8-51231784F70C}"/>
    <dgm:cxn modelId="{3B3EAF06-61C1-4A72-B80B-EF8FC2ADDDF5}" type="presOf" srcId="{A38C40AB-F1D7-4856-9F06-D9D851F2503F}" destId="{485BDDAA-8C6E-49E6-9121-591F947C6147}" srcOrd="0" destOrd="0" presId="urn:microsoft.com/office/officeart/2005/8/layout/radial4"/>
    <dgm:cxn modelId="{F516820C-A43F-4561-8071-257E217BDE8F}" type="presOf" srcId="{1230F87F-4806-4BA8-951B-D967D79E10C7}" destId="{B39F35D8-1A93-4263-94AD-FA993E5ABF90}" srcOrd="0" destOrd="0" presId="urn:microsoft.com/office/officeart/2005/8/layout/radial4"/>
    <dgm:cxn modelId="{C1E8171D-3736-49C1-A1D9-91B307BC8F0A}" type="presOf" srcId="{F975A473-4286-4526-8D52-D6B17F9CC7BE}" destId="{B6A185E7-5717-48B9-98DF-0C958C946B67}" srcOrd="0" destOrd="0" presId="urn:microsoft.com/office/officeart/2005/8/layout/radial4"/>
    <dgm:cxn modelId="{26595C29-DE0D-4236-9F19-06D2813E504B}" type="presOf" srcId="{5D183935-C0A9-414C-9433-6A4889399847}" destId="{98446766-7B62-40CD-ACC5-3DEE74199C3B}" srcOrd="0" destOrd="0" presId="urn:microsoft.com/office/officeart/2005/8/layout/radial4"/>
    <dgm:cxn modelId="{F747A637-97D9-4D8A-8B53-93B5078AC46D}" type="presOf" srcId="{E9E6D2CE-B315-48FC-A54A-B826763E6965}" destId="{71095678-1BBB-4756-B0D3-A26D7C31221C}" srcOrd="0" destOrd="0" presId="urn:microsoft.com/office/officeart/2005/8/layout/radial4"/>
    <dgm:cxn modelId="{008E1139-E977-441D-8BBB-42E4C8E5C9F9}" srcId="{39292865-07D4-4057-980F-E2CEA00C6638}" destId="{CDA89B05-1919-4DDD-B1BB-5256270D29BE}" srcOrd="9" destOrd="0" parTransId="{E9E6D2CE-B315-48FC-A54A-B826763E6965}" sibTransId="{7087B0F4-A814-4401-95EA-E3E98B97C068}"/>
    <dgm:cxn modelId="{139A5F3F-072F-4A97-AE9D-4738EDDE8531}" srcId="{39292865-07D4-4057-980F-E2CEA00C6638}" destId="{83771B1E-DC95-4F73-8505-D484E90F3D78}" srcOrd="8" destOrd="0" parTransId="{9CAAA5B6-927F-446D-AC05-E6B765CEA363}" sibTransId="{B41E3ECF-943D-4BBD-BB27-08605D7D2AC9}"/>
    <dgm:cxn modelId="{869C615F-4963-4448-839A-A14BF2D692FD}" type="presOf" srcId="{003120C7-9D39-4781-98EA-2D0C92EE8C7F}" destId="{5DF71892-0E59-4246-BD53-951C91416E1B}" srcOrd="0" destOrd="0" presId="urn:microsoft.com/office/officeart/2005/8/layout/radial4"/>
    <dgm:cxn modelId="{8AF62060-542A-4481-A096-605C5AF39352}" type="presOf" srcId="{7EA78197-CF78-4B3A-8298-6DE9D7718F0D}" destId="{EF831CC9-3DAF-4DE5-94BC-DF5E45FC675B}" srcOrd="0" destOrd="0" presId="urn:microsoft.com/office/officeart/2005/8/layout/radial4"/>
    <dgm:cxn modelId="{C3F93061-D513-48FD-B85D-780324629601}" type="presOf" srcId="{CBC69DCE-0FB3-4BB8-A507-EB85913073D4}" destId="{746AC472-D505-4013-9D26-43052B22F853}" srcOrd="0" destOrd="0" presId="urn:microsoft.com/office/officeart/2005/8/layout/radial4"/>
    <dgm:cxn modelId="{E4458664-C4E1-4FE0-9885-F8CEC3E16744}" srcId="{39292865-07D4-4057-980F-E2CEA00C6638}" destId="{A38C40AB-F1D7-4856-9F06-D9D851F2503F}" srcOrd="2" destOrd="0" parTransId="{003120C7-9D39-4781-98EA-2D0C92EE8C7F}" sibTransId="{8B2528B8-345E-4A03-86FC-C9FCCE84A518}"/>
    <dgm:cxn modelId="{2A3A9165-8101-429C-BEFE-1E6A9EE89743}" type="presOf" srcId="{89F90A87-9D19-4E8C-AD07-6AD7191A2C6D}" destId="{59B999D5-B733-464C-B884-F69C34F609A2}" srcOrd="0" destOrd="0" presId="urn:microsoft.com/office/officeart/2005/8/layout/radial4"/>
    <dgm:cxn modelId="{ED4CB94B-7868-404C-BB36-1A4EB4460457}" srcId="{1230F87F-4806-4BA8-951B-D967D79E10C7}" destId="{39292865-07D4-4057-980F-E2CEA00C6638}" srcOrd="0" destOrd="0" parTransId="{3B56ECDA-C137-454A-A33F-476D3226EEFF}" sibTransId="{EEBA4BEF-0BAE-4F26-82FC-31D3C08006BB}"/>
    <dgm:cxn modelId="{D5045772-4F1A-49BC-B63E-0D0E70ACC9E1}" type="presOf" srcId="{39292865-07D4-4057-980F-E2CEA00C6638}" destId="{66C5181B-2854-4166-95B8-390FCFCCBF1F}" srcOrd="0" destOrd="0" presId="urn:microsoft.com/office/officeart/2005/8/layout/radial4"/>
    <dgm:cxn modelId="{B2B7657B-57F6-43E2-BDF4-23BFEDB85594}" type="presOf" srcId="{9CAAA5B6-927F-446D-AC05-E6B765CEA363}" destId="{40DD6CF2-2B3D-48BD-A1B6-69BDC697E957}" srcOrd="0" destOrd="0" presId="urn:microsoft.com/office/officeart/2005/8/layout/radial4"/>
    <dgm:cxn modelId="{5358ADA5-B7F6-44FF-83E6-CE81C7BA98FB}" type="presOf" srcId="{CDA89B05-1919-4DDD-B1BB-5256270D29BE}" destId="{0D57F7CF-DACA-450B-B76C-59DD0E665096}" srcOrd="0" destOrd="0" presId="urn:microsoft.com/office/officeart/2005/8/layout/radial4"/>
    <dgm:cxn modelId="{EDE2D9A9-4CF9-4F0A-8EAD-58B469C67F02}" srcId="{39292865-07D4-4057-980F-E2CEA00C6638}" destId="{AD09C1AA-ABC0-4F02-8E0D-A2CDE01D13C3}" srcOrd="0" destOrd="0" parTransId="{46268481-99AA-4285-94C7-7130A251139E}" sibTransId="{7022099D-708A-43C9-AA95-D47B8630A46B}"/>
    <dgm:cxn modelId="{80B95BAC-C09F-4C85-82FD-4EAC4268060C}" type="presOf" srcId="{7CCA3AD3-35BF-4F68-A69F-3B22BC5FDFB1}" destId="{31FB8329-2A8F-4122-B79E-64E89C6E218A}" srcOrd="0" destOrd="0" presId="urn:microsoft.com/office/officeart/2005/8/layout/radial4"/>
    <dgm:cxn modelId="{AD2809AD-4B33-4737-AA05-29C8127CC7CD}" srcId="{39292865-07D4-4057-980F-E2CEA00C6638}" destId="{D7A6CC6D-A1BD-46DF-90A7-592C79D01AB1}" srcOrd="6" destOrd="0" parTransId="{50C13179-3ED7-4603-904C-8CD8ED170599}" sibTransId="{A4C49784-0E30-46F5-B3A8-D7D16A95CDD8}"/>
    <dgm:cxn modelId="{C3BC3DB6-B3F5-4116-B5FC-E1E339B001C4}" type="presOf" srcId="{C5AD7FFD-6B90-44DC-B34F-64996B8E54DB}" destId="{ED5F5866-4EF1-488F-9B0E-0DCED5976C1A}" srcOrd="0" destOrd="0" presId="urn:microsoft.com/office/officeart/2005/8/layout/radial4"/>
    <dgm:cxn modelId="{D1EBA9C7-87C9-4D03-8E81-76AB2BC8379F}" srcId="{39292865-07D4-4057-980F-E2CEA00C6638}" destId="{7EA78197-CF78-4B3A-8298-6DE9D7718F0D}" srcOrd="4" destOrd="0" parTransId="{89F90A87-9D19-4E8C-AD07-6AD7191A2C6D}" sibTransId="{9F74A0F4-CA75-4BB9-96BB-BB7755540A2A}"/>
    <dgm:cxn modelId="{D02FF9CA-5307-41E6-A209-974003BF4D24}" type="presOf" srcId="{46268481-99AA-4285-94C7-7130A251139E}" destId="{DB860C83-FE1F-41E7-9F19-260023E73B0B}" srcOrd="0" destOrd="0" presId="urn:microsoft.com/office/officeart/2005/8/layout/radial4"/>
    <dgm:cxn modelId="{F520BDD3-A10A-4181-8B7E-0EC1AFDF0CE5}" type="presOf" srcId="{638BE2E8-C9C6-4B10-8922-946D13D43C5E}" destId="{645DAC29-1CF5-418E-ADA7-6B3F3D72E5EB}" srcOrd="0" destOrd="0" presId="urn:microsoft.com/office/officeart/2005/8/layout/radial4"/>
    <dgm:cxn modelId="{6D101ADE-FDAC-422C-BFEA-58CB6DB24568}" type="presOf" srcId="{50C13179-3ED7-4603-904C-8CD8ED170599}" destId="{1E4A39C5-10A3-4F69-AA2B-6DE33F410451}" srcOrd="0" destOrd="0" presId="urn:microsoft.com/office/officeart/2005/8/layout/radial4"/>
    <dgm:cxn modelId="{1F9094E0-383F-4163-BA25-918E734C7093}" type="presOf" srcId="{D7A6CC6D-A1BD-46DF-90A7-592C79D01AB1}" destId="{C2A6F49C-FF41-48DC-82B8-B0409C10FB51}" srcOrd="0" destOrd="0" presId="urn:microsoft.com/office/officeart/2005/8/layout/radial4"/>
    <dgm:cxn modelId="{F8118DE3-0428-4398-A8DF-57FDBF810172}" srcId="{39292865-07D4-4057-980F-E2CEA00C6638}" destId="{638BE2E8-C9C6-4B10-8922-946D13D43C5E}" srcOrd="5" destOrd="0" parTransId="{CBC69DCE-0FB3-4BB8-A507-EB85913073D4}" sibTransId="{1AD828F4-713A-4A42-B1D0-D6D57DA429F5}"/>
    <dgm:cxn modelId="{90C40AE8-5C8E-44B7-9966-DEFE2B0ECCFB}" type="presOf" srcId="{7EDD4673-4BD9-479F-874D-D5A8597140E4}" destId="{07EEB904-4692-4877-9522-04E444DEED6B}" srcOrd="0" destOrd="0" presId="urn:microsoft.com/office/officeart/2005/8/layout/radial4"/>
    <dgm:cxn modelId="{40002FEA-1F90-47D9-ADE9-D28C12C405A0}" type="presOf" srcId="{E01DEA7B-5453-4061-A8AC-79427804FA1A}" destId="{D423B1AA-DFBE-43F7-B6B4-6505C82E2735}" srcOrd="0" destOrd="0" presId="urn:microsoft.com/office/officeart/2005/8/layout/radial4"/>
    <dgm:cxn modelId="{4CF9D1F2-AD35-408B-9A56-5C4031CAC2D5}" srcId="{39292865-07D4-4057-980F-E2CEA00C6638}" destId="{7EDD4673-4BD9-479F-874D-D5A8597140E4}" srcOrd="1" destOrd="0" parTransId="{E01DEA7B-5453-4061-A8AC-79427804FA1A}" sibTransId="{392256FF-184C-4CEE-9F2C-D11527E439E0}"/>
    <dgm:cxn modelId="{DB47EEF2-4201-4999-88F4-33A81184308C}" type="presOf" srcId="{AD09C1AA-ABC0-4F02-8E0D-A2CDE01D13C3}" destId="{1839A1A0-90D0-4AD6-BC85-FE86D0A9E737}" srcOrd="0" destOrd="0" presId="urn:microsoft.com/office/officeart/2005/8/layout/radial4"/>
    <dgm:cxn modelId="{BF7393F6-29B8-4FB9-8A17-18C7AB7D5A85}" type="presOf" srcId="{83771B1E-DC95-4F73-8505-D484E90F3D78}" destId="{1D93A002-B7F0-40FE-BE3A-49518F10126E}" srcOrd="0" destOrd="0" presId="urn:microsoft.com/office/officeart/2005/8/layout/radial4"/>
    <dgm:cxn modelId="{85D26CFC-934D-4EBA-B718-47B799A048E4}" srcId="{39292865-07D4-4057-980F-E2CEA00C6638}" destId="{F975A473-4286-4526-8D52-D6B17F9CC7BE}" srcOrd="7" destOrd="0" parTransId="{7CCA3AD3-35BF-4F68-A69F-3B22BC5FDFB1}" sibTransId="{5BBB0F89-5A3C-4A3E-8AA5-4C4B95348675}"/>
    <dgm:cxn modelId="{6AC7E042-B039-4CDB-8022-A697DE458144}" type="presParOf" srcId="{B39F35D8-1A93-4263-94AD-FA993E5ABF90}" destId="{66C5181B-2854-4166-95B8-390FCFCCBF1F}" srcOrd="0" destOrd="0" presId="urn:microsoft.com/office/officeart/2005/8/layout/radial4"/>
    <dgm:cxn modelId="{C0D678A7-83D5-4F76-80DB-9C584BB76A14}" type="presParOf" srcId="{B39F35D8-1A93-4263-94AD-FA993E5ABF90}" destId="{DB860C83-FE1F-41E7-9F19-260023E73B0B}" srcOrd="1" destOrd="0" presId="urn:microsoft.com/office/officeart/2005/8/layout/radial4"/>
    <dgm:cxn modelId="{DB309BA6-339D-4A97-9396-13BDFC64D93B}" type="presParOf" srcId="{B39F35D8-1A93-4263-94AD-FA993E5ABF90}" destId="{1839A1A0-90D0-4AD6-BC85-FE86D0A9E737}" srcOrd="2" destOrd="0" presId="urn:microsoft.com/office/officeart/2005/8/layout/radial4"/>
    <dgm:cxn modelId="{89EBC2EA-9681-4ECA-AB81-AA8EF88A2D6A}" type="presParOf" srcId="{B39F35D8-1A93-4263-94AD-FA993E5ABF90}" destId="{D423B1AA-DFBE-43F7-B6B4-6505C82E2735}" srcOrd="3" destOrd="0" presId="urn:microsoft.com/office/officeart/2005/8/layout/radial4"/>
    <dgm:cxn modelId="{58C6A99C-B821-4BD3-AC0E-60750D16C22F}" type="presParOf" srcId="{B39F35D8-1A93-4263-94AD-FA993E5ABF90}" destId="{07EEB904-4692-4877-9522-04E444DEED6B}" srcOrd="4" destOrd="0" presId="urn:microsoft.com/office/officeart/2005/8/layout/radial4"/>
    <dgm:cxn modelId="{F1A7300E-8612-4163-B172-CA4900A1C5D1}" type="presParOf" srcId="{B39F35D8-1A93-4263-94AD-FA993E5ABF90}" destId="{5DF71892-0E59-4246-BD53-951C91416E1B}" srcOrd="5" destOrd="0" presId="urn:microsoft.com/office/officeart/2005/8/layout/radial4"/>
    <dgm:cxn modelId="{80045B19-96AD-4C16-ACAB-B615A25740C1}" type="presParOf" srcId="{B39F35D8-1A93-4263-94AD-FA993E5ABF90}" destId="{485BDDAA-8C6E-49E6-9121-591F947C6147}" srcOrd="6" destOrd="0" presId="urn:microsoft.com/office/officeart/2005/8/layout/radial4"/>
    <dgm:cxn modelId="{FBA68F47-D8DF-4C93-97DB-FA0805671D18}" type="presParOf" srcId="{B39F35D8-1A93-4263-94AD-FA993E5ABF90}" destId="{98446766-7B62-40CD-ACC5-3DEE74199C3B}" srcOrd="7" destOrd="0" presId="urn:microsoft.com/office/officeart/2005/8/layout/radial4"/>
    <dgm:cxn modelId="{F1C64947-42D3-47FF-BFE8-9897DD87E54B}" type="presParOf" srcId="{B39F35D8-1A93-4263-94AD-FA993E5ABF90}" destId="{ED5F5866-4EF1-488F-9B0E-0DCED5976C1A}" srcOrd="8" destOrd="0" presId="urn:microsoft.com/office/officeart/2005/8/layout/radial4"/>
    <dgm:cxn modelId="{7FE420C3-5477-4000-B71F-F6AA7C152F07}" type="presParOf" srcId="{B39F35D8-1A93-4263-94AD-FA993E5ABF90}" destId="{59B999D5-B733-464C-B884-F69C34F609A2}" srcOrd="9" destOrd="0" presId="urn:microsoft.com/office/officeart/2005/8/layout/radial4"/>
    <dgm:cxn modelId="{6E9A22F5-B206-4F8A-9526-188FC992A137}" type="presParOf" srcId="{B39F35D8-1A93-4263-94AD-FA993E5ABF90}" destId="{EF831CC9-3DAF-4DE5-94BC-DF5E45FC675B}" srcOrd="10" destOrd="0" presId="urn:microsoft.com/office/officeart/2005/8/layout/radial4"/>
    <dgm:cxn modelId="{72FB2507-F6B8-4343-BF70-046CBB79487F}" type="presParOf" srcId="{B39F35D8-1A93-4263-94AD-FA993E5ABF90}" destId="{746AC472-D505-4013-9D26-43052B22F853}" srcOrd="11" destOrd="0" presId="urn:microsoft.com/office/officeart/2005/8/layout/radial4"/>
    <dgm:cxn modelId="{1046183C-9625-4DBC-BAF1-76C9C99F6973}" type="presParOf" srcId="{B39F35D8-1A93-4263-94AD-FA993E5ABF90}" destId="{645DAC29-1CF5-418E-ADA7-6B3F3D72E5EB}" srcOrd="12" destOrd="0" presId="urn:microsoft.com/office/officeart/2005/8/layout/radial4"/>
    <dgm:cxn modelId="{D45FF337-F1F6-47C8-8B75-2BDAFAF2C1F5}" type="presParOf" srcId="{B39F35D8-1A93-4263-94AD-FA993E5ABF90}" destId="{1E4A39C5-10A3-4F69-AA2B-6DE33F410451}" srcOrd="13" destOrd="0" presId="urn:microsoft.com/office/officeart/2005/8/layout/radial4"/>
    <dgm:cxn modelId="{1693D45A-A246-4BE4-AE1D-252C949DE744}" type="presParOf" srcId="{B39F35D8-1A93-4263-94AD-FA993E5ABF90}" destId="{C2A6F49C-FF41-48DC-82B8-B0409C10FB51}" srcOrd="14" destOrd="0" presId="urn:microsoft.com/office/officeart/2005/8/layout/radial4"/>
    <dgm:cxn modelId="{3B2A4F45-A4C6-4ACC-B20C-BDB7BA94C23D}" type="presParOf" srcId="{B39F35D8-1A93-4263-94AD-FA993E5ABF90}" destId="{31FB8329-2A8F-4122-B79E-64E89C6E218A}" srcOrd="15" destOrd="0" presId="urn:microsoft.com/office/officeart/2005/8/layout/radial4"/>
    <dgm:cxn modelId="{BA09D791-76B2-4587-8750-A03153BFEE90}" type="presParOf" srcId="{B39F35D8-1A93-4263-94AD-FA993E5ABF90}" destId="{B6A185E7-5717-48B9-98DF-0C958C946B67}" srcOrd="16" destOrd="0" presId="urn:microsoft.com/office/officeart/2005/8/layout/radial4"/>
    <dgm:cxn modelId="{8005460F-D2C7-4722-A8A4-80464892FA1E}" type="presParOf" srcId="{B39F35D8-1A93-4263-94AD-FA993E5ABF90}" destId="{40DD6CF2-2B3D-48BD-A1B6-69BDC697E957}" srcOrd="17" destOrd="0" presId="urn:microsoft.com/office/officeart/2005/8/layout/radial4"/>
    <dgm:cxn modelId="{119E9A34-2ECA-4DF9-8241-AD3FEC184C5F}" type="presParOf" srcId="{B39F35D8-1A93-4263-94AD-FA993E5ABF90}" destId="{1D93A002-B7F0-40FE-BE3A-49518F10126E}" srcOrd="18" destOrd="0" presId="urn:microsoft.com/office/officeart/2005/8/layout/radial4"/>
    <dgm:cxn modelId="{6CD0A5C5-D211-477C-B511-C19C4B736113}" type="presParOf" srcId="{B39F35D8-1A93-4263-94AD-FA993E5ABF90}" destId="{71095678-1BBB-4756-B0D3-A26D7C31221C}" srcOrd="19" destOrd="0" presId="urn:microsoft.com/office/officeart/2005/8/layout/radial4"/>
    <dgm:cxn modelId="{2909718A-3C86-413B-95EE-3E25FD2636FB}" type="presParOf" srcId="{B39F35D8-1A93-4263-94AD-FA993E5ABF90}" destId="{0D57F7CF-DACA-450B-B76C-59DD0E665096}" srcOrd="2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189138-6E12-4149-A055-6438C8C1920E}" type="doc">
      <dgm:prSet loTypeId="urn:microsoft.com/office/officeart/2005/8/layout/vList5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0F66ACD-8A7C-4B7D-B815-3946AC27DEA2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Результаты промежуточной аттестации</a:t>
          </a:r>
        </a:p>
      </dgm:t>
    </dgm:pt>
    <dgm:pt modelId="{D3626D02-9E72-4A47-8AAD-96616CBF1B08}" type="parTrans" cxnId="{D8889FFB-5A67-404D-A1B8-D5561B90C830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54AFE551-75A1-4551-B5B4-60EB18097B85}" type="sibTrans" cxnId="{D8889FFB-5A67-404D-A1B8-D5561B90C830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1FE5A3F-D5D0-4987-BBBF-47DF942E97C7}">
      <dgm:prSet phldrT="[Текст]" custT="1"/>
      <dgm:spPr/>
      <dgm:t>
        <a:bodyPr/>
        <a:lstStyle/>
        <a:p>
          <a:r>
            <a:rPr lang="ru-RU" sz="2000" b="0" i="0" dirty="0">
              <a:latin typeface="Futura PT Demi" panose="020B0604020202020204" charset="-52"/>
            </a:rPr>
            <a:t>Курсовые работы (проекты)</a:t>
          </a:r>
          <a:endParaRPr lang="ru-RU" sz="2000" dirty="0">
            <a:latin typeface="Futura PT Demi" panose="020B0604020202020204" charset="-52"/>
          </a:endParaRPr>
        </a:p>
      </dgm:t>
    </dgm:pt>
    <dgm:pt modelId="{2B4BB391-4937-484B-847D-A5AC278704D7}" type="parTrans" cxnId="{12209098-7D1C-44F7-ABCC-80B1E70E4E1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97BDFDDF-1BD8-470C-8C80-88905981BC2F}" type="sibTrans" cxnId="{12209098-7D1C-44F7-ABCC-80B1E70E4E1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AB748730-2A2D-4AEF-8EBA-93EA86DF0A54}">
      <dgm:prSet phldrT="[Текст]" custT="1"/>
      <dgm:spPr/>
      <dgm:t>
        <a:bodyPr/>
        <a:lstStyle/>
        <a:p>
          <a:r>
            <a:rPr lang="ru-RU" sz="2000" b="0" i="0" dirty="0">
              <a:latin typeface="Futura PT Demi" panose="020B0604020202020204" charset="-52"/>
            </a:rPr>
            <a:t>Государственный экзамен</a:t>
          </a:r>
          <a:endParaRPr lang="ru-RU" sz="2000" dirty="0">
            <a:latin typeface="Futura PT Demi" panose="020B0604020202020204" charset="-52"/>
          </a:endParaRPr>
        </a:p>
      </dgm:t>
    </dgm:pt>
    <dgm:pt modelId="{6AA51488-717C-45B2-B75D-885027A7D697}" type="parTrans" cxnId="{966B8717-555C-4DB4-B3AA-B5C7990FD5F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855DE75-32F6-4BEF-911C-6AB62FBC4EC4}" type="sibTrans" cxnId="{966B8717-555C-4DB4-B3AA-B5C7990FD5F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D45D0599-DA12-451E-A37F-0803FB478BEB}">
      <dgm:prSet phldrT="[Текст]" custT="1"/>
      <dgm:spPr/>
      <dgm:t>
        <a:bodyPr/>
        <a:lstStyle/>
        <a:p>
          <a:r>
            <a:rPr lang="ru-RU" sz="1800" dirty="0">
              <a:latin typeface="Futura PT Demi" panose="020B0604020202020204" charset="-52"/>
            </a:rPr>
            <a:t>Выпускная квалификационная работа</a:t>
          </a:r>
        </a:p>
      </dgm:t>
    </dgm:pt>
    <dgm:pt modelId="{B325A724-13B3-420D-BEAA-7156D80519B7}" type="parTrans" cxnId="{4A960B47-FCE0-4461-BBCA-A5A3733A6B1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F9B352E-E7CE-4E86-AC7D-2D6686B743E8}" type="sibTrans" cxnId="{4A960B47-FCE0-4461-BBCA-A5A3733A6B1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3A53F33-F388-4DD6-9ACE-501D7AD5082D}">
      <dgm:prSet phldrT="[Текст]" custT="1"/>
      <dgm:spPr/>
      <dgm:t>
        <a:bodyPr/>
        <a:lstStyle/>
        <a:p>
          <a:r>
            <a:rPr lang="ru-RU" sz="2000" b="0" i="0" dirty="0">
              <a:latin typeface="Futura PT Demi" panose="020B0604020202020204" charset="-52"/>
            </a:rPr>
            <a:t>НИР</a:t>
          </a:r>
          <a:endParaRPr lang="ru-RU" sz="2000" dirty="0">
            <a:latin typeface="Futura PT Demi" panose="020B0604020202020204" charset="-52"/>
          </a:endParaRPr>
        </a:p>
      </dgm:t>
    </dgm:pt>
    <dgm:pt modelId="{D5502386-5725-418A-86AD-2B1DA197A63B}" type="parTrans" cxnId="{E36DAB24-AFF5-4E90-BED9-375901F94A3F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A5447FE6-19FF-490B-888D-BD7A9951E9C9}" type="sibTrans" cxnId="{E36DAB24-AFF5-4E90-BED9-375901F94A3F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FCA83BB-B008-49A5-94AD-A09BB428197E}">
      <dgm:prSet phldrT="[Текст]" custT="1"/>
      <dgm:spPr/>
      <dgm:t>
        <a:bodyPr/>
        <a:lstStyle/>
        <a:p>
          <a:r>
            <a:rPr lang="ru-RU" sz="1600" b="0" i="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«Научно-исследовательская работа»</a:t>
          </a:r>
          <a:endParaRPr lang="ru-RU" sz="1600" dirty="0">
            <a:latin typeface="Futura PT Demi" panose="020B0604020202020204" charset="-52"/>
          </a:endParaRPr>
        </a:p>
      </dgm:t>
    </dgm:pt>
    <dgm:pt modelId="{7707456C-C525-43D6-84DF-0C1F212DFAA9}" type="parTrans" cxnId="{1AACBED8-1730-4720-9BC9-E6B24BDD82F1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D7BA7B52-A5B1-4CB2-9A01-8E4AA6177BB9}" type="sibTrans" cxnId="{1AACBED8-1730-4720-9BC9-E6B24BDD82F1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B46E3D3-584A-48B0-B876-9EF266584BB0}">
      <dgm:prSet custT="1"/>
      <dgm:spPr/>
      <dgm:t>
        <a:bodyPr/>
        <a:lstStyle/>
        <a:p>
          <a:r>
            <a:rPr lang="ru-RU" sz="1600" b="0" i="0" dirty="0">
              <a:latin typeface="Futura PT Demi" panose="020B0604020202020204" charset="-52"/>
            </a:rPr>
            <a:t>Любые виды контроля, предусмотренные для дисциплин, за исключением предопределенных видов контроля «Курсовая работа» и «Курсовой проект»</a:t>
          </a:r>
          <a:endParaRPr lang="ru-RU" sz="1600" dirty="0">
            <a:latin typeface="Futura PT Demi" panose="020B0604020202020204" charset="-52"/>
          </a:endParaRPr>
        </a:p>
      </dgm:t>
    </dgm:pt>
    <dgm:pt modelId="{AC7067D2-98C7-4773-B3D9-DA6168891894}" type="parTrans" cxnId="{44F8E0DF-A58E-4D72-892C-15239F625FE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F3063C99-5DB0-4181-9074-E005BA5AF814}" type="sibTrans" cxnId="{44F8E0DF-A58E-4D72-892C-15239F625FE9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8D6552E-D6EC-4BA1-B51C-B763515A7DEE}">
      <dgm:prSet custT="1"/>
      <dgm:spPr/>
      <dgm:t>
        <a:bodyPr/>
        <a:lstStyle/>
        <a:p>
          <a:r>
            <a:rPr lang="ru-RU" sz="1600" b="0" i="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«Итоговая аттестация»</a:t>
          </a:r>
          <a:endParaRPr lang="ru-RU" sz="1600" dirty="0">
            <a:latin typeface="Futura PT Demi" panose="020B0604020202020204" charset="-52"/>
          </a:endParaRPr>
        </a:p>
      </dgm:t>
    </dgm:pt>
    <dgm:pt modelId="{151125D8-C82A-44D8-BDD3-D6C1D907CEC1}" type="parTrans" cxnId="{5EB359C3-E043-43C2-9F74-1A51E8D018CE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9E3DA2C-09C5-4B8B-8CD1-9F6468F6D057}" type="sibTrans" cxnId="{5EB359C3-E043-43C2-9F74-1A51E8D018CE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C084C5B-5E19-4421-B600-16C5172DA9DA}">
      <dgm:prSet phldrT="[Текст]" custT="1"/>
      <dgm:spPr/>
      <dgm:t>
        <a:bodyPr/>
        <a:lstStyle/>
        <a:p>
          <a:r>
            <a:rPr lang="ru-RU" sz="1600" dirty="0">
              <a:latin typeface="Futura PT Demi" panose="020B0604020202020204" charset="-52"/>
            </a:rPr>
            <a:t>Предопределенные виды контроля «Курсовая работа» и «Курсовой проект»</a:t>
          </a:r>
        </a:p>
      </dgm:t>
    </dgm:pt>
    <dgm:pt modelId="{36F3BA3D-7D72-4851-A3E8-3D2A176027CE}" type="parTrans" cxnId="{5C5FC212-0241-4613-AEF2-F6D25D86506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CC10A89-FE04-44E6-BBCE-57EA0EE26E6D}" type="sibTrans" cxnId="{5C5FC212-0241-4613-AEF2-F6D25D86506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BA3DAA56-B056-47BD-8205-91CC14FD298F}">
      <dgm:prSet custT="1"/>
      <dgm:spPr/>
      <dgm:t>
        <a:bodyPr/>
        <a:lstStyle/>
        <a:p>
          <a:r>
            <a:rPr lang="ru-RU" sz="2000" b="0" i="0" dirty="0">
              <a:latin typeface="Futura PT Demi" panose="020B0604020202020204" charset="-52"/>
            </a:rPr>
            <a:t>Практика</a:t>
          </a:r>
          <a:endParaRPr lang="ru-RU" sz="2000" dirty="0">
            <a:latin typeface="Futura PT Demi" panose="020B0604020202020204" charset="-52"/>
          </a:endParaRPr>
        </a:p>
      </dgm:t>
    </dgm:pt>
    <dgm:pt modelId="{5F0E39E5-BA87-44F2-8703-2A84C149A80A}" type="parTrans" cxnId="{A9A3F047-A642-4243-899D-868C9AF70752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004F8D3-6196-42E4-B7CB-AA92BDF1D657}" type="sibTrans" cxnId="{A9A3F047-A642-4243-899D-868C9AF70752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11211346-4E41-4339-B963-76AABDEA71BE}">
      <dgm:prSet custT="1"/>
      <dgm:spPr/>
      <dgm:t>
        <a:bodyPr/>
        <a:lstStyle/>
        <a:p>
          <a:r>
            <a:rPr lang="ru-RU" sz="1600" b="0" i="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«Учебная практика», «Прочая практика», «Производственная преддипломная практика СПО»</a:t>
          </a:r>
          <a:endParaRPr lang="ru-RU" sz="1600" dirty="0">
            <a:latin typeface="Futura PT Demi" panose="020B0604020202020204" charset="-52"/>
          </a:endParaRPr>
        </a:p>
      </dgm:t>
    </dgm:pt>
    <dgm:pt modelId="{A2CD9D0B-AEDB-4F02-B8A9-5288B15AD1FA}" type="parTrans" cxnId="{63F85D7F-1368-4551-8B05-C190DF9C6F68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BD61DFC-1642-4BF6-9BC9-E1883232AE22}" type="sibTrans" cxnId="{63F85D7F-1368-4551-8B05-C190DF9C6F68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86A844C9-9FCC-42FF-B09B-96BADDECFFA1}">
      <dgm:prSet phldrT="[Текст]" custT="1"/>
      <dgm:spPr/>
      <dgm:t>
        <a:bodyPr/>
        <a:lstStyle/>
        <a:p>
          <a:r>
            <a:rPr lang="ru-RU" sz="1600" b="0" i="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«Государственный экзамен»</a:t>
          </a:r>
          <a:endParaRPr lang="ru-RU" sz="1600" dirty="0">
            <a:latin typeface="Futura PT Demi" panose="020B0604020202020204" charset="-52"/>
          </a:endParaRPr>
        </a:p>
      </dgm:t>
    </dgm:pt>
    <dgm:pt modelId="{11B8FF81-8F2F-4FBE-A4C2-36ED6E882954}" type="parTrans" cxnId="{556C2DCD-B5D9-48FF-9CDC-7743351078B6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16D2E6E6-3C00-4556-8992-861538562E15}" type="sibTrans" cxnId="{556C2DCD-B5D9-48FF-9CDC-7743351078B6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B19F0492-E3AD-455C-B5B1-BF18BF2343C9}" type="pres">
      <dgm:prSet presAssocID="{87189138-6E12-4149-A055-6438C8C1920E}" presName="Name0" presStyleCnt="0">
        <dgm:presLayoutVars>
          <dgm:dir/>
          <dgm:animLvl val="lvl"/>
          <dgm:resizeHandles val="exact"/>
        </dgm:presLayoutVars>
      </dgm:prSet>
      <dgm:spPr/>
    </dgm:pt>
    <dgm:pt modelId="{D2DFEB67-82B7-49C3-ABF4-28BAF10C7307}" type="pres">
      <dgm:prSet presAssocID="{C0F66ACD-8A7C-4B7D-B815-3946AC27DEA2}" presName="linNode" presStyleCnt="0"/>
      <dgm:spPr/>
    </dgm:pt>
    <dgm:pt modelId="{95425224-2D73-4806-BCB0-3E4498B4D09D}" type="pres">
      <dgm:prSet presAssocID="{C0F66ACD-8A7C-4B7D-B815-3946AC27DEA2}" presName="parentText" presStyleLbl="node1" presStyleIdx="0" presStyleCnt="6" custScaleX="80405">
        <dgm:presLayoutVars>
          <dgm:chMax val="1"/>
          <dgm:bulletEnabled val="1"/>
        </dgm:presLayoutVars>
      </dgm:prSet>
      <dgm:spPr/>
    </dgm:pt>
    <dgm:pt modelId="{F7A36AB8-2A34-44D1-B458-B1BFD2C566C4}" type="pres">
      <dgm:prSet presAssocID="{C0F66ACD-8A7C-4B7D-B815-3946AC27DEA2}" presName="descendantText" presStyleLbl="alignAccFollowNode1" presStyleIdx="0" presStyleCnt="6" custScaleX="107780">
        <dgm:presLayoutVars>
          <dgm:bulletEnabled val="1"/>
        </dgm:presLayoutVars>
      </dgm:prSet>
      <dgm:spPr/>
    </dgm:pt>
    <dgm:pt modelId="{E8AC479F-6168-477C-AA8A-D1840FA9D382}" type="pres">
      <dgm:prSet presAssocID="{54AFE551-75A1-4551-B5B4-60EB18097B85}" presName="sp" presStyleCnt="0"/>
      <dgm:spPr/>
    </dgm:pt>
    <dgm:pt modelId="{5AC76D9C-451B-4E9C-9C54-14597BEDABF0}" type="pres">
      <dgm:prSet presAssocID="{01FE5A3F-D5D0-4987-BBBF-47DF942E97C7}" presName="linNode" presStyleCnt="0"/>
      <dgm:spPr/>
    </dgm:pt>
    <dgm:pt modelId="{3C66E391-6B33-4D54-9DC9-646547DB1256}" type="pres">
      <dgm:prSet presAssocID="{01FE5A3F-D5D0-4987-BBBF-47DF942E97C7}" presName="parentText" presStyleLbl="node1" presStyleIdx="1" presStyleCnt="6" custScaleX="80405">
        <dgm:presLayoutVars>
          <dgm:chMax val="1"/>
          <dgm:bulletEnabled val="1"/>
        </dgm:presLayoutVars>
      </dgm:prSet>
      <dgm:spPr/>
    </dgm:pt>
    <dgm:pt modelId="{12A91D75-3825-4B7B-8136-06737FEF4E84}" type="pres">
      <dgm:prSet presAssocID="{01FE5A3F-D5D0-4987-BBBF-47DF942E97C7}" presName="descendantText" presStyleLbl="alignAccFollowNode1" presStyleIdx="1" presStyleCnt="6" custScaleX="107780">
        <dgm:presLayoutVars>
          <dgm:bulletEnabled val="1"/>
        </dgm:presLayoutVars>
      </dgm:prSet>
      <dgm:spPr/>
    </dgm:pt>
    <dgm:pt modelId="{3AEBD188-470E-4C67-BDAA-B917D3AEE2DD}" type="pres">
      <dgm:prSet presAssocID="{97BDFDDF-1BD8-470C-8C80-88905981BC2F}" presName="sp" presStyleCnt="0"/>
      <dgm:spPr/>
    </dgm:pt>
    <dgm:pt modelId="{D2FE441F-F111-497A-B9CD-244165774AE7}" type="pres">
      <dgm:prSet presAssocID="{BA3DAA56-B056-47BD-8205-91CC14FD298F}" presName="linNode" presStyleCnt="0"/>
      <dgm:spPr/>
    </dgm:pt>
    <dgm:pt modelId="{15F2AE2A-A3DA-49B3-896D-2A4197093A3A}" type="pres">
      <dgm:prSet presAssocID="{BA3DAA56-B056-47BD-8205-91CC14FD298F}" presName="parentText" presStyleLbl="node1" presStyleIdx="2" presStyleCnt="6" custScaleX="80405">
        <dgm:presLayoutVars>
          <dgm:chMax val="1"/>
          <dgm:bulletEnabled val="1"/>
        </dgm:presLayoutVars>
      </dgm:prSet>
      <dgm:spPr/>
    </dgm:pt>
    <dgm:pt modelId="{5BE78977-3A00-42FA-963F-A740A61E349C}" type="pres">
      <dgm:prSet presAssocID="{BA3DAA56-B056-47BD-8205-91CC14FD298F}" presName="descendantText" presStyleLbl="alignAccFollowNode1" presStyleIdx="2" presStyleCnt="6" custScaleX="107780">
        <dgm:presLayoutVars>
          <dgm:bulletEnabled val="1"/>
        </dgm:presLayoutVars>
      </dgm:prSet>
      <dgm:spPr/>
    </dgm:pt>
    <dgm:pt modelId="{47040773-B7AA-4F38-BF4A-4B7CDEEDD910}" type="pres">
      <dgm:prSet presAssocID="{4004F8D3-6196-42E4-B7CB-AA92BDF1D657}" presName="sp" presStyleCnt="0"/>
      <dgm:spPr/>
    </dgm:pt>
    <dgm:pt modelId="{D84B8FB5-304D-41FE-A3CE-FA7344A7D374}" type="pres">
      <dgm:prSet presAssocID="{AB748730-2A2D-4AEF-8EBA-93EA86DF0A54}" presName="linNode" presStyleCnt="0"/>
      <dgm:spPr/>
    </dgm:pt>
    <dgm:pt modelId="{336AD40E-7A6B-43C2-9B44-65B2DD994A5B}" type="pres">
      <dgm:prSet presAssocID="{AB748730-2A2D-4AEF-8EBA-93EA86DF0A54}" presName="parentText" presStyleLbl="node1" presStyleIdx="3" presStyleCnt="6" custScaleX="80405">
        <dgm:presLayoutVars>
          <dgm:chMax val="1"/>
          <dgm:bulletEnabled val="1"/>
        </dgm:presLayoutVars>
      </dgm:prSet>
      <dgm:spPr/>
    </dgm:pt>
    <dgm:pt modelId="{96EAA61A-5B1D-4A2A-B893-F8971A20C667}" type="pres">
      <dgm:prSet presAssocID="{AB748730-2A2D-4AEF-8EBA-93EA86DF0A54}" presName="descendantText" presStyleLbl="alignAccFollowNode1" presStyleIdx="3" presStyleCnt="6" custScaleX="107780">
        <dgm:presLayoutVars>
          <dgm:bulletEnabled val="1"/>
        </dgm:presLayoutVars>
      </dgm:prSet>
      <dgm:spPr/>
    </dgm:pt>
    <dgm:pt modelId="{222BE566-2CFA-4621-9D79-6D7E5A146579}" type="pres">
      <dgm:prSet presAssocID="{E855DE75-32F6-4BEF-911C-6AB62FBC4EC4}" presName="sp" presStyleCnt="0"/>
      <dgm:spPr/>
    </dgm:pt>
    <dgm:pt modelId="{8725E2E7-EC14-4120-8DDE-60ACCB4DC6F8}" type="pres">
      <dgm:prSet presAssocID="{D45D0599-DA12-451E-A37F-0803FB478BEB}" presName="linNode" presStyleCnt="0"/>
      <dgm:spPr/>
    </dgm:pt>
    <dgm:pt modelId="{4DC407D5-B34E-4146-8F82-736AB9293041}" type="pres">
      <dgm:prSet presAssocID="{D45D0599-DA12-451E-A37F-0803FB478BEB}" presName="parentText" presStyleLbl="node1" presStyleIdx="4" presStyleCnt="6" custScaleX="80405">
        <dgm:presLayoutVars>
          <dgm:chMax val="1"/>
          <dgm:bulletEnabled val="1"/>
        </dgm:presLayoutVars>
      </dgm:prSet>
      <dgm:spPr/>
    </dgm:pt>
    <dgm:pt modelId="{A9A1CA87-A900-4B2E-B80D-31264CD19556}" type="pres">
      <dgm:prSet presAssocID="{D45D0599-DA12-451E-A37F-0803FB478BEB}" presName="descendantText" presStyleLbl="alignAccFollowNode1" presStyleIdx="4" presStyleCnt="6" custScaleX="107780">
        <dgm:presLayoutVars>
          <dgm:bulletEnabled val="1"/>
        </dgm:presLayoutVars>
      </dgm:prSet>
      <dgm:spPr/>
    </dgm:pt>
    <dgm:pt modelId="{E0D59DF0-8477-43EE-B592-CB6A031EC05E}" type="pres">
      <dgm:prSet presAssocID="{4F9B352E-E7CE-4E86-AC7D-2D6686B743E8}" presName="sp" presStyleCnt="0"/>
      <dgm:spPr/>
    </dgm:pt>
    <dgm:pt modelId="{BB21D075-5737-44F0-BA74-524CAD30344B}" type="pres">
      <dgm:prSet presAssocID="{43A53F33-F388-4DD6-9ACE-501D7AD5082D}" presName="linNode" presStyleCnt="0"/>
      <dgm:spPr/>
    </dgm:pt>
    <dgm:pt modelId="{5422F121-1442-4AF8-8A89-47C57035DA2D}" type="pres">
      <dgm:prSet presAssocID="{43A53F33-F388-4DD6-9ACE-501D7AD5082D}" presName="parentText" presStyleLbl="node1" presStyleIdx="5" presStyleCnt="6" custScaleX="80405">
        <dgm:presLayoutVars>
          <dgm:chMax val="1"/>
          <dgm:bulletEnabled val="1"/>
        </dgm:presLayoutVars>
      </dgm:prSet>
      <dgm:spPr/>
    </dgm:pt>
    <dgm:pt modelId="{1708BB66-6896-4827-B410-C696F9E84E5D}" type="pres">
      <dgm:prSet presAssocID="{43A53F33-F388-4DD6-9ACE-501D7AD5082D}" presName="descendantText" presStyleLbl="alignAccFollowNode1" presStyleIdx="5" presStyleCnt="6" custScaleX="107780">
        <dgm:presLayoutVars>
          <dgm:bulletEnabled val="1"/>
        </dgm:presLayoutVars>
      </dgm:prSet>
      <dgm:spPr/>
    </dgm:pt>
  </dgm:ptLst>
  <dgm:cxnLst>
    <dgm:cxn modelId="{5C5FC212-0241-4613-AEF2-F6D25D865063}" srcId="{01FE5A3F-D5D0-4987-BBBF-47DF942E97C7}" destId="{CC084C5B-5E19-4421-B600-16C5172DA9DA}" srcOrd="0" destOrd="0" parTransId="{36F3BA3D-7D72-4851-A3E8-3D2A176027CE}" sibTransId="{0CC10A89-FE04-44E6-BBCE-57EA0EE26E6D}"/>
    <dgm:cxn modelId="{966B8717-555C-4DB4-B3AA-B5C7990FD5F9}" srcId="{87189138-6E12-4149-A055-6438C8C1920E}" destId="{AB748730-2A2D-4AEF-8EBA-93EA86DF0A54}" srcOrd="3" destOrd="0" parTransId="{6AA51488-717C-45B2-B75D-885027A7D697}" sibTransId="{E855DE75-32F6-4BEF-911C-6AB62FBC4EC4}"/>
    <dgm:cxn modelId="{7EC74C1A-E627-4609-88AF-5E5B5ABF31FA}" type="presOf" srcId="{CC084C5B-5E19-4421-B600-16C5172DA9DA}" destId="{12A91D75-3825-4B7B-8136-06737FEF4E84}" srcOrd="0" destOrd="0" presId="urn:microsoft.com/office/officeart/2005/8/layout/vList5"/>
    <dgm:cxn modelId="{E36DAB24-AFF5-4E90-BED9-375901F94A3F}" srcId="{87189138-6E12-4149-A055-6438C8C1920E}" destId="{43A53F33-F388-4DD6-9ACE-501D7AD5082D}" srcOrd="5" destOrd="0" parTransId="{D5502386-5725-418A-86AD-2B1DA197A63B}" sibTransId="{A5447FE6-19FF-490B-888D-BD7A9951E9C9}"/>
    <dgm:cxn modelId="{858A3C28-6830-4825-82C9-716481B85FD6}" type="presOf" srcId="{EFCA83BB-B008-49A5-94AD-A09BB428197E}" destId="{1708BB66-6896-4827-B410-C696F9E84E5D}" srcOrd="0" destOrd="0" presId="urn:microsoft.com/office/officeart/2005/8/layout/vList5"/>
    <dgm:cxn modelId="{0E82C031-9294-4476-86D7-81B1C4217C22}" type="presOf" srcId="{AB748730-2A2D-4AEF-8EBA-93EA86DF0A54}" destId="{336AD40E-7A6B-43C2-9B44-65B2DD994A5B}" srcOrd="0" destOrd="0" presId="urn:microsoft.com/office/officeart/2005/8/layout/vList5"/>
    <dgm:cxn modelId="{E6B45433-E377-4E4A-9EB4-BA3FB812FCFA}" type="presOf" srcId="{11211346-4E41-4339-B963-76AABDEA71BE}" destId="{5BE78977-3A00-42FA-963F-A740A61E349C}" srcOrd="0" destOrd="0" presId="urn:microsoft.com/office/officeart/2005/8/layout/vList5"/>
    <dgm:cxn modelId="{4C209F61-F262-4B84-9179-C44FFA594260}" type="presOf" srcId="{43A53F33-F388-4DD6-9ACE-501D7AD5082D}" destId="{5422F121-1442-4AF8-8A89-47C57035DA2D}" srcOrd="0" destOrd="0" presId="urn:microsoft.com/office/officeart/2005/8/layout/vList5"/>
    <dgm:cxn modelId="{066F6345-7C20-4113-90F6-5AD6AD8086EA}" type="presOf" srcId="{BA3DAA56-B056-47BD-8205-91CC14FD298F}" destId="{15F2AE2A-A3DA-49B3-896D-2A4197093A3A}" srcOrd="0" destOrd="0" presId="urn:microsoft.com/office/officeart/2005/8/layout/vList5"/>
    <dgm:cxn modelId="{9BD63E66-6570-4CCD-867C-A93438A888EF}" type="presOf" srcId="{D45D0599-DA12-451E-A37F-0803FB478BEB}" destId="{4DC407D5-B34E-4146-8F82-736AB9293041}" srcOrd="0" destOrd="0" presId="urn:microsoft.com/office/officeart/2005/8/layout/vList5"/>
    <dgm:cxn modelId="{4A960B47-FCE0-4461-BBCA-A5A3733A6B13}" srcId="{87189138-6E12-4149-A055-6438C8C1920E}" destId="{D45D0599-DA12-451E-A37F-0803FB478BEB}" srcOrd="4" destOrd="0" parTransId="{B325A724-13B3-420D-BEAA-7156D80519B7}" sibTransId="{4F9B352E-E7CE-4E86-AC7D-2D6686B743E8}"/>
    <dgm:cxn modelId="{A9A3F047-A642-4243-899D-868C9AF70752}" srcId="{87189138-6E12-4149-A055-6438C8C1920E}" destId="{BA3DAA56-B056-47BD-8205-91CC14FD298F}" srcOrd="2" destOrd="0" parTransId="{5F0E39E5-BA87-44F2-8703-2A84C149A80A}" sibTransId="{4004F8D3-6196-42E4-B7CB-AA92BDF1D657}"/>
    <dgm:cxn modelId="{63F85D7F-1368-4551-8B05-C190DF9C6F68}" srcId="{BA3DAA56-B056-47BD-8205-91CC14FD298F}" destId="{11211346-4E41-4339-B963-76AABDEA71BE}" srcOrd="0" destOrd="0" parTransId="{A2CD9D0B-AEDB-4F02-B8A9-5288B15AD1FA}" sibTransId="{CBD61DFC-1642-4BF6-9BC9-E1883232AE22}"/>
    <dgm:cxn modelId="{03474082-FC1D-4773-A83F-0E18358CAECC}" type="presOf" srcId="{86A844C9-9FCC-42FF-B09B-96BADDECFFA1}" destId="{96EAA61A-5B1D-4A2A-B893-F8971A20C667}" srcOrd="0" destOrd="0" presId="urn:microsoft.com/office/officeart/2005/8/layout/vList5"/>
    <dgm:cxn modelId="{12209098-7D1C-44F7-ABCC-80B1E70E4E13}" srcId="{87189138-6E12-4149-A055-6438C8C1920E}" destId="{01FE5A3F-D5D0-4987-BBBF-47DF942E97C7}" srcOrd="1" destOrd="0" parTransId="{2B4BB391-4937-484B-847D-A5AC278704D7}" sibTransId="{97BDFDDF-1BD8-470C-8C80-88905981BC2F}"/>
    <dgm:cxn modelId="{3C9E28B1-9420-49FD-9883-D6CF1D87319F}" type="presOf" srcId="{4B46E3D3-584A-48B0-B876-9EF266584BB0}" destId="{F7A36AB8-2A34-44D1-B458-B1BFD2C566C4}" srcOrd="0" destOrd="0" presId="urn:microsoft.com/office/officeart/2005/8/layout/vList5"/>
    <dgm:cxn modelId="{A80012B9-DCB8-40D4-9C86-86E325D7CED5}" type="presOf" srcId="{08D6552E-D6EC-4BA1-B51C-B763515A7DEE}" destId="{A9A1CA87-A900-4B2E-B80D-31264CD19556}" srcOrd="0" destOrd="0" presId="urn:microsoft.com/office/officeart/2005/8/layout/vList5"/>
    <dgm:cxn modelId="{5EB359C3-E043-43C2-9F74-1A51E8D018CE}" srcId="{D45D0599-DA12-451E-A37F-0803FB478BEB}" destId="{08D6552E-D6EC-4BA1-B51C-B763515A7DEE}" srcOrd="0" destOrd="0" parTransId="{151125D8-C82A-44D8-BDD3-D6C1D907CEC1}" sibTransId="{09E3DA2C-09C5-4B8B-8CD1-9F6468F6D057}"/>
    <dgm:cxn modelId="{556C2DCD-B5D9-48FF-9CDC-7743351078B6}" srcId="{AB748730-2A2D-4AEF-8EBA-93EA86DF0A54}" destId="{86A844C9-9FCC-42FF-B09B-96BADDECFFA1}" srcOrd="0" destOrd="0" parTransId="{11B8FF81-8F2F-4FBE-A4C2-36ED6E882954}" sibTransId="{16D2E6E6-3C00-4556-8992-861538562E15}"/>
    <dgm:cxn modelId="{FF28C4D4-D67B-497B-9D46-64837E3790A3}" type="presOf" srcId="{87189138-6E12-4149-A055-6438C8C1920E}" destId="{B19F0492-E3AD-455C-B5B1-BF18BF2343C9}" srcOrd="0" destOrd="0" presId="urn:microsoft.com/office/officeart/2005/8/layout/vList5"/>
    <dgm:cxn modelId="{1AACBED8-1730-4720-9BC9-E6B24BDD82F1}" srcId="{43A53F33-F388-4DD6-9ACE-501D7AD5082D}" destId="{EFCA83BB-B008-49A5-94AD-A09BB428197E}" srcOrd="0" destOrd="0" parTransId="{7707456C-C525-43D6-84DF-0C1F212DFAA9}" sibTransId="{D7BA7B52-A5B1-4CB2-9A01-8E4AA6177BB9}"/>
    <dgm:cxn modelId="{44F8E0DF-A58E-4D72-892C-15239F625FE9}" srcId="{C0F66ACD-8A7C-4B7D-B815-3946AC27DEA2}" destId="{4B46E3D3-584A-48B0-B876-9EF266584BB0}" srcOrd="0" destOrd="0" parTransId="{AC7067D2-98C7-4773-B3D9-DA6168891894}" sibTransId="{F3063C99-5DB0-4181-9074-E005BA5AF814}"/>
    <dgm:cxn modelId="{B095BEF6-DF35-4B6C-8AD9-655BA0C202C5}" type="presOf" srcId="{C0F66ACD-8A7C-4B7D-B815-3946AC27DEA2}" destId="{95425224-2D73-4806-BCB0-3E4498B4D09D}" srcOrd="0" destOrd="0" presId="urn:microsoft.com/office/officeart/2005/8/layout/vList5"/>
    <dgm:cxn modelId="{375383F9-C111-4FD8-B50A-C9151590D739}" type="presOf" srcId="{01FE5A3F-D5D0-4987-BBBF-47DF942E97C7}" destId="{3C66E391-6B33-4D54-9DC9-646547DB1256}" srcOrd="0" destOrd="0" presId="urn:microsoft.com/office/officeart/2005/8/layout/vList5"/>
    <dgm:cxn modelId="{D8889FFB-5A67-404D-A1B8-D5561B90C830}" srcId="{87189138-6E12-4149-A055-6438C8C1920E}" destId="{C0F66ACD-8A7C-4B7D-B815-3946AC27DEA2}" srcOrd="0" destOrd="0" parTransId="{D3626D02-9E72-4A47-8AAD-96616CBF1B08}" sibTransId="{54AFE551-75A1-4551-B5B4-60EB18097B85}"/>
    <dgm:cxn modelId="{24BB146F-4DA1-4ECF-BE35-4C25B95A9029}" type="presParOf" srcId="{B19F0492-E3AD-455C-B5B1-BF18BF2343C9}" destId="{D2DFEB67-82B7-49C3-ABF4-28BAF10C7307}" srcOrd="0" destOrd="0" presId="urn:microsoft.com/office/officeart/2005/8/layout/vList5"/>
    <dgm:cxn modelId="{096CBE8B-1887-44D1-989D-A7C5E57745E1}" type="presParOf" srcId="{D2DFEB67-82B7-49C3-ABF4-28BAF10C7307}" destId="{95425224-2D73-4806-BCB0-3E4498B4D09D}" srcOrd="0" destOrd="0" presId="urn:microsoft.com/office/officeart/2005/8/layout/vList5"/>
    <dgm:cxn modelId="{503C80DA-063A-4D97-B27F-072149040942}" type="presParOf" srcId="{D2DFEB67-82B7-49C3-ABF4-28BAF10C7307}" destId="{F7A36AB8-2A34-44D1-B458-B1BFD2C566C4}" srcOrd="1" destOrd="0" presId="urn:microsoft.com/office/officeart/2005/8/layout/vList5"/>
    <dgm:cxn modelId="{31385A36-18C6-4188-A86E-6BA97DF23143}" type="presParOf" srcId="{B19F0492-E3AD-455C-B5B1-BF18BF2343C9}" destId="{E8AC479F-6168-477C-AA8A-D1840FA9D382}" srcOrd="1" destOrd="0" presId="urn:microsoft.com/office/officeart/2005/8/layout/vList5"/>
    <dgm:cxn modelId="{23CB8EBD-5A46-4435-86DA-4B743CBD1FD1}" type="presParOf" srcId="{B19F0492-E3AD-455C-B5B1-BF18BF2343C9}" destId="{5AC76D9C-451B-4E9C-9C54-14597BEDABF0}" srcOrd="2" destOrd="0" presId="urn:microsoft.com/office/officeart/2005/8/layout/vList5"/>
    <dgm:cxn modelId="{48FE43BB-1857-40E9-800F-51C3A3CE8A6F}" type="presParOf" srcId="{5AC76D9C-451B-4E9C-9C54-14597BEDABF0}" destId="{3C66E391-6B33-4D54-9DC9-646547DB1256}" srcOrd="0" destOrd="0" presId="urn:microsoft.com/office/officeart/2005/8/layout/vList5"/>
    <dgm:cxn modelId="{BBC5211E-D1D5-48DD-B51A-84B8987CA10B}" type="presParOf" srcId="{5AC76D9C-451B-4E9C-9C54-14597BEDABF0}" destId="{12A91D75-3825-4B7B-8136-06737FEF4E84}" srcOrd="1" destOrd="0" presId="urn:microsoft.com/office/officeart/2005/8/layout/vList5"/>
    <dgm:cxn modelId="{112C0FA2-3E0A-4FBF-9E12-C8C7034455F5}" type="presParOf" srcId="{B19F0492-E3AD-455C-B5B1-BF18BF2343C9}" destId="{3AEBD188-470E-4C67-BDAA-B917D3AEE2DD}" srcOrd="3" destOrd="0" presId="urn:microsoft.com/office/officeart/2005/8/layout/vList5"/>
    <dgm:cxn modelId="{715A82D8-E2BB-431B-AFB1-E9924D2DB3C9}" type="presParOf" srcId="{B19F0492-E3AD-455C-B5B1-BF18BF2343C9}" destId="{D2FE441F-F111-497A-B9CD-244165774AE7}" srcOrd="4" destOrd="0" presId="urn:microsoft.com/office/officeart/2005/8/layout/vList5"/>
    <dgm:cxn modelId="{D1D878F7-574C-4BDC-B0D4-E1FADD9DA621}" type="presParOf" srcId="{D2FE441F-F111-497A-B9CD-244165774AE7}" destId="{15F2AE2A-A3DA-49B3-896D-2A4197093A3A}" srcOrd="0" destOrd="0" presId="urn:microsoft.com/office/officeart/2005/8/layout/vList5"/>
    <dgm:cxn modelId="{13603C81-7F74-4804-A26E-3348FCD5CFEC}" type="presParOf" srcId="{D2FE441F-F111-497A-B9CD-244165774AE7}" destId="{5BE78977-3A00-42FA-963F-A740A61E349C}" srcOrd="1" destOrd="0" presId="urn:microsoft.com/office/officeart/2005/8/layout/vList5"/>
    <dgm:cxn modelId="{BD622531-EC26-4EFD-9AD7-1EA12FAF667B}" type="presParOf" srcId="{B19F0492-E3AD-455C-B5B1-BF18BF2343C9}" destId="{47040773-B7AA-4F38-BF4A-4B7CDEEDD910}" srcOrd="5" destOrd="0" presId="urn:microsoft.com/office/officeart/2005/8/layout/vList5"/>
    <dgm:cxn modelId="{BD7A1A33-5269-47D2-8B23-DB7016906F16}" type="presParOf" srcId="{B19F0492-E3AD-455C-B5B1-BF18BF2343C9}" destId="{D84B8FB5-304D-41FE-A3CE-FA7344A7D374}" srcOrd="6" destOrd="0" presId="urn:microsoft.com/office/officeart/2005/8/layout/vList5"/>
    <dgm:cxn modelId="{FD460708-4724-450B-9B8A-7FDE6ABFE279}" type="presParOf" srcId="{D84B8FB5-304D-41FE-A3CE-FA7344A7D374}" destId="{336AD40E-7A6B-43C2-9B44-65B2DD994A5B}" srcOrd="0" destOrd="0" presId="urn:microsoft.com/office/officeart/2005/8/layout/vList5"/>
    <dgm:cxn modelId="{7E1518F7-768B-4758-B893-1C6FB5A199E8}" type="presParOf" srcId="{D84B8FB5-304D-41FE-A3CE-FA7344A7D374}" destId="{96EAA61A-5B1D-4A2A-B893-F8971A20C667}" srcOrd="1" destOrd="0" presId="urn:microsoft.com/office/officeart/2005/8/layout/vList5"/>
    <dgm:cxn modelId="{C6105489-113A-4735-AC36-B3D03F37DE69}" type="presParOf" srcId="{B19F0492-E3AD-455C-B5B1-BF18BF2343C9}" destId="{222BE566-2CFA-4621-9D79-6D7E5A146579}" srcOrd="7" destOrd="0" presId="urn:microsoft.com/office/officeart/2005/8/layout/vList5"/>
    <dgm:cxn modelId="{7C40D1CB-D3D4-4BB7-ADAA-E8F72FACBEBE}" type="presParOf" srcId="{B19F0492-E3AD-455C-B5B1-BF18BF2343C9}" destId="{8725E2E7-EC14-4120-8DDE-60ACCB4DC6F8}" srcOrd="8" destOrd="0" presId="urn:microsoft.com/office/officeart/2005/8/layout/vList5"/>
    <dgm:cxn modelId="{A0BEB5F5-404E-4D4F-8F7F-EBC65FF98215}" type="presParOf" srcId="{8725E2E7-EC14-4120-8DDE-60ACCB4DC6F8}" destId="{4DC407D5-B34E-4146-8F82-736AB9293041}" srcOrd="0" destOrd="0" presId="urn:microsoft.com/office/officeart/2005/8/layout/vList5"/>
    <dgm:cxn modelId="{AC56C34E-DEBD-4390-AF79-54E9F39F0018}" type="presParOf" srcId="{8725E2E7-EC14-4120-8DDE-60ACCB4DC6F8}" destId="{A9A1CA87-A900-4B2E-B80D-31264CD19556}" srcOrd="1" destOrd="0" presId="urn:microsoft.com/office/officeart/2005/8/layout/vList5"/>
    <dgm:cxn modelId="{BB380494-546D-42BC-958D-177F6BCE29BD}" type="presParOf" srcId="{B19F0492-E3AD-455C-B5B1-BF18BF2343C9}" destId="{E0D59DF0-8477-43EE-B592-CB6A031EC05E}" srcOrd="9" destOrd="0" presId="urn:microsoft.com/office/officeart/2005/8/layout/vList5"/>
    <dgm:cxn modelId="{A0797721-B854-4263-AA6A-72FCA48AF9AD}" type="presParOf" srcId="{B19F0492-E3AD-455C-B5B1-BF18BF2343C9}" destId="{BB21D075-5737-44F0-BA74-524CAD30344B}" srcOrd="10" destOrd="0" presId="urn:microsoft.com/office/officeart/2005/8/layout/vList5"/>
    <dgm:cxn modelId="{08B42050-603E-44F5-9AE0-0E83051415FD}" type="presParOf" srcId="{BB21D075-5737-44F0-BA74-524CAD30344B}" destId="{5422F121-1442-4AF8-8A89-47C57035DA2D}" srcOrd="0" destOrd="0" presId="urn:microsoft.com/office/officeart/2005/8/layout/vList5"/>
    <dgm:cxn modelId="{20B80FA2-E2DF-4A1C-A983-0BE351D327DF}" type="presParOf" srcId="{BB21D075-5737-44F0-BA74-524CAD30344B}" destId="{1708BB66-6896-4827-B410-C696F9E84E5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2A9D77A-0370-4B9E-BCA4-DFFD274D7E38}" type="doc">
      <dgm:prSet loTypeId="urn:microsoft.com/office/officeart/2005/8/layout/vList2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80C9DD2C-5BCE-451F-9DD9-C11422AC578E}">
      <dgm:prSet custT="1"/>
      <dgm:spPr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pPr algn="ctr"/>
          <a:r>
            <a:rPr lang="ru-RU" sz="2800" dirty="0">
              <a:latin typeface="Futura PT Demi" panose="020B0604020202020204" charset="-52"/>
            </a:rPr>
            <a:t>Обработка «Выгрузка данных в Витрину студентов» была актуализирована согласно изменениям в постановлении Правительства РФ от 29 ноября 2021 г. № 2085</a:t>
          </a:r>
          <a:br>
            <a:rPr lang="ru-RU" sz="2800" dirty="0">
              <a:latin typeface="Futura PT Demi" panose="020B0604020202020204" charset="-52"/>
            </a:rPr>
          </a:br>
          <a:r>
            <a:rPr lang="ru-RU" sz="2800" dirty="0">
              <a:latin typeface="Futura PT Demi" panose="020B0604020202020204" charset="-52"/>
            </a:rPr>
            <a:t> В </a:t>
          </a:r>
          <a:r>
            <a:rPr lang="en-US" sz="2800" dirty="0">
              <a:latin typeface="Futura PT Demi" panose="020B0604020202020204" charset="-52"/>
            </a:rPr>
            <a:t>API</a:t>
          </a:r>
          <a:r>
            <a:rPr lang="ru-RU" sz="2800" dirty="0">
              <a:latin typeface="Futura PT Demi" panose="020B0604020202020204" charset="-52"/>
            </a:rPr>
            <a:t> добавлены новые сущности: </a:t>
          </a:r>
        </a:p>
      </dgm:t>
    </dgm:pt>
    <dgm:pt modelId="{2C1BDC27-57CF-4D2D-81F5-9FA9AB2B063F}" type="parTrans" cxnId="{3603EED0-271F-411E-8555-2BFC7C1BFC91}">
      <dgm:prSet/>
      <dgm:spPr/>
      <dgm:t>
        <a:bodyPr/>
        <a:lstStyle/>
        <a:p>
          <a:endParaRPr lang="ru-RU"/>
        </a:p>
      </dgm:t>
    </dgm:pt>
    <dgm:pt modelId="{45729348-B4CB-4142-BBBC-1DA2F662B8F4}" type="sibTrans" cxnId="{3603EED0-271F-411E-8555-2BFC7C1BFC91}">
      <dgm:prSet/>
      <dgm:spPr/>
      <dgm:t>
        <a:bodyPr/>
        <a:lstStyle/>
        <a:p>
          <a:endParaRPr lang="ru-RU"/>
        </a:p>
      </dgm:t>
    </dgm:pt>
    <dgm:pt modelId="{44723E19-7F1B-4CC0-8FFD-D5EE57544469}">
      <dgm:prSet custT="1"/>
      <dgm:spPr/>
      <dgm:t>
        <a:bodyPr/>
        <a:lstStyle/>
        <a:p>
          <a:r>
            <a:rPr lang="ru-RU" sz="2400" dirty="0">
              <a:latin typeface="Futura PT Demi" panose="020B0604020202020204" charset="-52"/>
            </a:rPr>
            <a:t>Академические отпуска</a:t>
          </a:r>
        </a:p>
      </dgm:t>
    </dgm:pt>
    <dgm:pt modelId="{F5F8407C-72C9-4810-A206-8AE2E8D8A17D}" type="parTrans" cxnId="{C10B22FB-C6B2-4D25-AD9A-18036D24EE41}">
      <dgm:prSet/>
      <dgm:spPr/>
      <dgm:t>
        <a:bodyPr/>
        <a:lstStyle/>
        <a:p>
          <a:endParaRPr lang="ru-RU"/>
        </a:p>
      </dgm:t>
    </dgm:pt>
    <dgm:pt modelId="{0B5143FE-4F27-4D0D-B1E1-670AA03D8186}" type="sibTrans" cxnId="{C10B22FB-C6B2-4D25-AD9A-18036D24EE41}">
      <dgm:prSet/>
      <dgm:spPr/>
      <dgm:t>
        <a:bodyPr/>
        <a:lstStyle/>
        <a:p>
          <a:endParaRPr lang="ru-RU"/>
        </a:p>
      </dgm:t>
    </dgm:pt>
    <dgm:pt modelId="{2E4D5715-5CE9-42DE-A293-BF16DFAE11E9}">
      <dgm:prSet custT="1"/>
      <dgm:spPr/>
      <dgm:t>
        <a:bodyPr/>
        <a:lstStyle/>
        <a:p>
          <a:r>
            <a:rPr lang="ru-RU" sz="2400" dirty="0">
              <a:latin typeface="Futura PT Demi" panose="020B0604020202020204" charset="-52"/>
            </a:rPr>
            <a:t>Переводы</a:t>
          </a:r>
        </a:p>
      </dgm:t>
    </dgm:pt>
    <dgm:pt modelId="{1F3FDC91-F79F-4042-B1D9-0E92F2D167E2}" type="parTrans" cxnId="{2F84DE84-8539-432A-9D53-CBCED3F7208A}">
      <dgm:prSet/>
      <dgm:spPr/>
      <dgm:t>
        <a:bodyPr/>
        <a:lstStyle/>
        <a:p>
          <a:endParaRPr lang="ru-RU"/>
        </a:p>
      </dgm:t>
    </dgm:pt>
    <dgm:pt modelId="{5CAEB8D3-5135-4C98-B075-FD3F1B4AF56D}" type="sibTrans" cxnId="{2F84DE84-8539-432A-9D53-CBCED3F7208A}">
      <dgm:prSet/>
      <dgm:spPr/>
      <dgm:t>
        <a:bodyPr/>
        <a:lstStyle/>
        <a:p>
          <a:endParaRPr lang="ru-RU"/>
        </a:p>
      </dgm:t>
    </dgm:pt>
    <dgm:pt modelId="{4BE8EE01-8B7F-4555-B754-421EE3C7561B}">
      <dgm:prSet custT="1"/>
      <dgm:spPr/>
      <dgm:t>
        <a:bodyPr/>
        <a:lstStyle/>
        <a:p>
          <a:r>
            <a:rPr lang="ru-RU" sz="2400" dirty="0">
              <a:latin typeface="Futura PT Demi" panose="020B0604020202020204" charset="-52"/>
            </a:rPr>
            <a:t>Договоры и дополнительные соглашения</a:t>
          </a:r>
        </a:p>
      </dgm:t>
    </dgm:pt>
    <dgm:pt modelId="{AEB41ACD-3159-474B-BC1F-0EBBF949D500}" type="parTrans" cxnId="{CD685A05-430C-4DC9-8799-77AD225341CE}">
      <dgm:prSet/>
      <dgm:spPr/>
      <dgm:t>
        <a:bodyPr/>
        <a:lstStyle/>
        <a:p>
          <a:endParaRPr lang="ru-RU"/>
        </a:p>
      </dgm:t>
    </dgm:pt>
    <dgm:pt modelId="{5B684DE0-1D30-468C-AEB7-C7CD9211FC50}" type="sibTrans" cxnId="{CD685A05-430C-4DC9-8799-77AD225341CE}">
      <dgm:prSet/>
      <dgm:spPr/>
      <dgm:t>
        <a:bodyPr/>
        <a:lstStyle/>
        <a:p>
          <a:endParaRPr lang="ru-RU"/>
        </a:p>
      </dgm:t>
    </dgm:pt>
    <dgm:pt modelId="{9BF51460-E2C9-4104-AEDE-FB9B930F73CA}">
      <dgm:prSet custT="1"/>
      <dgm:spPr/>
      <dgm:t>
        <a:bodyPr/>
        <a:lstStyle/>
        <a:p>
          <a:r>
            <a:rPr lang="ru-RU" sz="2400" dirty="0">
              <a:latin typeface="Futura PT Demi" panose="020B0604020202020204" charset="-52"/>
            </a:rPr>
            <a:t>Выплаты </a:t>
          </a:r>
        </a:p>
      </dgm:t>
    </dgm:pt>
    <dgm:pt modelId="{4FC123B4-22DE-4C6D-91F7-BEB62EFED299}" type="parTrans" cxnId="{7212C2FF-EE7A-4174-8522-8834EFC6BBD7}">
      <dgm:prSet/>
      <dgm:spPr/>
      <dgm:t>
        <a:bodyPr/>
        <a:lstStyle/>
        <a:p>
          <a:endParaRPr lang="ru-RU"/>
        </a:p>
      </dgm:t>
    </dgm:pt>
    <dgm:pt modelId="{E63251B2-7D4A-4DC2-B872-748152E35C9B}" type="sibTrans" cxnId="{7212C2FF-EE7A-4174-8522-8834EFC6BBD7}">
      <dgm:prSet/>
      <dgm:spPr/>
      <dgm:t>
        <a:bodyPr/>
        <a:lstStyle/>
        <a:p>
          <a:endParaRPr lang="ru-RU"/>
        </a:p>
      </dgm:t>
    </dgm:pt>
    <dgm:pt modelId="{EC16C217-A03E-4C58-BABF-EA2977D37FCA}" type="pres">
      <dgm:prSet presAssocID="{32A9D77A-0370-4B9E-BCA4-DFFD274D7E38}" presName="linear" presStyleCnt="0">
        <dgm:presLayoutVars>
          <dgm:animLvl val="lvl"/>
          <dgm:resizeHandles val="exact"/>
        </dgm:presLayoutVars>
      </dgm:prSet>
      <dgm:spPr/>
    </dgm:pt>
    <dgm:pt modelId="{F5F2960D-6778-4B27-A0EF-3BE726F1D9BF}" type="pres">
      <dgm:prSet presAssocID="{80C9DD2C-5BCE-451F-9DD9-C11422AC578E}" presName="parentText" presStyleLbl="node1" presStyleIdx="0" presStyleCnt="1" custScaleY="101063" custLinFactNeighborX="7281" custLinFactNeighborY="-21318">
        <dgm:presLayoutVars>
          <dgm:chMax val="0"/>
          <dgm:bulletEnabled val="1"/>
        </dgm:presLayoutVars>
      </dgm:prSet>
      <dgm:spPr/>
    </dgm:pt>
    <dgm:pt modelId="{74D5E6C4-8F47-4DC4-94E9-2A888BCEA109}" type="pres">
      <dgm:prSet presAssocID="{80C9DD2C-5BCE-451F-9DD9-C11422AC578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D685A05-430C-4DC9-8799-77AD225341CE}" srcId="{80C9DD2C-5BCE-451F-9DD9-C11422AC578E}" destId="{4BE8EE01-8B7F-4555-B754-421EE3C7561B}" srcOrd="2" destOrd="0" parTransId="{AEB41ACD-3159-474B-BC1F-0EBBF949D500}" sibTransId="{5B684DE0-1D30-468C-AEB7-C7CD9211FC50}"/>
    <dgm:cxn modelId="{4A9FE637-29C4-4CF5-AD1B-25E9B4882902}" type="presOf" srcId="{4BE8EE01-8B7F-4555-B754-421EE3C7561B}" destId="{74D5E6C4-8F47-4DC4-94E9-2A888BCEA109}" srcOrd="0" destOrd="2" presId="urn:microsoft.com/office/officeart/2005/8/layout/vList2"/>
    <dgm:cxn modelId="{D49C2A67-CFED-4BC9-AB81-BC5769031665}" type="presOf" srcId="{9BF51460-E2C9-4104-AEDE-FB9B930F73CA}" destId="{74D5E6C4-8F47-4DC4-94E9-2A888BCEA109}" srcOrd="0" destOrd="3" presId="urn:microsoft.com/office/officeart/2005/8/layout/vList2"/>
    <dgm:cxn modelId="{E46C7447-970F-4313-84A3-E576F94E63C8}" type="presOf" srcId="{2E4D5715-5CE9-42DE-A293-BF16DFAE11E9}" destId="{74D5E6C4-8F47-4DC4-94E9-2A888BCEA109}" srcOrd="0" destOrd="1" presId="urn:microsoft.com/office/officeart/2005/8/layout/vList2"/>
    <dgm:cxn modelId="{7EACDF58-3329-4763-A4B1-0F641B1F4D70}" type="presOf" srcId="{80C9DD2C-5BCE-451F-9DD9-C11422AC578E}" destId="{F5F2960D-6778-4B27-A0EF-3BE726F1D9BF}" srcOrd="0" destOrd="0" presId="urn:microsoft.com/office/officeart/2005/8/layout/vList2"/>
    <dgm:cxn modelId="{2F84DE84-8539-432A-9D53-CBCED3F7208A}" srcId="{80C9DD2C-5BCE-451F-9DD9-C11422AC578E}" destId="{2E4D5715-5CE9-42DE-A293-BF16DFAE11E9}" srcOrd="1" destOrd="0" parTransId="{1F3FDC91-F79F-4042-B1D9-0E92F2D167E2}" sibTransId="{5CAEB8D3-5135-4C98-B075-FD3F1B4AF56D}"/>
    <dgm:cxn modelId="{9DB16CBB-6BAF-4A98-AC39-8F0461CE8CAC}" type="presOf" srcId="{44723E19-7F1B-4CC0-8FFD-D5EE57544469}" destId="{74D5E6C4-8F47-4DC4-94E9-2A888BCEA109}" srcOrd="0" destOrd="0" presId="urn:microsoft.com/office/officeart/2005/8/layout/vList2"/>
    <dgm:cxn modelId="{A21AE7CE-2C28-444D-AF57-2D52A6AB2EF8}" type="presOf" srcId="{32A9D77A-0370-4B9E-BCA4-DFFD274D7E38}" destId="{EC16C217-A03E-4C58-BABF-EA2977D37FCA}" srcOrd="0" destOrd="0" presId="urn:microsoft.com/office/officeart/2005/8/layout/vList2"/>
    <dgm:cxn modelId="{3603EED0-271F-411E-8555-2BFC7C1BFC91}" srcId="{32A9D77A-0370-4B9E-BCA4-DFFD274D7E38}" destId="{80C9DD2C-5BCE-451F-9DD9-C11422AC578E}" srcOrd="0" destOrd="0" parTransId="{2C1BDC27-57CF-4D2D-81F5-9FA9AB2B063F}" sibTransId="{45729348-B4CB-4142-BBBC-1DA2F662B8F4}"/>
    <dgm:cxn modelId="{C10B22FB-C6B2-4D25-AD9A-18036D24EE41}" srcId="{80C9DD2C-5BCE-451F-9DD9-C11422AC578E}" destId="{44723E19-7F1B-4CC0-8FFD-D5EE57544469}" srcOrd="0" destOrd="0" parTransId="{F5F8407C-72C9-4810-A206-8AE2E8D8A17D}" sibTransId="{0B5143FE-4F27-4D0D-B1E1-670AA03D8186}"/>
    <dgm:cxn modelId="{7212C2FF-EE7A-4174-8522-8834EFC6BBD7}" srcId="{80C9DD2C-5BCE-451F-9DD9-C11422AC578E}" destId="{9BF51460-E2C9-4104-AEDE-FB9B930F73CA}" srcOrd="3" destOrd="0" parTransId="{4FC123B4-22DE-4C6D-91F7-BEB62EFED299}" sibTransId="{E63251B2-7D4A-4DC2-B872-748152E35C9B}"/>
    <dgm:cxn modelId="{F90E3DB2-3278-4EFF-85C9-3AE49A2E5410}" type="presParOf" srcId="{EC16C217-A03E-4C58-BABF-EA2977D37FCA}" destId="{F5F2960D-6778-4B27-A0EF-3BE726F1D9BF}" srcOrd="0" destOrd="0" presId="urn:microsoft.com/office/officeart/2005/8/layout/vList2"/>
    <dgm:cxn modelId="{F0890B82-DBDD-48C3-A8F3-DAE5638FF8D7}" type="presParOf" srcId="{EC16C217-A03E-4C58-BABF-EA2977D37FCA}" destId="{74D5E6C4-8F47-4DC4-94E9-2A888BCEA10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C995D7-4881-4C55-A526-841ADE68CA07}" type="doc">
      <dgm:prSet loTypeId="urn:microsoft.com/office/officeart/2005/8/layout/list1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4F836A99-349F-4B7C-BC51-3D948A5DECA5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Виды приказов о переводе </a:t>
          </a:r>
        </a:p>
      </dgm:t>
    </dgm:pt>
    <dgm:pt modelId="{8D2EC9DC-C3F3-41A9-AECE-34F18EA23086}" type="parTrans" cxnId="{3A655377-F50B-4207-A1CE-758E5AEBFC8C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75CAEF6-6054-42FD-8D86-FF83E2912D58}" type="sibTrans" cxnId="{3A655377-F50B-4207-A1CE-758E5AEBFC8C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2A7D780-7C5B-4F46-8B7A-66521371FA62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Перевод из другого вуза</a:t>
          </a:r>
        </a:p>
      </dgm:t>
    </dgm:pt>
    <dgm:pt modelId="{AAC78A5F-6EE5-4CF5-9594-BF878F08383A}" type="parTrans" cxnId="{9CAFDA07-4CC1-4E9D-B54C-A9267C2FA26E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77BC4E1D-2D4D-43CF-AA2B-A9591CDE15FF}" type="sibTrans" cxnId="{9CAFDA07-4CC1-4E9D-B54C-A9267C2FA26E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1DF0E317-A3FA-46CD-BEF5-A12E1CC4B505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Перевод в другой вуз</a:t>
          </a:r>
        </a:p>
      </dgm:t>
    </dgm:pt>
    <dgm:pt modelId="{ACAA02B7-7937-4761-8113-953E14D70FC3}" type="parTrans" cxnId="{A85E510A-6184-44D8-915A-0284DDAF4F37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5B4E3F7-7820-43BB-858D-37814158D2F4}" type="sibTrans" cxnId="{A85E510A-6184-44D8-915A-0284DDAF4F37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22426084-0EA3-4D13-960D-EC80A4DE5E2D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Перевод между направлениями подготовки</a:t>
          </a:r>
        </a:p>
      </dgm:t>
    </dgm:pt>
    <dgm:pt modelId="{589369A1-80A3-4AE4-AD53-0182B2A68C64}" type="parTrans" cxnId="{F338EFB8-E24A-44AE-8962-9DC2D0D1443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D868417-ABE8-46A2-8C00-F905C8532EB7}" type="sibTrans" cxnId="{F338EFB8-E24A-44AE-8962-9DC2D0D14435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12C16755-D1DD-4D82-A6EE-FC3930F76FCC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Смена формы обучения</a:t>
          </a:r>
        </a:p>
      </dgm:t>
    </dgm:pt>
    <dgm:pt modelId="{3E685E81-5B9C-4F56-A119-F352BC70AF7E}" type="parTrans" cxnId="{AC223B1A-F7A8-4A65-AC29-BB7393B208FC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12708644-BB22-4D42-9670-52409679C510}" type="sibTrans" cxnId="{AC223B1A-F7A8-4A65-AC29-BB7393B208FC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1CB2C38-B651-4AE4-A84A-0561F5BC8846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Смена основания обучения </a:t>
          </a:r>
        </a:p>
      </dgm:t>
    </dgm:pt>
    <dgm:pt modelId="{48901100-92B0-4DD8-9A93-93BB5C3591B9}" type="parTrans" cxnId="{15FC2F89-428C-4A32-836B-C9CCAED94F5A}">
      <dgm:prSet/>
      <dgm:spPr/>
      <dgm:t>
        <a:bodyPr/>
        <a:lstStyle/>
        <a:p>
          <a:endParaRPr lang="ru-RU"/>
        </a:p>
      </dgm:t>
    </dgm:pt>
    <dgm:pt modelId="{B40E7009-BD0A-483D-BDAD-BF0FACE04C0A}" type="sibTrans" cxnId="{15FC2F89-428C-4A32-836B-C9CCAED94F5A}">
      <dgm:prSet/>
      <dgm:spPr/>
      <dgm:t>
        <a:bodyPr/>
        <a:lstStyle/>
        <a:p>
          <a:endParaRPr lang="ru-RU"/>
        </a:p>
      </dgm:t>
    </dgm:pt>
    <dgm:pt modelId="{7D7C087F-4316-4855-B368-59191A640A5C}">
      <dgm:prSet phldrT="[Текст]" custT="1"/>
      <dgm:spPr/>
      <dgm:t>
        <a:bodyPr/>
        <a:lstStyle/>
        <a:p>
          <a:r>
            <a:rPr lang="ru-RU" sz="2000" dirty="0">
              <a:latin typeface="Futura PT Demi" panose="020B0604020202020204" charset="-52"/>
            </a:rPr>
            <a:t>и т.д.</a:t>
          </a:r>
        </a:p>
      </dgm:t>
    </dgm:pt>
    <dgm:pt modelId="{D2AD2FBC-7555-4808-92E4-623D1A6F1E12}" type="parTrans" cxnId="{C8E32BE5-1B49-4BAD-96FE-92825B25B64E}">
      <dgm:prSet/>
      <dgm:spPr/>
      <dgm:t>
        <a:bodyPr/>
        <a:lstStyle/>
        <a:p>
          <a:endParaRPr lang="ru-RU"/>
        </a:p>
      </dgm:t>
    </dgm:pt>
    <dgm:pt modelId="{87031CD2-0AFD-4913-A836-C45FBAB4AE5C}" type="sibTrans" cxnId="{C8E32BE5-1B49-4BAD-96FE-92825B25B64E}">
      <dgm:prSet/>
      <dgm:spPr/>
      <dgm:t>
        <a:bodyPr/>
        <a:lstStyle/>
        <a:p>
          <a:endParaRPr lang="ru-RU"/>
        </a:p>
      </dgm:t>
    </dgm:pt>
    <dgm:pt modelId="{19296BD1-58AD-453D-BF02-29B4B7038674}" type="pres">
      <dgm:prSet presAssocID="{98C995D7-4881-4C55-A526-841ADE68CA07}" presName="linear" presStyleCnt="0">
        <dgm:presLayoutVars>
          <dgm:dir/>
          <dgm:animLvl val="lvl"/>
          <dgm:resizeHandles val="exact"/>
        </dgm:presLayoutVars>
      </dgm:prSet>
      <dgm:spPr/>
    </dgm:pt>
    <dgm:pt modelId="{E5F163CD-3441-434D-BA94-60D0CF4AF3F5}" type="pres">
      <dgm:prSet presAssocID="{4F836A99-349F-4B7C-BC51-3D948A5DECA5}" presName="parentLin" presStyleCnt="0"/>
      <dgm:spPr/>
    </dgm:pt>
    <dgm:pt modelId="{FA4F2065-0BF2-4A2E-9FFC-F0666BCD95EE}" type="pres">
      <dgm:prSet presAssocID="{4F836A99-349F-4B7C-BC51-3D948A5DECA5}" presName="parentLeftMargin" presStyleLbl="node1" presStyleIdx="0" presStyleCnt="1"/>
      <dgm:spPr/>
    </dgm:pt>
    <dgm:pt modelId="{4A6678A7-78D9-49E1-AC97-C7F11CF3CF10}" type="pres">
      <dgm:prSet presAssocID="{4F836A99-349F-4B7C-BC51-3D948A5DECA5}" presName="parentText" presStyleLbl="node1" presStyleIdx="0" presStyleCnt="1" custScaleY="61491">
        <dgm:presLayoutVars>
          <dgm:chMax val="0"/>
          <dgm:bulletEnabled val="1"/>
        </dgm:presLayoutVars>
      </dgm:prSet>
      <dgm:spPr/>
    </dgm:pt>
    <dgm:pt modelId="{7EF66393-5BB1-45AE-84FD-111565A192F8}" type="pres">
      <dgm:prSet presAssocID="{4F836A99-349F-4B7C-BC51-3D948A5DECA5}" presName="negativeSpace" presStyleCnt="0"/>
      <dgm:spPr/>
    </dgm:pt>
    <dgm:pt modelId="{8AD38BEF-10AE-4AA4-B81F-F2E85B49AB41}" type="pres">
      <dgm:prSet presAssocID="{4F836A99-349F-4B7C-BC51-3D948A5DECA5}" presName="childText" presStyleLbl="conFgAcc1" presStyleIdx="0" presStyleCnt="1" custScaleY="108157">
        <dgm:presLayoutVars>
          <dgm:bulletEnabled val="1"/>
        </dgm:presLayoutVars>
      </dgm:prSet>
      <dgm:spPr/>
    </dgm:pt>
  </dgm:ptLst>
  <dgm:cxnLst>
    <dgm:cxn modelId="{66E52206-9386-4EB2-8D7E-FECCD7ABCA5D}" type="presOf" srcId="{22426084-0EA3-4D13-960D-EC80A4DE5E2D}" destId="{8AD38BEF-10AE-4AA4-B81F-F2E85B49AB41}" srcOrd="0" destOrd="2" presId="urn:microsoft.com/office/officeart/2005/8/layout/list1"/>
    <dgm:cxn modelId="{99426506-0340-4A59-A41C-D3B5B0C73EF2}" type="presOf" srcId="{4F836A99-349F-4B7C-BC51-3D948A5DECA5}" destId="{FA4F2065-0BF2-4A2E-9FFC-F0666BCD95EE}" srcOrd="0" destOrd="0" presId="urn:microsoft.com/office/officeart/2005/8/layout/list1"/>
    <dgm:cxn modelId="{9CAFDA07-4CC1-4E9D-B54C-A9267C2FA26E}" srcId="{4F836A99-349F-4B7C-BC51-3D948A5DECA5}" destId="{62A7D780-7C5B-4F46-8B7A-66521371FA62}" srcOrd="0" destOrd="0" parTransId="{AAC78A5F-6EE5-4CF5-9594-BF878F08383A}" sibTransId="{77BC4E1D-2D4D-43CF-AA2B-A9591CDE15FF}"/>
    <dgm:cxn modelId="{A85E510A-6184-44D8-915A-0284DDAF4F37}" srcId="{4F836A99-349F-4B7C-BC51-3D948A5DECA5}" destId="{1DF0E317-A3FA-46CD-BEF5-A12E1CC4B505}" srcOrd="1" destOrd="0" parTransId="{ACAA02B7-7937-4761-8113-953E14D70FC3}" sibTransId="{65B4E3F7-7820-43BB-858D-37814158D2F4}"/>
    <dgm:cxn modelId="{ABFB9F0C-C679-4448-9EFE-6E5AC689E6C6}" type="presOf" srcId="{7D7C087F-4316-4855-B368-59191A640A5C}" destId="{8AD38BEF-10AE-4AA4-B81F-F2E85B49AB41}" srcOrd="0" destOrd="5" presId="urn:microsoft.com/office/officeart/2005/8/layout/list1"/>
    <dgm:cxn modelId="{AC223B1A-F7A8-4A65-AC29-BB7393B208FC}" srcId="{4F836A99-349F-4B7C-BC51-3D948A5DECA5}" destId="{12C16755-D1DD-4D82-A6EE-FC3930F76FCC}" srcOrd="3" destOrd="0" parTransId="{3E685E81-5B9C-4F56-A119-F352BC70AF7E}" sibTransId="{12708644-BB22-4D42-9670-52409679C510}"/>
    <dgm:cxn modelId="{D8B85B30-A3C4-48EF-B5CD-81D50CBABC94}" type="presOf" srcId="{4F836A99-349F-4B7C-BC51-3D948A5DECA5}" destId="{4A6678A7-78D9-49E1-AC97-C7F11CF3CF10}" srcOrd="1" destOrd="0" presId="urn:microsoft.com/office/officeart/2005/8/layout/list1"/>
    <dgm:cxn modelId="{767F9C6E-F691-4F7C-8876-F9C817E31E38}" type="presOf" srcId="{62A7D780-7C5B-4F46-8B7A-66521371FA62}" destId="{8AD38BEF-10AE-4AA4-B81F-F2E85B49AB41}" srcOrd="0" destOrd="0" presId="urn:microsoft.com/office/officeart/2005/8/layout/list1"/>
    <dgm:cxn modelId="{3A655377-F50B-4207-A1CE-758E5AEBFC8C}" srcId="{98C995D7-4881-4C55-A526-841ADE68CA07}" destId="{4F836A99-349F-4B7C-BC51-3D948A5DECA5}" srcOrd="0" destOrd="0" parTransId="{8D2EC9DC-C3F3-41A9-AECE-34F18EA23086}" sibTransId="{E75CAEF6-6054-42FD-8D86-FF83E2912D58}"/>
    <dgm:cxn modelId="{4C2E267A-606E-418F-993A-768FBE939E3B}" type="presOf" srcId="{1DF0E317-A3FA-46CD-BEF5-A12E1CC4B505}" destId="{8AD38BEF-10AE-4AA4-B81F-F2E85B49AB41}" srcOrd="0" destOrd="1" presId="urn:microsoft.com/office/officeart/2005/8/layout/list1"/>
    <dgm:cxn modelId="{9DB99D85-AF8D-4A54-BF9D-FF25503923E6}" type="presOf" srcId="{12C16755-D1DD-4D82-A6EE-FC3930F76FCC}" destId="{8AD38BEF-10AE-4AA4-B81F-F2E85B49AB41}" srcOrd="0" destOrd="3" presId="urn:microsoft.com/office/officeart/2005/8/layout/list1"/>
    <dgm:cxn modelId="{15FC2F89-428C-4A32-836B-C9CCAED94F5A}" srcId="{4F836A99-349F-4B7C-BC51-3D948A5DECA5}" destId="{41CB2C38-B651-4AE4-A84A-0561F5BC8846}" srcOrd="4" destOrd="0" parTransId="{48901100-92B0-4DD8-9A93-93BB5C3591B9}" sibTransId="{B40E7009-BD0A-483D-BDAD-BF0FACE04C0A}"/>
    <dgm:cxn modelId="{F338EFB8-E24A-44AE-8962-9DC2D0D14435}" srcId="{4F836A99-349F-4B7C-BC51-3D948A5DECA5}" destId="{22426084-0EA3-4D13-960D-EC80A4DE5E2D}" srcOrd="2" destOrd="0" parTransId="{589369A1-80A3-4AE4-AD53-0182B2A68C64}" sibTransId="{ED868417-ABE8-46A2-8C00-F905C8532EB7}"/>
    <dgm:cxn modelId="{5BE941DA-6256-48BC-BED5-706233D6404B}" type="presOf" srcId="{98C995D7-4881-4C55-A526-841ADE68CA07}" destId="{19296BD1-58AD-453D-BF02-29B4B7038674}" srcOrd="0" destOrd="0" presId="urn:microsoft.com/office/officeart/2005/8/layout/list1"/>
    <dgm:cxn modelId="{C8E32BE5-1B49-4BAD-96FE-92825B25B64E}" srcId="{4F836A99-349F-4B7C-BC51-3D948A5DECA5}" destId="{7D7C087F-4316-4855-B368-59191A640A5C}" srcOrd="5" destOrd="0" parTransId="{D2AD2FBC-7555-4808-92E4-623D1A6F1E12}" sibTransId="{87031CD2-0AFD-4913-A836-C45FBAB4AE5C}"/>
    <dgm:cxn modelId="{98303BF9-58E5-4B6A-A3BA-039FBD67BDA8}" type="presOf" srcId="{41CB2C38-B651-4AE4-A84A-0561F5BC8846}" destId="{8AD38BEF-10AE-4AA4-B81F-F2E85B49AB41}" srcOrd="0" destOrd="4" presId="urn:microsoft.com/office/officeart/2005/8/layout/list1"/>
    <dgm:cxn modelId="{F33F18F6-53D5-4484-A2C4-61403E93C22B}" type="presParOf" srcId="{19296BD1-58AD-453D-BF02-29B4B7038674}" destId="{E5F163CD-3441-434D-BA94-60D0CF4AF3F5}" srcOrd="0" destOrd="0" presId="urn:microsoft.com/office/officeart/2005/8/layout/list1"/>
    <dgm:cxn modelId="{3602DE59-A631-4914-9E55-B98A8676312E}" type="presParOf" srcId="{E5F163CD-3441-434D-BA94-60D0CF4AF3F5}" destId="{FA4F2065-0BF2-4A2E-9FFC-F0666BCD95EE}" srcOrd="0" destOrd="0" presId="urn:microsoft.com/office/officeart/2005/8/layout/list1"/>
    <dgm:cxn modelId="{E3BDA55F-4216-4BD2-818B-A891987CC34E}" type="presParOf" srcId="{E5F163CD-3441-434D-BA94-60D0CF4AF3F5}" destId="{4A6678A7-78D9-49E1-AC97-C7F11CF3CF10}" srcOrd="1" destOrd="0" presId="urn:microsoft.com/office/officeart/2005/8/layout/list1"/>
    <dgm:cxn modelId="{7FBAEFD8-69BB-44AE-BD20-91E43ECE9E9A}" type="presParOf" srcId="{19296BD1-58AD-453D-BF02-29B4B7038674}" destId="{7EF66393-5BB1-45AE-84FD-111565A192F8}" srcOrd="1" destOrd="0" presId="urn:microsoft.com/office/officeart/2005/8/layout/list1"/>
    <dgm:cxn modelId="{68240F47-3CB8-4EDF-B2C3-AA2BBF60C329}" type="presParOf" srcId="{19296BD1-58AD-453D-BF02-29B4B7038674}" destId="{8AD38BEF-10AE-4AA4-B81F-F2E85B49AB4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A2DD29-3952-4776-ADA5-E660A9DAC586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E59744AA-D540-4BCC-B003-D2B84B388620}">
      <dgm:prSet phldrT="[Текст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ru-RU" dirty="0">
              <a:latin typeface="Futura PT Demi" panose="020B0604020202020204" charset="-52"/>
            </a:rPr>
            <a:t>Договор и доп. соглашение не выгружены в Витрину</a:t>
          </a:r>
        </a:p>
      </dgm:t>
    </dgm:pt>
    <dgm:pt modelId="{E85CF1F2-72E0-4BF7-A886-A6D9FC0F5C9D}" type="parTrans" cxnId="{83307C0D-877E-4462-BF46-B3C4C00FCEB0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3F9FF63-392D-4FA7-8375-C03970235D7F}" type="sibTrans" cxnId="{83307C0D-877E-4462-BF46-B3C4C00FCEB0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F6640939-E288-4950-9E71-D87168BF610B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Futura PT Demi" panose="020B0604020202020204" charset="-52"/>
            </a:rPr>
            <a:t> Договор выгружается методом </a:t>
          </a:r>
          <a:r>
            <a:rPr lang="en-US" dirty="0">
              <a:latin typeface="Futura PT Demi" panose="020B0604020202020204" charset="-52"/>
            </a:rPr>
            <a:t>POST - create</a:t>
          </a:r>
          <a:endParaRPr lang="ru-RU" dirty="0">
            <a:latin typeface="Futura PT Demi" panose="020B0604020202020204" charset="-52"/>
          </a:endParaRPr>
        </a:p>
      </dgm:t>
    </dgm:pt>
    <dgm:pt modelId="{DD432961-703B-470E-B8B4-9B9A4FA4C895}" type="parTrans" cxnId="{7619EF51-49C8-407F-B8C6-82FB4C501E94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03CF6C0-FAD9-4658-97E3-93984583FCF4}" type="sibTrans" cxnId="{7619EF51-49C8-407F-B8C6-82FB4C501E94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BEEC602-6946-4DE8-899F-1763CDD98B2E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Futura PT Demi" panose="020B0604020202020204" charset="-52"/>
            </a:rPr>
            <a:t> Дополнительное соглашение выгружается методом </a:t>
          </a:r>
          <a:r>
            <a:rPr lang="en-US" dirty="0">
              <a:latin typeface="Futura PT Demi" panose="020B0604020202020204" charset="-52"/>
            </a:rPr>
            <a:t>POST - create</a:t>
          </a:r>
          <a:endParaRPr lang="ru-RU" dirty="0">
            <a:latin typeface="Futura PT Demi" panose="020B0604020202020204" charset="-52"/>
          </a:endParaRPr>
        </a:p>
      </dgm:t>
    </dgm:pt>
    <dgm:pt modelId="{8A5B55C9-F4F7-464C-BDB5-0CB32C2A54C5}" type="parTrans" cxnId="{9432C184-3D8F-48C5-85A2-3A7847B17D71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9730FAF5-C343-4176-832F-C9DBEB191335}" type="sibTrans" cxnId="{9432C184-3D8F-48C5-85A2-3A7847B17D71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0FF5FE6A-B2A7-4E21-A0FC-D3CD99BFF2B7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Договор выгружен в Витрину студентов, а доп. соглашение еще нет</a:t>
          </a:r>
        </a:p>
      </dgm:t>
    </dgm:pt>
    <dgm:pt modelId="{F51884DE-3EB2-476A-93CD-5CD2B4EA2D0D}" type="parTrans" cxnId="{A358D94A-6B07-4311-B88E-647F4C0C11A7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B15D9F3-62AB-4F3F-B96B-CE82A8D2F991}" type="sibTrans" cxnId="{A358D94A-6B07-4311-B88E-647F4C0C11A7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3F6FE669-D74B-49C9-9F20-23FF0817ECC6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Futura PT Demi" panose="020B0604020202020204" charset="-52"/>
            </a:rPr>
            <a:t> Договор обновляется методом </a:t>
          </a:r>
          <a:r>
            <a:rPr lang="en-US" dirty="0">
              <a:latin typeface="Futura PT Demi" panose="020B0604020202020204" charset="-52"/>
            </a:rPr>
            <a:t>PUT - edit</a:t>
          </a:r>
          <a:endParaRPr lang="ru-RU" dirty="0">
            <a:latin typeface="Futura PT Demi" panose="020B0604020202020204" charset="-52"/>
          </a:endParaRPr>
        </a:p>
      </dgm:t>
    </dgm:pt>
    <dgm:pt modelId="{6A35D6EA-D02E-4A0E-B033-763152B37830}" type="parTrans" cxnId="{5AE84BE0-8964-4A42-8955-D236F44F1FA8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677639CF-1AFC-4EF9-94B2-2909BF050A32}" type="sibTrans" cxnId="{5AE84BE0-8964-4A42-8955-D236F44F1FA8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5EA5FE51-0DEE-483E-ACA6-8D83BCF38911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Futura PT Demi" panose="020B0604020202020204" charset="-52"/>
            </a:rPr>
            <a:t> Дополнительное соглашение выгружается методом </a:t>
          </a:r>
          <a:r>
            <a:rPr lang="en-US" dirty="0">
              <a:latin typeface="Futura PT Demi" panose="020B0604020202020204" charset="-52"/>
            </a:rPr>
            <a:t>POST - create</a:t>
          </a:r>
          <a:endParaRPr lang="ru-RU" dirty="0">
            <a:latin typeface="Futura PT Demi" panose="020B0604020202020204" charset="-52"/>
          </a:endParaRPr>
        </a:p>
      </dgm:t>
    </dgm:pt>
    <dgm:pt modelId="{6939ECB4-23B5-4A0F-A2D0-C9A4DE6A2BAD}" type="parTrans" cxnId="{8FF49382-61D8-4050-BC83-775ECB1F0F32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FD9ECAAB-F944-46CF-BAA4-4089D2B5642C}" type="sibTrans" cxnId="{8FF49382-61D8-4050-BC83-775ECB1F0F32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EA89F3E6-E0F9-45B7-BB4C-53C26EA006D7}">
      <dgm:prSet phldrT="[Текст]"/>
      <dgm:spPr/>
      <dgm:t>
        <a:bodyPr/>
        <a:lstStyle/>
        <a:p>
          <a:r>
            <a:rPr lang="ru-RU" dirty="0">
              <a:latin typeface="Futura PT Demi" panose="020B0604020202020204" charset="-52"/>
            </a:rPr>
            <a:t>Договор и доп. соглашение выгружены в Витрину студентов, но доп. соглашение требуется обновить</a:t>
          </a:r>
        </a:p>
      </dgm:t>
    </dgm:pt>
    <dgm:pt modelId="{2B13AC9A-285D-4541-9995-7F769EE61084}" type="parTrans" cxnId="{6070907C-B7EF-4DDB-9CD4-17FAD78DA56B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236F46EA-6056-48A6-BC05-D617CB39D604}" type="sibTrans" cxnId="{6070907C-B7EF-4DDB-9CD4-17FAD78DA56B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A7266FA3-F56E-451D-81CD-73EAB00C4D30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Futura PT Demi" panose="020B0604020202020204" charset="-52"/>
            </a:rPr>
            <a:t> Договор обновляется методом </a:t>
          </a:r>
          <a:r>
            <a:rPr lang="en-US" dirty="0">
              <a:latin typeface="Futura PT Demi" panose="020B0604020202020204" charset="-52"/>
            </a:rPr>
            <a:t>PUT - edit</a:t>
          </a:r>
          <a:endParaRPr lang="ru-RU" dirty="0">
            <a:latin typeface="Futura PT Demi" panose="020B0604020202020204" charset="-52"/>
          </a:endParaRPr>
        </a:p>
      </dgm:t>
    </dgm:pt>
    <dgm:pt modelId="{4E863D60-C243-4594-9918-E766F0E368D2}" type="parTrans" cxnId="{CB475123-71BA-4B69-875B-EB210FE6B2EF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4A7689F7-05F4-42EC-9100-7F91556F3E75}" type="sibTrans" cxnId="{CB475123-71BA-4B69-875B-EB210FE6B2EF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5EA32A6D-9663-4167-8D9A-6AE1CE85A1B6}">
      <dgm:prSet phldrT="[Текст]"/>
      <dgm:spPr/>
      <dgm:t>
        <a:bodyPr/>
        <a:lstStyle/>
        <a:p>
          <a:pPr>
            <a:buFont typeface="+mj-lt"/>
            <a:buAutoNum type="arabicPeriod"/>
          </a:pPr>
          <a:r>
            <a:rPr lang="ru-RU" dirty="0">
              <a:latin typeface="Futura PT Demi" panose="020B0604020202020204" charset="-52"/>
            </a:rPr>
            <a:t> Дополнительное соглашение обновляется методом </a:t>
          </a:r>
          <a:r>
            <a:rPr lang="en-US" dirty="0">
              <a:latin typeface="Futura PT Demi" panose="020B0604020202020204" charset="-52"/>
            </a:rPr>
            <a:t>PUT - edit</a:t>
          </a:r>
          <a:endParaRPr lang="ru-RU" dirty="0">
            <a:latin typeface="Futura PT Demi" panose="020B0604020202020204" charset="-52"/>
          </a:endParaRPr>
        </a:p>
      </dgm:t>
    </dgm:pt>
    <dgm:pt modelId="{82E82628-FFB8-4FC7-86CC-1AAE665A4C34}" type="parTrans" cxnId="{53E11F6F-96DF-4FDA-AB16-754A0EE91FD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86181007-1EFF-48E6-87A4-4C9DCBEE125B}" type="sibTrans" cxnId="{53E11F6F-96DF-4FDA-AB16-754A0EE91FD3}">
      <dgm:prSet/>
      <dgm:spPr/>
      <dgm:t>
        <a:bodyPr/>
        <a:lstStyle/>
        <a:p>
          <a:endParaRPr lang="ru-RU">
            <a:latin typeface="Futura PT Demi" panose="020B0604020202020204" charset="-52"/>
          </a:endParaRPr>
        </a:p>
      </dgm:t>
    </dgm:pt>
    <dgm:pt modelId="{CD067E3E-41E4-46E1-B349-3F697B985435}" type="pres">
      <dgm:prSet presAssocID="{27A2DD29-3952-4776-ADA5-E660A9DAC586}" presName="Name0" presStyleCnt="0">
        <dgm:presLayoutVars>
          <dgm:dir/>
          <dgm:animLvl val="lvl"/>
          <dgm:resizeHandles val="exact"/>
        </dgm:presLayoutVars>
      </dgm:prSet>
      <dgm:spPr/>
    </dgm:pt>
    <dgm:pt modelId="{D84B9134-F671-45A4-9D96-DEA4598D71F0}" type="pres">
      <dgm:prSet presAssocID="{E59744AA-D540-4BCC-B003-D2B84B388620}" presName="linNode" presStyleCnt="0"/>
      <dgm:spPr/>
    </dgm:pt>
    <dgm:pt modelId="{C0531D26-D1E6-44E3-8217-6E5A61561AE1}" type="pres">
      <dgm:prSet presAssocID="{E59744AA-D540-4BCC-B003-D2B84B388620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D2286B5C-9F83-4487-9D1A-17018500CD0B}" type="pres">
      <dgm:prSet presAssocID="{E59744AA-D540-4BCC-B003-D2B84B388620}" presName="descendantText" presStyleLbl="alignAccFollowNode1" presStyleIdx="0" presStyleCnt="3">
        <dgm:presLayoutVars>
          <dgm:bulletEnabled val="1"/>
        </dgm:presLayoutVars>
      </dgm:prSet>
      <dgm:spPr/>
    </dgm:pt>
    <dgm:pt modelId="{7E2AFC89-1CF2-40AF-BF02-CF11A3F661CE}" type="pres">
      <dgm:prSet presAssocID="{43F9FF63-392D-4FA7-8375-C03970235D7F}" presName="sp" presStyleCnt="0"/>
      <dgm:spPr/>
    </dgm:pt>
    <dgm:pt modelId="{CEFB02E3-9950-494A-9ED5-B9215D8CBDCE}" type="pres">
      <dgm:prSet presAssocID="{0FF5FE6A-B2A7-4E21-A0FC-D3CD99BFF2B7}" presName="linNode" presStyleCnt="0"/>
      <dgm:spPr/>
    </dgm:pt>
    <dgm:pt modelId="{AF57E048-6FD7-4C64-99F2-3CD5BDD16086}" type="pres">
      <dgm:prSet presAssocID="{0FF5FE6A-B2A7-4E21-A0FC-D3CD99BFF2B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0B9F1F7-98A9-4387-A3E7-EAA3887297F6}" type="pres">
      <dgm:prSet presAssocID="{0FF5FE6A-B2A7-4E21-A0FC-D3CD99BFF2B7}" presName="descendantText" presStyleLbl="alignAccFollowNode1" presStyleIdx="1" presStyleCnt="3">
        <dgm:presLayoutVars>
          <dgm:bulletEnabled val="1"/>
        </dgm:presLayoutVars>
      </dgm:prSet>
      <dgm:spPr/>
    </dgm:pt>
    <dgm:pt modelId="{46115F7F-9A94-4DE6-AD00-85D677AB5614}" type="pres">
      <dgm:prSet presAssocID="{CB15D9F3-62AB-4F3F-B96B-CE82A8D2F991}" presName="sp" presStyleCnt="0"/>
      <dgm:spPr/>
    </dgm:pt>
    <dgm:pt modelId="{88823FE3-2AC1-45BB-BCE6-AFE44468B68E}" type="pres">
      <dgm:prSet presAssocID="{EA89F3E6-E0F9-45B7-BB4C-53C26EA006D7}" presName="linNode" presStyleCnt="0"/>
      <dgm:spPr/>
    </dgm:pt>
    <dgm:pt modelId="{CF98A2B2-5ED0-436A-8788-6FF67EA508F3}" type="pres">
      <dgm:prSet presAssocID="{EA89F3E6-E0F9-45B7-BB4C-53C26EA006D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B9E9BDB-520D-4988-B0C8-5272BFB99212}" type="pres">
      <dgm:prSet presAssocID="{EA89F3E6-E0F9-45B7-BB4C-53C26EA006D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3307C0D-877E-4462-BF46-B3C4C00FCEB0}" srcId="{27A2DD29-3952-4776-ADA5-E660A9DAC586}" destId="{E59744AA-D540-4BCC-B003-D2B84B388620}" srcOrd="0" destOrd="0" parTransId="{E85CF1F2-72E0-4BF7-A886-A6D9FC0F5C9D}" sibTransId="{43F9FF63-392D-4FA7-8375-C03970235D7F}"/>
    <dgm:cxn modelId="{56960D0F-D5C4-41CF-88BA-F5BDBA68C2EC}" type="presOf" srcId="{5EA5FE51-0DEE-483E-ACA6-8D83BCF38911}" destId="{20B9F1F7-98A9-4387-A3E7-EAA3887297F6}" srcOrd="0" destOrd="1" presId="urn:microsoft.com/office/officeart/2005/8/layout/vList5"/>
    <dgm:cxn modelId="{CB475123-71BA-4B69-875B-EB210FE6B2EF}" srcId="{EA89F3E6-E0F9-45B7-BB4C-53C26EA006D7}" destId="{A7266FA3-F56E-451D-81CD-73EAB00C4D30}" srcOrd="0" destOrd="0" parTransId="{4E863D60-C243-4594-9918-E766F0E368D2}" sibTransId="{4A7689F7-05F4-42EC-9100-7F91556F3E75}"/>
    <dgm:cxn modelId="{EC753228-C6CE-4FFB-A3F9-A1EAF3800D52}" type="presOf" srcId="{A7266FA3-F56E-451D-81CD-73EAB00C4D30}" destId="{9B9E9BDB-520D-4988-B0C8-5272BFB99212}" srcOrd="0" destOrd="0" presId="urn:microsoft.com/office/officeart/2005/8/layout/vList5"/>
    <dgm:cxn modelId="{2E782329-2F7D-4DEE-A91F-0376A6D8AA17}" type="presOf" srcId="{3F6FE669-D74B-49C9-9F20-23FF0817ECC6}" destId="{20B9F1F7-98A9-4387-A3E7-EAA3887297F6}" srcOrd="0" destOrd="0" presId="urn:microsoft.com/office/officeart/2005/8/layout/vList5"/>
    <dgm:cxn modelId="{28927646-209F-4018-97FA-0BE745340037}" type="presOf" srcId="{F6640939-E288-4950-9E71-D87168BF610B}" destId="{D2286B5C-9F83-4487-9D1A-17018500CD0B}" srcOrd="0" destOrd="0" presId="urn:microsoft.com/office/officeart/2005/8/layout/vList5"/>
    <dgm:cxn modelId="{A358D94A-6B07-4311-B88E-647F4C0C11A7}" srcId="{27A2DD29-3952-4776-ADA5-E660A9DAC586}" destId="{0FF5FE6A-B2A7-4E21-A0FC-D3CD99BFF2B7}" srcOrd="1" destOrd="0" parTransId="{F51884DE-3EB2-476A-93CD-5CD2B4EA2D0D}" sibTransId="{CB15D9F3-62AB-4F3F-B96B-CE82A8D2F991}"/>
    <dgm:cxn modelId="{53E11F6F-96DF-4FDA-AB16-754A0EE91FD3}" srcId="{EA89F3E6-E0F9-45B7-BB4C-53C26EA006D7}" destId="{5EA32A6D-9663-4167-8D9A-6AE1CE85A1B6}" srcOrd="1" destOrd="0" parTransId="{82E82628-FFB8-4FC7-86CC-1AAE665A4C34}" sibTransId="{86181007-1EFF-48E6-87A4-4C9DCBEE125B}"/>
    <dgm:cxn modelId="{7619EF51-49C8-407F-B8C6-82FB4C501E94}" srcId="{E59744AA-D540-4BCC-B003-D2B84B388620}" destId="{F6640939-E288-4950-9E71-D87168BF610B}" srcOrd="0" destOrd="0" parTransId="{DD432961-703B-470E-B8B4-9B9A4FA4C895}" sibTransId="{C03CF6C0-FAD9-4658-97E3-93984583FCF4}"/>
    <dgm:cxn modelId="{6070907C-B7EF-4DDB-9CD4-17FAD78DA56B}" srcId="{27A2DD29-3952-4776-ADA5-E660A9DAC586}" destId="{EA89F3E6-E0F9-45B7-BB4C-53C26EA006D7}" srcOrd="2" destOrd="0" parTransId="{2B13AC9A-285D-4541-9995-7F769EE61084}" sibTransId="{236F46EA-6056-48A6-BC05-D617CB39D604}"/>
    <dgm:cxn modelId="{D106EC7C-94E6-42F5-A9BA-9FAFF6419289}" type="presOf" srcId="{27A2DD29-3952-4776-ADA5-E660A9DAC586}" destId="{CD067E3E-41E4-46E1-B349-3F697B985435}" srcOrd="0" destOrd="0" presId="urn:microsoft.com/office/officeart/2005/8/layout/vList5"/>
    <dgm:cxn modelId="{8FF49382-61D8-4050-BC83-775ECB1F0F32}" srcId="{0FF5FE6A-B2A7-4E21-A0FC-D3CD99BFF2B7}" destId="{5EA5FE51-0DEE-483E-ACA6-8D83BCF38911}" srcOrd="1" destOrd="0" parTransId="{6939ECB4-23B5-4A0F-A2D0-C9A4DE6A2BAD}" sibTransId="{FD9ECAAB-F944-46CF-BAA4-4089D2B5642C}"/>
    <dgm:cxn modelId="{9432C184-3D8F-48C5-85A2-3A7847B17D71}" srcId="{E59744AA-D540-4BCC-B003-D2B84B388620}" destId="{CBEEC602-6946-4DE8-899F-1763CDD98B2E}" srcOrd="1" destOrd="0" parTransId="{8A5B55C9-F4F7-464C-BDB5-0CB32C2A54C5}" sibTransId="{9730FAF5-C343-4176-832F-C9DBEB191335}"/>
    <dgm:cxn modelId="{9D4FADA0-C450-42BD-8DE5-7F67C1EDE3BC}" type="presOf" srcId="{0FF5FE6A-B2A7-4E21-A0FC-D3CD99BFF2B7}" destId="{AF57E048-6FD7-4C64-99F2-3CD5BDD16086}" srcOrd="0" destOrd="0" presId="urn:microsoft.com/office/officeart/2005/8/layout/vList5"/>
    <dgm:cxn modelId="{CB748BD6-7456-49FC-BB3F-EF64BAC0571E}" type="presOf" srcId="{EA89F3E6-E0F9-45B7-BB4C-53C26EA006D7}" destId="{CF98A2B2-5ED0-436A-8788-6FF67EA508F3}" srcOrd="0" destOrd="0" presId="urn:microsoft.com/office/officeart/2005/8/layout/vList5"/>
    <dgm:cxn modelId="{5AE84BE0-8964-4A42-8955-D236F44F1FA8}" srcId="{0FF5FE6A-B2A7-4E21-A0FC-D3CD99BFF2B7}" destId="{3F6FE669-D74B-49C9-9F20-23FF0817ECC6}" srcOrd="0" destOrd="0" parTransId="{6A35D6EA-D02E-4A0E-B033-763152B37830}" sibTransId="{677639CF-1AFC-4EF9-94B2-2909BF050A32}"/>
    <dgm:cxn modelId="{88129DE3-86B7-4677-B985-8132DC7CBE04}" type="presOf" srcId="{E59744AA-D540-4BCC-B003-D2B84B388620}" destId="{C0531D26-D1E6-44E3-8217-6E5A61561AE1}" srcOrd="0" destOrd="0" presId="urn:microsoft.com/office/officeart/2005/8/layout/vList5"/>
    <dgm:cxn modelId="{968670E4-AECB-4836-8EDB-B8209A0D58A4}" type="presOf" srcId="{CBEEC602-6946-4DE8-899F-1763CDD98B2E}" destId="{D2286B5C-9F83-4487-9D1A-17018500CD0B}" srcOrd="0" destOrd="1" presId="urn:microsoft.com/office/officeart/2005/8/layout/vList5"/>
    <dgm:cxn modelId="{06D370EE-0160-4979-9B8D-FA088CA46A4D}" type="presOf" srcId="{5EA32A6D-9663-4167-8D9A-6AE1CE85A1B6}" destId="{9B9E9BDB-520D-4988-B0C8-5272BFB99212}" srcOrd="0" destOrd="1" presId="urn:microsoft.com/office/officeart/2005/8/layout/vList5"/>
    <dgm:cxn modelId="{6FA3AF98-06AF-4CEE-8254-B315D01D5A64}" type="presParOf" srcId="{CD067E3E-41E4-46E1-B349-3F697B985435}" destId="{D84B9134-F671-45A4-9D96-DEA4598D71F0}" srcOrd="0" destOrd="0" presId="urn:microsoft.com/office/officeart/2005/8/layout/vList5"/>
    <dgm:cxn modelId="{6C806936-00D7-47B5-8C49-71D691BB592C}" type="presParOf" srcId="{D84B9134-F671-45A4-9D96-DEA4598D71F0}" destId="{C0531D26-D1E6-44E3-8217-6E5A61561AE1}" srcOrd="0" destOrd="0" presId="urn:microsoft.com/office/officeart/2005/8/layout/vList5"/>
    <dgm:cxn modelId="{8C3EBC3D-7F05-451C-9005-B63AD78A84BC}" type="presParOf" srcId="{D84B9134-F671-45A4-9D96-DEA4598D71F0}" destId="{D2286B5C-9F83-4487-9D1A-17018500CD0B}" srcOrd="1" destOrd="0" presId="urn:microsoft.com/office/officeart/2005/8/layout/vList5"/>
    <dgm:cxn modelId="{54EF0067-CD1B-4082-AA1C-6A266D1BEE18}" type="presParOf" srcId="{CD067E3E-41E4-46E1-B349-3F697B985435}" destId="{7E2AFC89-1CF2-40AF-BF02-CF11A3F661CE}" srcOrd="1" destOrd="0" presId="urn:microsoft.com/office/officeart/2005/8/layout/vList5"/>
    <dgm:cxn modelId="{64D12904-CE7E-4617-8626-88577DCC9041}" type="presParOf" srcId="{CD067E3E-41E4-46E1-B349-3F697B985435}" destId="{CEFB02E3-9950-494A-9ED5-B9215D8CBDCE}" srcOrd="2" destOrd="0" presId="urn:microsoft.com/office/officeart/2005/8/layout/vList5"/>
    <dgm:cxn modelId="{FDC41A9E-6E39-43F6-B460-5330DEACC324}" type="presParOf" srcId="{CEFB02E3-9950-494A-9ED5-B9215D8CBDCE}" destId="{AF57E048-6FD7-4C64-99F2-3CD5BDD16086}" srcOrd="0" destOrd="0" presId="urn:microsoft.com/office/officeart/2005/8/layout/vList5"/>
    <dgm:cxn modelId="{7666057C-5232-436B-A9B5-2F14BBFE6F78}" type="presParOf" srcId="{CEFB02E3-9950-494A-9ED5-B9215D8CBDCE}" destId="{20B9F1F7-98A9-4387-A3E7-EAA3887297F6}" srcOrd="1" destOrd="0" presId="urn:microsoft.com/office/officeart/2005/8/layout/vList5"/>
    <dgm:cxn modelId="{AA69F982-B265-4BCD-A86E-A8B6A596DC55}" type="presParOf" srcId="{CD067E3E-41E4-46E1-B349-3F697B985435}" destId="{46115F7F-9A94-4DE6-AD00-85D677AB5614}" srcOrd="3" destOrd="0" presId="urn:microsoft.com/office/officeart/2005/8/layout/vList5"/>
    <dgm:cxn modelId="{DD24F018-9515-4054-B581-089B688CC431}" type="presParOf" srcId="{CD067E3E-41E4-46E1-B349-3F697B985435}" destId="{88823FE3-2AC1-45BB-BCE6-AFE44468B68E}" srcOrd="4" destOrd="0" presId="urn:microsoft.com/office/officeart/2005/8/layout/vList5"/>
    <dgm:cxn modelId="{6938B299-21F0-4EF2-9DBF-DE86C6235DF6}" type="presParOf" srcId="{88823FE3-2AC1-45BB-BCE6-AFE44468B68E}" destId="{CF98A2B2-5ED0-436A-8788-6FF67EA508F3}" srcOrd="0" destOrd="0" presId="urn:microsoft.com/office/officeart/2005/8/layout/vList5"/>
    <dgm:cxn modelId="{4843535B-464C-465E-B6A2-B2FD9C85E4D6}" type="presParOf" srcId="{88823FE3-2AC1-45BB-BCE6-AFE44468B68E}" destId="{9B9E9BDB-520D-4988-B0C8-5272BFB9921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90536B-8FF5-4397-B9BA-9E8D7C2DDA7F}">
      <dsp:nvSpPr>
        <dsp:cNvPr id="0" name=""/>
        <dsp:cNvSpPr/>
      </dsp:nvSpPr>
      <dsp:spPr>
        <a:xfrm>
          <a:off x="0" y="330023"/>
          <a:ext cx="5088583" cy="390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4931" tIns="416560" rIns="394931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Приказ о зачислении в вуз формирует зачетную книгу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Приказ на выдачу студенческих билетов формирует студенческий билет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Отметка о выгрузке в ГИР ВУ заполняется в справочнике «Физические лица» с помощью обработки «</a:t>
          </a:r>
          <a:r>
            <a:rPr lang="ru-RU" sz="2000" b="0" i="0" kern="1200" dirty="0">
              <a:latin typeface="Futura PT Demi" panose="020B0604020202020204" charset="-52"/>
            </a:rPr>
            <a:t>Заполнение признака «Отправить в ГИР ВУ» физического лица»</a:t>
          </a:r>
          <a:endParaRPr lang="ru-RU" sz="2000" kern="1200" dirty="0">
            <a:latin typeface="Futura PT Demi" panose="020B0604020202020204" charset="-52"/>
          </a:endParaRPr>
        </a:p>
      </dsp:txBody>
      <dsp:txXfrm>
        <a:off x="0" y="330023"/>
        <a:ext cx="5088583" cy="3906000"/>
      </dsp:txXfrm>
    </dsp:sp>
    <dsp:sp modelId="{3A3E534D-C803-45B6-8CA1-DA578F976258}">
      <dsp:nvSpPr>
        <dsp:cNvPr id="0" name=""/>
        <dsp:cNvSpPr/>
      </dsp:nvSpPr>
      <dsp:spPr>
        <a:xfrm>
          <a:off x="254429" y="23933"/>
          <a:ext cx="3562008" cy="590400"/>
        </a:xfrm>
        <a:prstGeom prst="roundRect">
          <a:avLst/>
        </a:prstGeom>
        <a:gradFill flip="none" rotWithShape="0">
          <a:gsLst>
            <a:gs pos="0">
              <a:schemeClr val="accent2">
                <a:shade val="80000"/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2">
                <a:shade val="80000"/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635" tIns="0" rIns="134635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Futura PT Demi" panose="020B0604020202020204" charset="-52"/>
            </a:rPr>
            <a:t>Зачисление</a:t>
          </a:r>
        </a:p>
      </dsp:txBody>
      <dsp:txXfrm>
        <a:off x="283250" y="52754"/>
        <a:ext cx="3504366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681634-FB4C-4743-AF1C-BE7A2EAE9265}">
      <dsp:nvSpPr>
        <dsp:cNvPr id="0" name=""/>
        <dsp:cNvSpPr/>
      </dsp:nvSpPr>
      <dsp:spPr>
        <a:xfrm>
          <a:off x="0" y="206605"/>
          <a:ext cx="11569699" cy="13820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Futura PT Demi" panose="020B0604020202020204" charset="-52"/>
            </a:rPr>
            <a:t>В качестве элемента внутренней информационной системы для внебюджетных источников финансирования можно использовать: </a:t>
          </a:r>
        </a:p>
      </dsp:txBody>
      <dsp:txXfrm>
        <a:off x="67467" y="274072"/>
        <a:ext cx="11434765" cy="1247128"/>
      </dsp:txXfrm>
    </dsp:sp>
    <dsp:sp modelId="{6B1B5963-4782-4A22-9528-EB818716E2C6}">
      <dsp:nvSpPr>
        <dsp:cNvPr id="0" name=""/>
        <dsp:cNvSpPr/>
      </dsp:nvSpPr>
      <dsp:spPr>
        <a:xfrm>
          <a:off x="0" y="1588668"/>
          <a:ext cx="11569699" cy="186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338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300" kern="1200" dirty="0">
              <a:latin typeface="Futura PT Demi" panose="020B0604020202020204" charset="-52"/>
            </a:rPr>
            <a:t>Элементы справочника «Типы объектов» - требуется указать типы договоров, заключаемых с физическими и юридическими лицами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300" kern="1200" dirty="0">
              <a:latin typeface="Futura PT Demi" panose="020B0604020202020204" charset="-52"/>
            </a:rPr>
            <a:t>Элементы справочника "Идентификатор объекта метаданных". «За счет средств физических лиц» - «Физические лица (справочник)», «За счет средств юридических лиц» - "Контрагенты (Справочник)".  </a:t>
          </a:r>
        </a:p>
      </dsp:txBody>
      <dsp:txXfrm>
        <a:off x="0" y="1588668"/>
        <a:ext cx="11569699" cy="1863000"/>
      </dsp:txXfrm>
    </dsp:sp>
    <dsp:sp modelId="{4C009678-3129-4D8C-A10D-3925DFBE9127}">
      <dsp:nvSpPr>
        <dsp:cNvPr id="0" name=""/>
        <dsp:cNvSpPr/>
      </dsp:nvSpPr>
      <dsp:spPr>
        <a:xfrm>
          <a:off x="0" y="3451668"/>
          <a:ext cx="11569699" cy="1382062"/>
        </a:xfrm>
        <a:prstGeom prst="roundRect">
          <a:avLst/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Futura PT Demi" panose="020B0604020202020204" charset="-52"/>
            </a:rPr>
            <a:t>Значения по умолчанию можно указать в отчете </a:t>
          </a:r>
          <a:r>
            <a:rPr lang="ru-RU" sz="2400" kern="1200" dirty="0" err="1">
              <a:latin typeface="Futura PT Demi" panose="020B0604020202020204" charset="-52"/>
            </a:rPr>
            <a:t>КиД</a:t>
          </a:r>
          <a:r>
            <a:rPr lang="ru-RU" sz="2400" kern="1200" dirty="0">
              <a:latin typeface="Futura PT Demi" panose="020B0604020202020204" charset="-52"/>
            </a:rPr>
            <a:t> - вкладка «Опции», таблица «Параметры», поле «Источник финансирования по умолчанию для внебюджетных средств для выгрузки в Витрину».</a:t>
          </a:r>
        </a:p>
      </dsp:txBody>
      <dsp:txXfrm>
        <a:off x="67467" y="3519135"/>
        <a:ext cx="11434765" cy="1247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3BE5F-063C-4ABE-8068-8FFEE00018CD}">
      <dsp:nvSpPr>
        <dsp:cNvPr id="0" name=""/>
        <dsp:cNvSpPr/>
      </dsp:nvSpPr>
      <dsp:spPr>
        <a:xfrm>
          <a:off x="2423998" y="212442"/>
          <a:ext cx="4298947" cy="1214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Futura PT Demi" panose="020B0604020202020204" charset="-52"/>
            </a:rPr>
            <a:t>Формирование отчета </a:t>
          </a:r>
          <a:r>
            <a:rPr lang="ru-RU" sz="2200" kern="1200" dirty="0" err="1">
              <a:latin typeface="Futura PT Demi" panose="020B0604020202020204" charset="-52"/>
            </a:rPr>
            <a:t>КиД</a:t>
          </a:r>
          <a:endParaRPr lang="ru-RU" sz="2200" kern="1200" dirty="0">
            <a:latin typeface="Futura PT Demi" panose="020B0604020202020204" charset="-52"/>
          </a:endParaRPr>
        </a:p>
      </dsp:txBody>
      <dsp:txXfrm>
        <a:off x="2459572" y="248016"/>
        <a:ext cx="4227799" cy="1143444"/>
      </dsp:txXfrm>
    </dsp:sp>
    <dsp:sp modelId="{C4917139-D79E-4FE6-BB3A-E34B104EB9D6}">
      <dsp:nvSpPr>
        <dsp:cNvPr id="0" name=""/>
        <dsp:cNvSpPr/>
      </dsp:nvSpPr>
      <dsp:spPr>
        <a:xfrm>
          <a:off x="2150714" y="1427034"/>
          <a:ext cx="2422756" cy="485837"/>
        </a:xfrm>
        <a:custGeom>
          <a:avLst/>
          <a:gdLst/>
          <a:ahLst/>
          <a:cxnLst/>
          <a:rect l="0" t="0" r="0" b="0"/>
          <a:pathLst>
            <a:path>
              <a:moveTo>
                <a:pt x="2422756" y="0"/>
              </a:moveTo>
              <a:lnTo>
                <a:pt x="2422756" y="242918"/>
              </a:lnTo>
              <a:lnTo>
                <a:pt x="0" y="242918"/>
              </a:lnTo>
              <a:lnTo>
                <a:pt x="0" y="485837"/>
              </a:lnTo>
            </a:path>
          </a:pathLst>
        </a:custGeom>
        <a:noFill/>
        <a:ln w="9525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05FD7C-E624-435B-8775-F8E77B585ADB}">
      <dsp:nvSpPr>
        <dsp:cNvPr id="0" name=""/>
        <dsp:cNvSpPr/>
      </dsp:nvSpPr>
      <dsp:spPr>
        <a:xfrm>
          <a:off x="1241" y="1912871"/>
          <a:ext cx="4298947" cy="1214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Futura PT Demi" panose="020B0604020202020204" charset="-52"/>
            </a:rPr>
            <a:t>Выгрузка через </a:t>
          </a:r>
          <a:r>
            <a:rPr lang="en-US" sz="2200" kern="1200" dirty="0">
              <a:latin typeface="Futura PT Demi" panose="020B0604020202020204" charset="-52"/>
            </a:rPr>
            <a:t>Excel</a:t>
          </a:r>
          <a:endParaRPr lang="ru-RU" sz="2200" kern="1200" dirty="0">
            <a:latin typeface="Futura PT Demi" panose="020B0604020202020204" charset="-52"/>
          </a:endParaRPr>
        </a:p>
      </dsp:txBody>
      <dsp:txXfrm>
        <a:off x="36815" y="1948445"/>
        <a:ext cx="4227799" cy="1143444"/>
      </dsp:txXfrm>
    </dsp:sp>
    <dsp:sp modelId="{318B6FC9-7F51-4315-B464-A55C6A937EEF}">
      <dsp:nvSpPr>
        <dsp:cNvPr id="0" name=""/>
        <dsp:cNvSpPr/>
      </dsp:nvSpPr>
      <dsp:spPr>
        <a:xfrm>
          <a:off x="4573471" y="1427034"/>
          <a:ext cx="2422756" cy="485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918"/>
              </a:lnTo>
              <a:lnTo>
                <a:pt x="2422756" y="242918"/>
              </a:lnTo>
              <a:lnTo>
                <a:pt x="2422756" y="485837"/>
              </a:lnTo>
            </a:path>
          </a:pathLst>
        </a:custGeom>
        <a:noFill/>
        <a:ln w="9525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973E9F-8F2F-4620-8EE6-02C189BF9480}">
      <dsp:nvSpPr>
        <dsp:cNvPr id="0" name=""/>
        <dsp:cNvSpPr/>
      </dsp:nvSpPr>
      <dsp:spPr>
        <a:xfrm>
          <a:off x="4846754" y="1912871"/>
          <a:ext cx="4298947" cy="1214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Futura PT Demi" panose="020B0604020202020204" charset="-52"/>
            </a:rPr>
            <a:t>Выгрузка через </a:t>
          </a:r>
          <a:r>
            <a:rPr lang="en-US" sz="2200" kern="1200" dirty="0">
              <a:latin typeface="Futura PT Demi" panose="020B0604020202020204" charset="-52"/>
            </a:rPr>
            <a:t>API</a:t>
          </a:r>
          <a:endParaRPr lang="ru-RU" sz="2200" kern="1200" dirty="0">
            <a:latin typeface="Futura PT Demi" panose="020B0604020202020204" charset="-52"/>
          </a:endParaRPr>
        </a:p>
      </dsp:txBody>
      <dsp:txXfrm>
        <a:off x="4882328" y="1948445"/>
        <a:ext cx="4227799" cy="1143444"/>
      </dsp:txXfrm>
    </dsp:sp>
    <dsp:sp modelId="{4DAC6E4F-0942-4F71-B779-C0F534352494}">
      <dsp:nvSpPr>
        <dsp:cNvPr id="0" name=""/>
        <dsp:cNvSpPr/>
      </dsp:nvSpPr>
      <dsp:spPr>
        <a:xfrm>
          <a:off x="4573471" y="3127464"/>
          <a:ext cx="2422756" cy="485837"/>
        </a:xfrm>
        <a:custGeom>
          <a:avLst/>
          <a:gdLst/>
          <a:ahLst/>
          <a:cxnLst/>
          <a:rect l="0" t="0" r="0" b="0"/>
          <a:pathLst>
            <a:path>
              <a:moveTo>
                <a:pt x="2422756" y="0"/>
              </a:moveTo>
              <a:lnTo>
                <a:pt x="2422756" y="242918"/>
              </a:lnTo>
              <a:lnTo>
                <a:pt x="0" y="242918"/>
              </a:lnTo>
              <a:lnTo>
                <a:pt x="0" y="485837"/>
              </a:lnTo>
            </a:path>
          </a:pathLst>
        </a:custGeom>
        <a:noFill/>
        <a:ln w="9525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0057A-51E5-4BC5-87F8-00B748A5DDFE}">
      <dsp:nvSpPr>
        <dsp:cNvPr id="0" name=""/>
        <dsp:cNvSpPr/>
      </dsp:nvSpPr>
      <dsp:spPr>
        <a:xfrm>
          <a:off x="2423998" y="3613301"/>
          <a:ext cx="4298947" cy="1214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Futura PT Demi" panose="020B0604020202020204" charset="-52"/>
            </a:rPr>
            <a:t>Пакет на загрузку данных формируется методом </a:t>
          </a:r>
          <a:r>
            <a:rPr lang="en-US" sz="2200" kern="1200" dirty="0">
              <a:latin typeface="Futura PT Demi" panose="020B0604020202020204" charset="-52"/>
            </a:rPr>
            <a:t>POST - CREATE</a:t>
          </a:r>
          <a:endParaRPr lang="ru-RU" sz="2200" kern="1200" dirty="0">
            <a:latin typeface="Futura PT Demi" panose="020B0604020202020204" charset="-52"/>
          </a:endParaRPr>
        </a:p>
      </dsp:txBody>
      <dsp:txXfrm>
        <a:off x="2459572" y="3648875"/>
        <a:ext cx="4227799" cy="1143444"/>
      </dsp:txXfrm>
    </dsp:sp>
    <dsp:sp modelId="{E96CDAA0-F26B-4F69-ACDB-E7DFB2F6A5DB}">
      <dsp:nvSpPr>
        <dsp:cNvPr id="0" name=""/>
        <dsp:cNvSpPr/>
      </dsp:nvSpPr>
      <dsp:spPr>
        <a:xfrm>
          <a:off x="6996228" y="3127464"/>
          <a:ext cx="2422756" cy="485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918"/>
              </a:lnTo>
              <a:lnTo>
                <a:pt x="2422756" y="242918"/>
              </a:lnTo>
              <a:lnTo>
                <a:pt x="2422756" y="485837"/>
              </a:lnTo>
            </a:path>
          </a:pathLst>
        </a:custGeom>
        <a:noFill/>
        <a:ln w="9525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FA819D-DDA1-4160-AAC4-FB77B1243C71}">
      <dsp:nvSpPr>
        <dsp:cNvPr id="0" name=""/>
        <dsp:cNvSpPr/>
      </dsp:nvSpPr>
      <dsp:spPr>
        <a:xfrm>
          <a:off x="7269511" y="3613301"/>
          <a:ext cx="4298947" cy="12145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latin typeface="Futura PT Demi" panose="020B0604020202020204" charset="-52"/>
            </a:rPr>
            <a:t>Пакет на редактирование данных формируется методом </a:t>
          </a:r>
          <a:r>
            <a:rPr lang="en-US" sz="2200" kern="1200" dirty="0">
              <a:latin typeface="Futura PT Demi" panose="020B0604020202020204" charset="-52"/>
            </a:rPr>
            <a:t>POST - EDIT</a:t>
          </a:r>
          <a:endParaRPr lang="ru-RU" sz="2200" kern="1200" dirty="0">
            <a:latin typeface="Futura PT Demi" panose="020B0604020202020204" charset="-52"/>
          </a:endParaRPr>
        </a:p>
      </dsp:txBody>
      <dsp:txXfrm>
        <a:off x="7305085" y="3648875"/>
        <a:ext cx="4227799" cy="11434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5181B-2854-4166-95B8-390FCFCCBF1F}">
      <dsp:nvSpPr>
        <dsp:cNvPr id="0" name=""/>
        <dsp:cNvSpPr/>
      </dsp:nvSpPr>
      <dsp:spPr>
        <a:xfrm>
          <a:off x="4416577" y="2212931"/>
          <a:ext cx="1917418" cy="1411515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Futura PT Demi" panose="020B0604020202020204" charset="-52"/>
            </a:rPr>
            <a:t>Ведомость</a:t>
          </a:r>
        </a:p>
      </dsp:txBody>
      <dsp:txXfrm>
        <a:off x="4697376" y="2419643"/>
        <a:ext cx="1355820" cy="998091"/>
      </dsp:txXfrm>
    </dsp:sp>
    <dsp:sp modelId="{DB860C83-FE1F-41E7-9F19-260023E73B0B}">
      <dsp:nvSpPr>
        <dsp:cNvPr id="0" name=""/>
        <dsp:cNvSpPr/>
      </dsp:nvSpPr>
      <dsp:spPr>
        <a:xfrm rot="10817226">
          <a:off x="1495812" y="2760547"/>
          <a:ext cx="2760162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9A1A0-90D0-4AD6-BC85-FE86D0A9E737}">
      <dsp:nvSpPr>
        <dsp:cNvPr id="0" name=""/>
        <dsp:cNvSpPr/>
      </dsp:nvSpPr>
      <dsp:spPr>
        <a:xfrm>
          <a:off x="698518" y="2613123"/>
          <a:ext cx="1594621" cy="572253"/>
        </a:xfrm>
        <a:prstGeom prst="roundRect">
          <a:avLst>
            <a:gd name="adj" fmla="val 10000"/>
          </a:avLst>
        </a:prstGeom>
        <a:solidFill>
          <a:srgbClr val="84848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 «Учебные годы»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715279" y="2629884"/>
        <a:ext cx="1561099" cy="538731"/>
      </dsp:txXfrm>
    </dsp:sp>
    <dsp:sp modelId="{D423B1AA-DFBE-43F7-B6B4-6505C82E2735}">
      <dsp:nvSpPr>
        <dsp:cNvPr id="0" name=""/>
        <dsp:cNvSpPr/>
      </dsp:nvSpPr>
      <dsp:spPr>
        <a:xfrm rot="11678948">
          <a:off x="1611061" y="2148615"/>
          <a:ext cx="2750603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301178"/>
            <a:satOff val="11111"/>
            <a:lumOff val="-163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EB904-4692-4877-9522-04E444DEED6B}">
      <dsp:nvSpPr>
        <dsp:cNvPr id="0" name=""/>
        <dsp:cNvSpPr/>
      </dsp:nvSpPr>
      <dsp:spPr>
        <a:xfrm>
          <a:off x="799330" y="1660293"/>
          <a:ext cx="1712877" cy="572253"/>
        </a:xfrm>
        <a:prstGeom prst="roundRect">
          <a:avLst>
            <a:gd name="adj" fmla="val 10000"/>
          </a:avLst>
        </a:prstGeom>
        <a:solidFill>
          <a:srgbClr val="9783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«Группы периодов контроля» 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816091" y="1677054"/>
        <a:ext cx="1679355" cy="538731"/>
      </dsp:txXfrm>
    </dsp:sp>
    <dsp:sp modelId="{5DF71892-0E59-4246-BD53-951C91416E1B}">
      <dsp:nvSpPr>
        <dsp:cNvPr id="0" name=""/>
        <dsp:cNvSpPr/>
      </dsp:nvSpPr>
      <dsp:spPr>
        <a:xfrm rot="12446484">
          <a:off x="1867479" y="1662196"/>
          <a:ext cx="2736993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602355"/>
            <a:satOff val="22222"/>
            <a:lumOff val="-326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BDDAA-8C6E-49E6-9121-591F947C6147}">
      <dsp:nvSpPr>
        <dsp:cNvPr id="0" name=""/>
        <dsp:cNvSpPr/>
      </dsp:nvSpPr>
      <dsp:spPr>
        <a:xfrm>
          <a:off x="1224148" y="891028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602355"/>
            <a:satOff val="22222"/>
            <a:lumOff val="-326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«Дисциплины»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1240909" y="907789"/>
        <a:ext cx="1561099" cy="538731"/>
      </dsp:txXfrm>
    </dsp:sp>
    <dsp:sp modelId="{98446766-7B62-40CD-ACC5-3DEE74199C3B}">
      <dsp:nvSpPr>
        <dsp:cNvPr id="0" name=""/>
        <dsp:cNvSpPr/>
      </dsp:nvSpPr>
      <dsp:spPr>
        <a:xfrm rot="13444675">
          <a:off x="2460846" y="1205264"/>
          <a:ext cx="2590680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F5866-4EF1-488F-9B0E-0DCED5976C1A}">
      <dsp:nvSpPr>
        <dsp:cNvPr id="0" name=""/>
        <dsp:cNvSpPr/>
      </dsp:nvSpPr>
      <dsp:spPr>
        <a:xfrm>
          <a:off x="2028311" y="163670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«Виды контроля» 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2045072" y="180431"/>
        <a:ext cx="1561099" cy="538731"/>
      </dsp:txXfrm>
    </dsp:sp>
    <dsp:sp modelId="{59B999D5-B733-464C-B884-F69C34F609A2}">
      <dsp:nvSpPr>
        <dsp:cNvPr id="0" name=""/>
        <dsp:cNvSpPr/>
      </dsp:nvSpPr>
      <dsp:spPr>
        <a:xfrm rot="15058790">
          <a:off x="3746262" y="1010814"/>
          <a:ext cx="2043073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204711"/>
            <a:satOff val="44444"/>
            <a:lumOff val="-653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31CC9-3DAF-4DE5-94BC-DF5E45FC675B}">
      <dsp:nvSpPr>
        <dsp:cNvPr id="0" name=""/>
        <dsp:cNvSpPr/>
      </dsp:nvSpPr>
      <dsp:spPr>
        <a:xfrm>
          <a:off x="3637568" y="-95459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1204711"/>
            <a:satOff val="44444"/>
            <a:lumOff val="-653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«Системы оценивания»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3654329" y="-78698"/>
        <a:ext cx="1561099" cy="538731"/>
      </dsp:txXfrm>
    </dsp:sp>
    <dsp:sp modelId="{746AC472-D505-4013-9D26-43052B22F853}">
      <dsp:nvSpPr>
        <dsp:cNvPr id="0" name=""/>
        <dsp:cNvSpPr/>
      </dsp:nvSpPr>
      <dsp:spPr>
        <a:xfrm rot="17127218">
          <a:off x="4865138" y="1007267"/>
          <a:ext cx="1996621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505888"/>
            <a:satOff val="55556"/>
            <a:lumOff val="-817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DAC29-1CF5-418E-ADA7-6B3F3D72E5EB}">
      <dsp:nvSpPr>
        <dsp:cNvPr id="0" name=""/>
        <dsp:cNvSpPr/>
      </dsp:nvSpPr>
      <dsp:spPr>
        <a:xfrm>
          <a:off x="5332146" y="-95459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1505888"/>
            <a:satOff val="55556"/>
            <a:lumOff val="-81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«Единицы измерения»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5348907" y="-78698"/>
        <a:ext cx="1561099" cy="538731"/>
      </dsp:txXfrm>
    </dsp:sp>
    <dsp:sp modelId="{1E4A39C5-10A3-4F69-AA2B-6DE33F410451}">
      <dsp:nvSpPr>
        <dsp:cNvPr id="0" name=""/>
        <dsp:cNvSpPr/>
      </dsp:nvSpPr>
      <dsp:spPr>
        <a:xfrm rot="18861300">
          <a:off x="5661346" y="1203915"/>
          <a:ext cx="2496317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A6F49C-FF41-48DC-82B8-B0409C10FB51}">
      <dsp:nvSpPr>
        <dsp:cNvPr id="0" name=""/>
        <dsp:cNvSpPr/>
      </dsp:nvSpPr>
      <dsp:spPr>
        <a:xfrm>
          <a:off x="6984785" y="170945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u="none" kern="1200" dirty="0">
              <a:latin typeface="Futura PT Demi" panose="020B0604020202020204" charset="-52"/>
            </a:rPr>
            <a:t>«Время проведения занятий»</a:t>
          </a:r>
          <a:endParaRPr lang="ru-RU" sz="1200" b="0" kern="1200" dirty="0">
            <a:latin typeface="Futura PT Demi" panose="020B0604020202020204" charset="-52"/>
          </a:endParaRPr>
        </a:p>
      </dsp:txBody>
      <dsp:txXfrm>
        <a:off x="7001546" y="187706"/>
        <a:ext cx="1561099" cy="538731"/>
      </dsp:txXfrm>
    </dsp:sp>
    <dsp:sp modelId="{31FB8329-2A8F-4122-B79E-64E89C6E218A}">
      <dsp:nvSpPr>
        <dsp:cNvPr id="0" name=""/>
        <dsp:cNvSpPr/>
      </dsp:nvSpPr>
      <dsp:spPr>
        <a:xfrm rot="19886113">
          <a:off x="6120645" y="1656128"/>
          <a:ext cx="2612519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2108244"/>
            <a:satOff val="77778"/>
            <a:lumOff val="-114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A185E7-5717-48B9-98DF-0C958C946B67}">
      <dsp:nvSpPr>
        <dsp:cNvPr id="0" name=""/>
        <dsp:cNvSpPr/>
      </dsp:nvSpPr>
      <dsp:spPr>
        <a:xfrm>
          <a:off x="7776852" y="891028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2108244"/>
            <a:satOff val="77778"/>
            <a:lumOff val="-1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«Физические лица» 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7793613" y="907789"/>
        <a:ext cx="1561099" cy="538731"/>
      </dsp:txXfrm>
    </dsp:sp>
    <dsp:sp modelId="{40DD6CF2-2B3D-48BD-A1B6-69BDC697E957}">
      <dsp:nvSpPr>
        <dsp:cNvPr id="0" name=""/>
        <dsp:cNvSpPr/>
      </dsp:nvSpPr>
      <dsp:spPr>
        <a:xfrm rot="20728169">
          <a:off x="6388658" y="2160072"/>
          <a:ext cx="2703441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2409421"/>
            <a:satOff val="88889"/>
            <a:lumOff val="-130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93A002-B7F0-40FE-BE3A-49518F10126E}">
      <dsp:nvSpPr>
        <dsp:cNvPr id="0" name=""/>
        <dsp:cNvSpPr/>
      </dsp:nvSpPr>
      <dsp:spPr>
        <a:xfrm>
          <a:off x="8251552" y="1680423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2409421"/>
            <a:satOff val="88889"/>
            <a:lumOff val="-130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«Учебный план»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8268313" y="1697184"/>
        <a:ext cx="1561099" cy="538731"/>
      </dsp:txXfrm>
    </dsp:sp>
    <dsp:sp modelId="{71095678-1BBB-4756-B0D3-A26D7C31221C}">
      <dsp:nvSpPr>
        <dsp:cNvPr id="0" name=""/>
        <dsp:cNvSpPr/>
      </dsp:nvSpPr>
      <dsp:spPr>
        <a:xfrm rot="21511537">
          <a:off x="6491843" y="2709188"/>
          <a:ext cx="2730851" cy="2912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57F7CF-DACA-450B-B76C-59DD0E665096}">
      <dsp:nvSpPr>
        <dsp:cNvPr id="0" name=""/>
        <dsp:cNvSpPr/>
      </dsp:nvSpPr>
      <dsp:spPr>
        <a:xfrm>
          <a:off x="8424933" y="2533547"/>
          <a:ext cx="1594621" cy="572253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none" kern="1200" dirty="0">
              <a:latin typeface="Futura PT Demi" panose="020B0604020202020204" charset="-52"/>
            </a:rPr>
            <a:t>«Зачетная книга»</a:t>
          </a:r>
          <a:endParaRPr lang="ru-RU" sz="1400" b="0" kern="1200" dirty="0">
            <a:latin typeface="Futura PT Demi" panose="020B0604020202020204" charset="-52"/>
          </a:endParaRPr>
        </a:p>
      </dsp:txBody>
      <dsp:txXfrm>
        <a:off x="8441694" y="2550308"/>
        <a:ext cx="1561099" cy="5387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36AB8-2A34-44D1-B458-B1BFD2C566C4}">
      <dsp:nvSpPr>
        <dsp:cNvPr id="0" name=""/>
        <dsp:cNvSpPr/>
      </dsp:nvSpPr>
      <dsp:spPr>
        <a:xfrm rot="5400000">
          <a:off x="7146114" y="-3597490"/>
          <a:ext cx="626413" cy="798068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>
              <a:latin typeface="Futura PT Demi" panose="020B0604020202020204" charset="-52"/>
            </a:rPr>
            <a:t>Любые виды контроля, предусмотренные для дисциплин, за исключением предопределенных видов контроля «Курсовая работа» и «Курсовой проект»</a:t>
          </a:r>
          <a:endParaRPr lang="ru-RU" sz="1600" kern="1200" dirty="0">
            <a:latin typeface="Futura PT Demi" panose="020B0604020202020204" charset="-52"/>
          </a:endParaRPr>
        </a:p>
      </dsp:txBody>
      <dsp:txXfrm rot="-5400000">
        <a:off x="3468978" y="110225"/>
        <a:ext cx="7950107" cy="565255"/>
      </dsp:txXfrm>
    </dsp:sp>
    <dsp:sp modelId="{95425224-2D73-4806-BCB0-3E4498B4D09D}">
      <dsp:nvSpPr>
        <dsp:cNvPr id="0" name=""/>
        <dsp:cNvSpPr/>
      </dsp:nvSpPr>
      <dsp:spPr>
        <a:xfrm>
          <a:off x="120035" y="1344"/>
          <a:ext cx="3348942" cy="78301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Futura PT Demi" panose="020B0604020202020204" charset="-52"/>
            </a:rPr>
            <a:t>Результаты промежуточной аттестации</a:t>
          </a:r>
        </a:p>
      </dsp:txBody>
      <dsp:txXfrm>
        <a:off x="158259" y="39568"/>
        <a:ext cx="3272494" cy="706568"/>
      </dsp:txXfrm>
    </dsp:sp>
    <dsp:sp modelId="{12A91D75-3825-4B7B-8136-06737FEF4E84}">
      <dsp:nvSpPr>
        <dsp:cNvPr id="0" name=""/>
        <dsp:cNvSpPr/>
      </dsp:nvSpPr>
      <dsp:spPr>
        <a:xfrm rot="5400000">
          <a:off x="7146114" y="-2775322"/>
          <a:ext cx="626413" cy="7980686"/>
        </a:xfrm>
        <a:prstGeom prst="round2SameRect">
          <a:avLst/>
        </a:prstGeom>
        <a:solidFill>
          <a:schemeClr val="accent3">
            <a:tint val="40000"/>
            <a:alpha val="90000"/>
            <a:hueOff val="405828"/>
            <a:satOff val="20000"/>
            <a:lumOff val="35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405828"/>
              <a:satOff val="20000"/>
              <a:lumOff val="35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Futura PT Demi" panose="020B0604020202020204" charset="-52"/>
            </a:rPr>
            <a:t>Предопределенные виды контроля «Курсовая работа» и «Курсовой проект»</a:t>
          </a:r>
        </a:p>
      </dsp:txBody>
      <dsp:txXfrm rot="-5400000">
        <a:off x="3468978" y="932393"/>
        <a:ext cx="7950107" cy="565255"/>
      </dsp:txXfrm>
    </dsp:sp>
    <dsp:sp modelId="{3C66E391-6B33-4D54-9DC9-646547DB1256}">
      <dsp:nvSpPr>
        <dsp:cNvPr id="0" name=""/>
        <dsp:cNvSpPr/>
      </dsp:nvSpPr>
      <dsp:spPr>
        <a:xfrm>
          <a:off x="120035" y="823512"/>
          <a:ext cx="3348942" cy="783016"/>
        </a:xfrm>
        <a:prstGeom prst="roundRect">
          <a:avLst/>
        </a:prstGeom>
        <a:gradFill rotWithShape="0">
          <a:gsLst>
            <a:gs pos="0">
              <a:schemeClr val="accent3">
                <a:hueOff val="542120"/>
                <a:satOff val="20000"/>
                <a:lumOff val="-2941"/>
                <a:alphaOff val="0"/>
                <a:shade val="51000"/>
                <a:satMod val="130000"/>
              </a:schemeClr>
            </a:gs>
            <a:gs pos="80000">
              <a:schemeClr val="accent3">
                <a:hueOff val="542120"/>
                <a:satOff val="20000"/>
                <a:lumOff val="-2941"/>
                <a:alphaOff val="0"/>
                <a:shade val="93000"/>
                <a:satMod val="130000"/>
              </a:schemeClr>
            </a:gs>
            <a:gs pos="100000">
              <a:schemeClr val="accent3">
                <a:hueOff val="542120"/>
                <a:satOff val="20000"/>
                <a:lumOff val="-294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Futura PT Demi" panose="020B0604020202020204" charset="-52"/>
            </a:rPr>
            <a:t>Курсовые работы (проекты)</a:t>
          </a:r>
          <a:endParaRPr lang="ru-RU" sz="2000" kern="1200" dirty="0">
            <a:latin typeface="Futura PT Demi" panose="020B0604020202020204" charset="-52"/>
          </a:endParaRPr>
        </a:p>
      </dsp:txBody>
      <dsp:txXfrm>
        <a:off x="158259" y="861736"/>
        <a:ext cx="3272494" cy="706568"/>
      </dsp:txXfrm>
    </dsp:sp>
    <dsp:sp modelId="{5BE78977-3A00-42FA-963F-A740A61E349C}">
      <dsp:nvSpPr>
        <dsp:cNvPr id="0" name=""/>
        <dsp:cNvSpPr/>
      </dsp:nvSpPr>
      <dsp:spPr>
        <a:xfrm rot="5400000">
          <a:off x="7146114" y="-1953155"/>
          <a:ext cx="626413" cy="7980686"/>
        </a:xfrm>
        <a:prstGeom prst="round2SameRect">
          <a:avLst/>
        </a:prstGeom>
        <a:solidFill>
          <a:schemeClr val="accent3">
            <a:tint val="40000"/>
            <a:alpha val="90000"/>
            <a:hueOff val="811656"/>
            <a:satOff val="40000"/>
            <a:lumOff val="712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811656"/>
              <a:satOff val="40000"/>
              <a:lumOff val="7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«Учебная практика», «Прочая практика», «Производственная преддипломная практика СПО»</a:t>
          </a:r>
          <a:endParaRPr lang="ru-RU" sz="1600" kern="1200" dirty="0">
            <a:latin typeface="Futura PT Demi" panose="020B0604020202020204" charset="-52"/>
          </a:endParaRPr>
        </a:p>
      </dsp:txBody>
      <dsp:txXfrm rot="-5400000">
        <a:off x="3468978" y="1754560"/>
        <a:ext cx="7950107" cy="565255"/>
      </dsp:txXfrm>
    </dsp:sp>
    <dsp:sp modelId="{15F2AE2A-A3DA-49B3-896D-2A4197093A3A}">
      <dsp:nvSpPr>
        <dsp:cNvPr id="0" name=""/>
        <dsp:cNvSpPr/>
      </dsp:nvSpPr>
      <dsp:spPr>
        <a:xfrm>
          <a:off x="120035" y="1645679"/>
          <a:ext cx="3348942" cy="783016"/>
        </a:xfrm>
        <a:prstGeom prst="roundRect">
          <a:avLst/>
        </a:prstGeom>
        <a:gradFill rotWithShape="0">
          <a:gsLst>
            <a:gs pos="0">
              <a:schemeClr val="accent3">
                <a:hueOff val="1084240"/>
                <a:satOff val="40000"/>
                <a:lumOff val="-5882"/>
                <a:alphaOff val="0"/>
                <a:shade val="51000"/>
                <a:satMod val="130000"/>
              </a:schemeClr>
            </a:gs>
            <a:gs pos="80000">
              <a:schemeClr val="accent3">
                <a:hueOff val="1084240"/>
                <a:satOff val="40000"/>
                <a:lumOff val="-5882"/>
                <a:alphaOff val="0"/>
                <a:shade val="93000"/>
                <a:satMod val="130000"/>
              </a:schemeClr>
            </a:gs>
            <a:gs pos="100000">
              <a:schemeClr val="accent3">
                <a:hueOff val="1084240"/>
                <a:satOff val="40000"/>
                <a:lumOff val="-588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Futura PT Demi" panose="020B0604020202020204" charset="-52"/>
            </a:rPr>
            <a:t>Практика</a:t>
          </a:r>
          <a:endParaRPr lang="ru-RU" sz="2000" kern="1200" dirty="0">
            <a:latin typeface="Futura PT Demi" panose="020B0604020202020204" charset="-52"/>
          </a:endParaRPr>
        </a:p>
      </dsp:txBody>
      <dsp:txXfrm>
        <a:off x="158259" y="1683903"/>
        <a:ext cx="3272494" cy="706568"/>
      </dsp:txXfrm>
    </dsp:sp>
    <dsp:sp modelId="{96EAA61A-5B1D-4A2A-B893-F8971A20C667}">
      <dsp:nvSpPr>
        <dsp:cNvPr id="0" name=""/>
        <dsp:cNvSpPr/>
      </dsp:nvSpPr>
      <dsp:spPr>
        <a:xfrm rot="5400000">
          <a:off x="7146114" y="-1130987"/>
          <a:ext cx="626413" cy="7980686"/>
        </a:xfrm>
        <a:prstGeom prst="round2SameRect">
          <a:avLst/>
        </a:prstGeom>
        <a:solidFill>
          <a:schemeClr val="accent3">
            <a:tint val="40000"/>
            <a:alpha val="90000"/>
            <a:hueOff val="1217485"/>
            <a:satOff val="60000"/>
            <a:lumOff val="106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217485"/>
              <a:satOff val="60000"/>
              <a:lumOff val="106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«Государственный экзамен»</a:t>
          </a:r>
          <a:endParaRPr lang="ru-RU" sz="1600" kern="1200" dirty="0">
            <a:latin typeface="Futura PT Demi" panose="020B0604020202020204" charset="-52"/>
          </a:endParaRPr>
        </a:p>
      </dsp:txBody>
      <dsp:txXfrm rot="-5400000">
        <a:off x="3468978" y="2576728"/>
        <a:ext cx="7950107" cy="565255"/>
      </dsp:txXfrm>
    </dsp:sp>
    <dsp:sp modelId="{336AD40E-7A6B-43C2-9B44-65B2DD994A5B}">
      <dsp:nvSpPr>
        <dsp:cNvPr id="0" name=""/>
        <dsp:cNvSpPr/>
      </dsp:nvSpPr>
      <dsp:spPr>
        <a:xfrm>
          <a:off x="120035" y="2467847"/>
          <a:ext cx="3348942" cy="783016"/>
        </a:xfrm>
        <a:prstGeom prst="roundRect">
          <a:avLst/>
        </a:prstGeom>
        <a:gradFill rotWithShape="0">
          <a:gsLst>
            <a:gs pos="0">
              <a:schemeClr val="accent3">
                <a:hueOff val="1626359"/>
                <a:satOff val="60000"/>
                <a:lumOff val="-8824"/>
                <a:alphaOff val="0"/>
                <a:shade val="51000"/>
                <a:satMod val="130000"/>
              </a:schemeClr>
            </a:gs>
            <a:gs pos="80000">
              <a:schemeClr val="accent3">
                <a:hueOff val="1626359"/>
                <a:satOff val="60000"/>
                <a:lumOff val="-8824"/>
                <a:alphaOff val="0"/>
                <a:shade val="93000"/>
                <a:satMod val="130000"/>
              </a:schemeClr>
            </a:gs>
            <a:gs pos="100000">
              <a:schemeClr val="accent3">
                <a:hueOff val="1626359"/>
                <a:satOff val="60000"/>
                <a:lumOff val="-882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Futura PT Demi" panose="020B0604020202020204" charset="-52"/>
            </a:rPr>
            <a:t>Государственный экзамен</a:t>
          </a:r>
          <a:endParaRPr lang="ru-RU" sz="2000" kern="1200" dirty="0">
            <a:latin typeface="Futura PT Demi" panose="020B0604020202020204" charset="-52"/>
          </a:endParaRPr>
        </a:p>
      </dsp:txBody>
      <dsp:txXfrm>
        <a:off x="158259" y="2506071"/>
        <a:ext cx="3272494" cy="706568"/>
      </dsp:txXfrm>
    </dsp:sp>
    <dsp:sp modelId="{A9A1CA87-A900-4B2E-B80D-31264CD19556}">
      <dsp:nvSpPr>
        <dsp:cNvPr id="0" name=""/>
        <dsp:cNvSpPr/>
      </dsp:nvSpPr>
      <dsp:spPr>
        <a:xfrm rot="5400000">
          <a:off x="7146114" y="-308819"/>
          <a:ext cx="626413" cy="7980686"/>
        </a:xfrm>
        <a:prstGeom prst="round2SameRect">
          <a:avLst/>
        </a:prstGeom>
        <a:solidFill>
          <a:schemeClr val="accent3">
            <a:tint val="40000"/>
            <a:alpha val="90000"/>
            <a:hueOff val="1623313"/>
            <a:satOff val="80000"/>
            <a:lumOff val="1423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623313"/>
              <a:satOff val="80000"/>
              <a:lumOff val="142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«Итоговая аттестация»</a:t>
          </a:r>
          <a:endParaRPr lang="ru-RU" sz="1600" kern="1200" dirty="0">
            <a:latin typeface="Futura PT Demi" panose="020B0604020202020204" charset="-52"/>
          </a:endParaRPr>
        </a:p>
      </dsp:txBody>
      <dsp:txXfrm rot="-5400000">
        <a:off x="3468978" y="3398896"/>
        <a:ext cx="7950107" cy="565255"/>
      </dsp:txXfrm>
    </dsp:sp>
    <dsp:sp modelId="{4DC407D5-B34E-4146-8F82-736AB9293041}">
      <dsp:nvSpPr>
        <dsp:cNvPr id="0" name=""/>
        <dsp:cNvSpPr/>
      </dsp:nvSpPr>
      <dsp:spPr>
        <a:xfrm>
          <a:off x="120035" y="3290014"/>
          <a:ext cx="3348942" cy="783016"/>
        </a:xfrm>
        <a:prstGeom prst="roundRect">
          <a:avLst/>
        </a:prstGeom>
        <a:gradFill rotWithShape="0">
          <a:gsLst>
            <a:gs pos="0">
              <a:schemeClr val="accent3">
                <a:hueOff val="2168479"/>
                <a:satOff val="80000"/>
                <a:lumOff val="-11765"/>
                <a:alphaOff val="0"/>
                <a:shade val="51000"/>
                <a:satMod val="130000"/>
              </a:schemeClr>
            </a:gs>
            <a:gs pos="80000">
              <a:schemeClr val="accent3">
                <a:hueOff val="2168479"/>
                <a:satOff val="80000"/>
                <a:lumOff val="-11765"/>
                <a:alphaOff val="0"/>
                <a:shade val="93000"/>
                <a:satMod val="130000"/>
              </a:schemeClr>
            </a:gs>
            <a:gs pos="100000">
              <a:schemeClr val="accent3">
                <a:hueOff val="2168479"/>
                <a:satOff val="80000"/>
                <a:lumOff val="-1176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Futura PT Demi" panose="020B0604020202020204" charset="-52"/>
            </a:rPr>
            <a:t>Выпускная квалификационная работа</a:t>
          </a:r>
        </a:p>
      </dsp:txBody>
      <dsp:txXfrm>
        <a:off x="158259" y="3328238"/>
        <a:ext cx="3272494" cy="706568"/>
      </dsp:txXfrm>
    </dsp:sp>
    <dsp:sp modelId="{1708BB66-6896-4827-B410-C696F9E84E5D}">
      <dsp:nvSpPr>
        <dsp:cNvPr id="0" name=""/>
        <dsp:cNvSpPr/>
      </dsp:nvSpPr>
      <dsp:spPr>
        <a:xfrm rot="5400000">
          <a:off x="7146114" y="513347"/>
          <a:ext cx="626413" cy="7980686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i="0" kern="1200" dirty="0">
              <a:latin typeface="Futura PT Demi" panose="020B0604020202020204" charset="-52"/>
            </a:rPr>
            <a:t>Вид контроля по дисциплине, для которой в рабочем учебном плане установлено свойство «Научно-исследовательская работа»</a:t>
          </a:r>
          <a:endParaRPr lang="ru-RU" sz="1600" kern="1200" dirty="0">
            <a:latin typeface="Futura PT Demi" panose="020B0604020202020204" charset="-52"/>
          </a:endParaRPr>
        </a:p>
      </dsp:txBody>
      <dsp:txXfrm rot="-5400000">
        <a:off x="3468978" y="4221063"/>
        <a:ext cx="7950107" cy="565255"/>
      </dsp:txXfrm>
    </dsp:sp>
    <dsp:sp modelId="{5422F121-1442-4AF8-8A89-47C57035DA2D}">
      <dsp:nvSpPr>
        <dsp:cNvPr id="0" name=""/>
        <dsp:cNvSpPr/>
      </dsp:nvSpPr>
      <dsp:spPr>
        <a:xfrm>
          <a:off x="120035" y="4112182"/>
          <a:ext cx="3348942" cy="783016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hade val="51000"/>
                <a:satMod val="130000"/>
              </a:schemeClr>
            </a:gs>
            <a:gs pos="80000">
              <a:schemeClr val="accent3">
                <a:hueOff val="2710599"/>
                <a:satOff val="100000"/>
                <a:lumOff val="-14706"/>
                <a:alphaOff val="0"/>
                <a:shade val="93000"/>
                <a:satMod val="13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Futura PT Demi" panose="020B0604020202020204" charset="-52"/>
            </a:rPr>
            <a:t>НИР</a:t>
          </a:r>
          <a:endParaRPr lang="ru-RU" sz="2000" kern="1200" dirty="0">
            <a:latin typeface="Futura PT Demi" panose="020B0604020202020204" charset="-52"/>
          </a:endParaRPr>
        </a:p>
      </dsp:txBody>
      <dsp:txXfrm>
        <a:off x="158259" y="4150406"/>
        <a:ext cx="3272494" cy="706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2960D-6778-4B27-A0EF-3BE726F1D9BF}">
      <dsp:nvSpPr>
        <dsp:cNvPr id="0" name=""/>
        <dsp:cNvSpPr/>
      </dsp:nvSpPr>
      <dsp:spPr>
        <a:xfrm>
          <a:off x="0" y="0"/>
          <a:ext cx="11521280" cy="2113606"/>
        </a:xfrm>
        <a:prstGeom prst="roundRect">
          <a:avLst/>
        </a:prstGeom>
        <a:gradFill flip="none" rotWithShape="0">
          <a:gsLst>
            <a:gs pos="0">
              <a:srgbClr val="C00000">
                <a:shade val="30000"/>
                <a:satMod val="115000"/>
              </a:srgbClr>
            </a:gs>
            <a:gs pos="50000">
              <a:srgbClr val="C00000">
                <a:shade val="67500"/>
                <a:satMod val="115000"/>
              </a:srgbClr>
            </a:gs>
            <a:gs pos="100000">
              <a:srgbClr val="C0000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Futura PT Demi" panose="020B0604020202020204" charset="-52"/>
            </a:rPr>
            <a:t>Обработка «Выгрузка данных в Витрину студентов» была актуализирована согласно изменениям в постановлении Правительства РФ от 29 ноября 2021 г. № 2085</a:t>
          </a:r>
          <a:br>
            <a:rPr lang="ru-RU" sz="2800" kern="1200" dirty="0">
              <a:latin typeface="Futura PT Demi" panose="020B0604020202020204" charset="-52"/>
            </a:rPr>
          </a:br>
          <a:r>
            <a:rPr lang="ru-RU" sz="2800" kern="1200" dirty="0">
              <a:latin typeface="Futura PT Demi" panose="020B0604020202020204" charset="-52"/>
            </a:rPr>
            <a:t> В </a:t>
          </a:r>
          <a:r>
            <a:rPr lang="en-US" sz="2800" kern="1200" dirty="0">
              <a:latin typeface="Futura PT Demi" panose="020B0604020202020204" charset="-52"/>
            </a:rPr>
            <a:t>API</a:t>
          </a:r>
          <a:r>
            <a:rPr lang="ru-RU" sz="2800" kern="1200" dirty="0">
              <a:latin typeface="Futura PT Demi" panose="020B0604020202020204" charset="-52"/>
            </a:rPr>
            <a:t> добавлены новые сущности: </a:t>
          </a:r>
        </a:p>
      </dsp:txBody>
      <dsp:txXfrm>
        <a:off x="103178" y="103178"/>
        <a:ext cx="11314924" cy="1907250"/>
      </dsp:txXfrm>
    </dsp:sp>
    <dsp:sp modelId="{74D5E6C4-8F47-4DC4-94E9-2A888BCEA109}">
      <dsp:nvSpPr>
        <dsp:cNvPr id="0" name=""/>
        <dsp:cNvSpPr/>
      </dsp:nvSpPr>
      <dsp:spPr>
        <a:xfrm>
          <a:off x="0" y="2215270"/>
          <a:ext cx="11521280" cy="1715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5801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kern="1200" dirty="0">
              <a:latin typeface="Futura PT Demi" panose="020B0604020202020204" charset="-52"/>
            </a:rPr>
            <a:t>Академические отпуска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kern="1200" dirty="0">
              <a:latin typeface="Futura PT Demi" panose="020B0604020202020204" charset="-52"/>
            </a:rPr>
            <a:t>Переводы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kern="1200" dirty="0">
              <a:latin typeface="Futura PT Demi" panose="020B0604020202020204" charset="-52"/>
            </a:rPr>
            <a:t>Договоры и дополнительные соглашения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400" kern="1200" dirty="0">
              <a:latin typeface="Futura PT Demi" panose="020B0604020202020204" charset="-52"/>
            </a:rPr>
            <a:t>Выплаты </a:t>
          </a:r>
        </a:p>
      </dsp:txBody>
      <dsp:txXfrm>
        <a:off x="0" y="2215270"/>
        <a:ext cx="11521280" cy="17155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38BEF-10AE-4AA4-B81F-F2E85B49AB41}">
      <dsp:nvSpPr>
        <dsp:cNvPr id="0" name=""/>
        <dsp:cNvSpPr/>
      </dsp:nvSpPr>
      <dsp:spPr>
        <a:xfrm>
          <a:off x="0" y="706929"/>
          <a:ext cx="5112568" cy="42075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792" tIns="1353820" rIns="39679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Перевод из другого вуза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Перевод в другой вуз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Перевод между направлениями подготовки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Смена формы обучения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Смена основания обучения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Futura PT Demi" panose="020B0604020202020204" charset="-52"/>
            </a:rPr>
            <a:t>и т.д.</a:t>
          </a:r>
        </a:p>
      </dsp:txBody>
      <dsp:txXfrm>
        <a:off x="0" y="706929"/>
        <a:ext cx="5112568" cy="4207577"/>
      </dsp:txXfrm>
    </dsp:sp>
    <dsp:sp modelId="{4A6678A7-78D9-49E1-AC97-C7F11CF3CF10}">
      <dsp:nvSpPr>
        <dsp:cNvPr id="0" name=""/>
        <dsp:cNvSpPr/>
      </dsp:nvSpPr>
      <dsp:spPr>
        <a:xfrm>
          <a:off x="255628" y="486439"/>
          <a:ext cx="3578798" cy="117988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270" tIns="0" rIns="13527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Futura PT Demi" panose="020B0604020202020204" charset="-52"/>
            </a:rPr>
            <a:t>Виды приказов о переводе </a:t>
          </a:r>
        </a:p>
      </dsp:txBody>
      <dsp:txXfrm>
        <a:off x="313225" y="544036"/>
        <a:ext cx="3463604" cy="10646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286B5C-9F83-4487-9D1A-17018500CD0B}">
      <dsp:nvSpPr>
        <dsp:cNvPr id="0" name=""/>
        <dsp:cNvSpPr/>
      </dsp:nvSpPr>
      <dsp:spPr>
        <a:xfrm rot="5400000">
          <a:off x="7319664" y="-3015565"/>
          <a:ext cx="1095462" cy="740460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900" kern="1200" dirty="0">
              <a:latin typeface="Futura PT Demi" panose="020B0604020202020204" charset="-52"/>
            </a:rPr>
            <a:t> Договор выгружается методом </a:t>
          </a:r>
          <a:r>
            <a:rPr lang="en-US" sz="1900" kern="1200" dirty="0">
              <a:latin typeface="Futura PT Demi" panose="020B0604020202020204" charset="-52"/>
            </a:rPr>
            <a:t>POST - create</a:t>
          </a:r>
          <a:endParaRPr lang="ru-RU" sz="1900" kern="1200" dirty="0">
            <a:latin typeface="Futura PT Demi" panose="020B0604020202020204" charset="-5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900" kern="1200" dirty="0">
              <a:latin typeface="Futura PT Demi" panose="020B0604020202020204" charset="-52"/>
            </a:rPr>
            <a:t> Дополнительное соглашение выгружается методом </a:t>
          </a:r>
          <a:r>
            <a:rPr lang="en-US" sz="1900" kern="1200" dirty="0">
              <a:latin typeface="Futura PT Demi" panose="020B0604020202020204" charset="-52"/>
            </a:rPr>
            <a:t>POST - create</a:t>
          </a:r>
          <a:endParaRPr lang="ru-RU" sz="1900" kern="1200" dirty="0">
            <a:latin typeface="Futura PT Demi" panose="020B0604020202020204" charset="-52"/>
          </a:endParaRPr>
        </a:p>
      </dsp:txBody>
      <dsp:txXfrm rot="-5400000">
        <a:off x="4165091" y="192484"/>
        <a:ext cx="7351132" cy="988510"/>
      </dsp:txXfrm>
    </dsp:sp>
    <dsp:sp modelId="{C0531D26-D1E6-44E3-8217-6E5A61561AE1}">
      <dsp:nvSpPr>
        <dsp:cNvPr id="0" name=""/>
        <dsp:cNvSpPr/>
      </dsp:nvSpPr>
      <dsp:spPr>
        <a:xfrm>
          <a:off x="0" y="2074"/>
          <a:ext cx="4165092" cy="1369328"/>
        </a:xfrm>
        <a:prstGeom prst="roundRect">
          <a:avLst/>
        </a:prstGeom>
        <a:solidFill>
          <a:schemeClr val="bg2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Futura PT Demi" panose="020B0604020202020204" charset="-52"/>
            </a:rPr>
            <a:t>Договор и доп. соглашение не выгружены в Витрину</a:t>
          </a:r>
        </a:p>
      </dsp:txBody>
      <dsp:txXfrm>
        <a:off x="66845" y="68919"/>
        <a:ext cx="4031402" cy="1235638"/>
      </dsp:txXfrm>
    </dsp:sp>
    <dsp:sp modelId="{20B9F1F7-98A9-4387-A3E7-EAA3887297F6}">
      <dsp:nvSpPr>
        <dsp:cNvPr id="0" name=""/>
        <dsp:cNvSpPr/>
      </dsp:nvSpPr>
      <dsp:spPr>
        <a:xfrm rot="5400000">
          <a:off x="7319664" y="-1577770"/>
          <a:ext cx="1095462" cy="7404608"/>
        </a:xfrm>
        <a:prstGeom prst="round2SameRect">
          <a:avLst/>
        </a:prstGeom>
        <a:solidFill>
          <a:schemeClr val="accent3">
            <a:tint val="40000"/>
            <a:alpha val="90000"/>
            <a:hueOff val="1014570"/>
            <a:satOff val="50000"/>
            <a:lumOff val="89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14570"/>
              <a:satOff val="50000"/>
              <a:lumOff val="8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900" kern="1200" dirty="0">
              <a:latin typeface="Futura PT Demi" panose="020B0604020202020204" charset="-52"/>
            </a:rPr>
            <a:t> Договор обновляется методом </a:t>
          </a:r>
          <a:r>
            <a:rPr lang="en-US" sz="1900" kern="1200" dirty="0">
              <a:latin typeface="Futura PT Demi" panose="020B0604020202020204" charset="-52"/>
            </a:rPr>
            <a:t>PUT - edit</a:t>
          </a:r>
          <a:endParaRPr lang="ru-RU" sz="1900" kern="1200" dirty="0">
            <a:latin typeface="Futura PT Demi" panose="020B0604020202020204" charset="-5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900" kern="1200" dirty="0">
              <a:latin typeface="Futura PT Demi" panose="020B0604020202020204" charset="-52"/>
            </a:rPr>
            <a:t> Дополнительное соглашение выгружается методом </a:t>
          </a:r>
          <a:r>
            <a:rPr lang="en-US" sz="1900" kern="1200" dirty="0">
              <a:latin typeface="Futura PT Demi" panose="020B0604020202020204" charset="-52"/>
            </a:rPr>
            <a:t>POST - create</a:t>
          </a:r>
          <a:endParaRPr lang="ru-RU" sz="1900" kern="1200" dirty="0">
            <a:latin typeface="Futura PT Demi" panose="020B0604020202020204" charset="-52"/>
          </a:endParaRPr>
        </a:p>
      </dsp:txBody>
      <dsp:txXfrm rot="-5400000">
        <a:off x="4165091" y="1630279"/>
        <a:ext cx="7351132" cy="988510"/>
      </dsp:txXfrm>
    </dsp:sp>
    <dsp:sp modelId="{AF57E048-6FD7-4C64-99F2-3CD5BDD16086}">
      <dsp:nvSpPr>
        <dsp:cNvPr id="0" name=""/>
        <dsp:cNvSpPr/>
      </dsp:nvSpPr>
      <dsp:spPr>
        <a:xfrm>
          <a:off x="0" y="1439869"/>
          <a:ext cx="4165092" cy="1369328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Futura PT Demi" panose="020B0604020202020204" charset="-52"/>
            </a:rPr>
            <a:t>Договор выгружен в Витрину студентов, а доп. соглашение еще нет</a:t>
          </a:r>
        </a:p>
      </dsp:txBody>
      <dsp:txXfrm>
        <a:off x="66845" y="1506714"/>
        <a:ext cx="4031402" cy="1235638"/>
      </dsp:txXfrm>
    </dsp:sp>
    <dsp:sp modelId="{9B9E9BDB-520D-4988-B0C8-5272BFB99212}">
      <dsp:nvSpPr>
        <dsp:cNvPr id="0" name=""/>
        <dsp:cNvSpPr/>
      </dsp:nvSpPr>
      <dsp:spPr>
        <a:xfrm rot="5400000">
          <a:off x="7319664" y="-139975"/>
          <a:ext cx="1095462" cy="7404608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900" kern="1200" dirty="0">
              <a:latin typeface="Futura PT Demi" panose="020B0604020202020204" charset="-52"/>
            </a:rPr>
            <a:t> Договор обновляется методом </a:t>
          </a:r>
          <a:r>
            <a:rPr lang="en-US" sz="1900" kern="1200" dirty="0">
              <a:latin typeface="Futura PT Demi" panose="020B0604020202020204" charset="-52"/>
            </a:rPr>
            <a:t>PUT - edit</a:t>
          </a:r>
          <a:endParaRPr lang="ru-RU" sz="1900" kern="1200" dirty="0">
            <a:latin typeface="Futura PT Demi" panose="020B0604020202020204" charset="-5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ru-RU" sz="1900" kern="1200" dirty="0">
              <a:latin typeface="Futura PT Demi" panose="020B0604020202020204" charset="-52"/>
            </a:rPr>
            <a:t> Дополнительное соглашение обновляется методом </a:t>
          </a:r>
          <a:r>
            <a:rPr lang="en-US" sz="1900" kern="1200" dirty="0">
              <a:latin typeface="Futura PT Demi" panose="020B0604020202020204" charset="-52"/>
            </a:rPr>
            <a:t>PUT - edit</a:t>
          </a:r>
          <a:endParaRPr lang="ru-RU" sz="1900" kern="1200" dirty="0">
            <a:latin typeface="Futura PT Demi" panose="020B0604020202020204" charset="-52"/>
          </a:endParaRPr>
        </a:p>
      </dsp:txBody>
      <dsp:txXfrm rot="-5400000">
        <a:off x="4165091" y="3068074"/>
        <a:ext cx="7351132" cy="988510"/>
      </dsp:txXfrm>
    </dsp:sp>
    <dsp:sp modelId="{CF98A2B2-5ED0-436A-8788-6FF67EA508F3}">
      <dsp:nvSpPr>
        <dsp:cNvPr id="0" name=""/>
        <dsp:cNvSpPr/>
      </dsp:nvSpPr>
      <dsp:spPr>
        <a:xfrm>
          <a:off x="0" y="2877664"/>
          <a:ext cx="4165092" cy="1369328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Futura PT Demi" panose="020B0604020202020204" charset="-52"/>
            </a:rPr>
            <a:t>Договор и доп. соглашение выгружены в Витрину студентов, но доп. соглашение требуется обновить</a:t>
          </a:r>
        </a:p>
      </dsp:txBody>
      <dsp:txXfrm>
        <a:off x="66845" y="2944509"/>
        <a:ext cx="4031402" cy="12356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BEE1EE1-5A42-47C1-A320-D4FD14EDE4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334BAD6-511D-4969-BA6F-1EC2E8DEE5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FA0DF93-BE1A-4ECE-97D2-F166556944D1}" type="datetimeFigureOut">
              <a:rPr lang="ru-RU" altLang="ru-RU"/>
              <a:pPr>
                <a:defRPr/>
              </a:pPr>
              <a:t>13.10.2026</a:t>
            </a:fld>
            <a:endParaRPr lang="ru-RU" altLang="ru-RU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7807B35-D4E6-472A-9B13-17AE13BCD7A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363" y="739775"/>
            <a:ext cx="6584950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9FE1AF7A-F257-4060-A7CA-AF212817184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34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BB3E9D33-6E4D-4801-ABF2-8F99B89DAEC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4640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>
            <a:extLst>
              <a:ext uri="{FF2B5EF4-FFF2-40B4-BE49-F238E27FC236}">
                <a16:creationId xmlns:a16="http://schemas.microsoft.com/office/drawing/2014/main" id="{74D1ED93-2F4A-4149-9612-031435BED8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7363"/>
            <a:ext cx="294640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92F9E92-BE3B-426E-9841-9FAD2C6780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>
            <a:extLst>
              <a:ext uri="{FF2B5EF4-FFF2-40B4-BE49-F238E27FC236}">
                <a16:creationId xmlns:a16="http://schemas.microsoft.com/office/drawing/2014/main" id="{8D64BD76-76CE-46C5-9BB9-3C16AFAE30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>
            <a:extLst>
              <a:ext uri="{FF2B5EF4-FFF2-40B4-BE49-F238E27FC236}">
                <a16:creationId xmlns:a16="http://schemas.microsoft.com/office/drawing/2014/main" id="{F03EC8EE-E6E7-4B8C-A6A3-6DC3BC3FF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7172" name="Номер слайда 3">
            <a:extLst>
              <a:ext uri="{FF2B5EF4-FFF2-40B4-BE49-F238E27FC236}">
                <a16:creationId xmlns:a16="http://schemas.microsoft.com/office/drawing/2014/main" id="{8E0BDC3F-C5DB-45E9-9EE7-8B2581726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691E9C-AF70-4460-A8F4-7B66E290DE3E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E50220FA-8E1F-48DC-AC40-C73BD0939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E4A5255F-F866-4FB3-9981-810B62F76C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09B179C9-1FF5-420F-97CF-86B4239058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286DE19-3534-49B9-87C6-2746DC8A5CCB}" type="slidenum">
              <a:rPr lang="ru-RU" altLang="ru-RU" smtClean="0"/>
              <a:pPr/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2F9E92-BE3B-426E-9841-9FAD2C678012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4154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2F9E92-BE3B-426E-9841-9FAD2C678012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9507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2F9E92-BE3B-426E-9841-9FAD2C678012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7320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>
            <a:extLst>
              <a:ext uri="{FF2B5EF4-FFF2-40B4-BE49-F238E27FC236}">
                <a16:creationId xmlns:a16="http://schemas.microsoft.com/office/drawing/2014/main" id="{DE85BCF9-DD42-47C5-8641-E9FF9AE5B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Заметки 2">
            <a:extLst>
              <a:ext uri="{FF2B5EF4-FFF2-40B4-BE49-F238E27FC236}">
                <a16:creationId xmlns:a16="http://schemas.microsoft.com/office/drawing/2014/main" id="{CA028C66-E576-4170-A954-AB1188E7A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53252" name="Номер слайда 3">
            <a:extLst>
              <a:ext uri="{FF2B5EF4-FFF2-40B4-BE49-F238E27FC236}">
                <a16:creationId xmlns:a16="http://schemas.microsoft.com/office/drawing/2014/main" id="{880BF2D6-9947-4F27-804B-A0A6F75C2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C5A1A9-8676-4725-BBAC-5AC2E341AD3F}" type="slidenum">
              <a:rPr lang="ru-RU" altLang="ru-RU" smtClean="0"/>
              <a:pPr/>
              <a:t>43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E2A76F9B-5C51-4C23-9058-C64F8EFF34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28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622F25A0-6559-40FB-94AB-EB90A6A88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4509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97863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89BB1539-030F-44BE-A5BD-F3CFF82E1A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78487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1678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5169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0595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495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1180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087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738078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6201" y="115889"/>
            <a:ext cx="2891367" cy="47529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867" y="115889"/>
            <a:ext cx="8475133" cy="47529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48829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9616" y="529217"/>
            <a:ext cx="8714184" cy="73954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9496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>
            <a:extLst>
              <a:ext uri="{FF2B5EF4-FFF2-40B4-BE49-F238E27FC236}">
                <a16:creationId xmlns:a16="http://schemas.microsoft.com/office/drawing/2014/main" id="{A24EA145-0366-4436-BBA5-2DDF26E9F12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2">
            <a:extLst>
              <a:ext uri="{FF2B5EF4-FFF2-40B4-BE49-F238E27FC236}">
                <a16:creationId xmlns:a16="http://schemas.microsoft.com/office/drawing/2014/main" id="{3380BAF4-4ECD-48DB-AA6B-10DF54451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700213"/>
            <a:ext cx="115697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13">
            <a:extLst>
              <a:ext uri="{FF2B5EF4-FFF2-40B4-BE49-F238E27FC236}">
                <a16:creationId xmlns:a16="http://schemas.microsoft.com/office/drawing/2014/main" id="{292D5010-3823-4E95-BAEB-431705BAD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46338" y="115888"/>
            <a:ext cx="941070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71" r:id="rId3"/>
    <p:sldLayoutId id="2147484383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  <p:sldLayoutId id="214748438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2000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Futura PT Demi" panose="020B0702020204020303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Futura PT Demi" panose="020B0702020204020303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400">
          <a:solidFill>
            <a:schemeClr val="tx1"/>
          </a:solidFill>
          <a:latin typeface="Futura PT Demi" panose="020B07020202040203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Futura PT Demi" panose="020B0702020204020303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gu-infocom.ru/" TargetMode="External"/><Relationship Id="rId2" Type="http://schemas.openxmlformats.org/officeDocument/2006/relationships/hyperlink" Target="http://solutions.1c.ru/catalog/university-prof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hyperlink" Target="v8mnghelp://help/topics/v8config/v8cfgHelp/mdobject/id22f4b09b-69bd-43e8-84be-9be4ccd9f3bb/038b5c85-fb1c-4082-9c4c-e69f8928bf3a" TargetMode="Externa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6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jpe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jpe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5" Type="http://schemas.openxmlformats.org/officeDocument/2006/relationships/image" Target="../media/image43.jpeg"/><Relationship Id="rId23" Type="http://schemas.openxmlformats.org/officeDocument/2006/relationships/image" Target="../media/image6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sovmestimo.1c.ru/catalog/29730/" TargetMode="External"/><Relationship Id="rId7" Type="http://schemas.openxmlformats.org/officeDocument/2006/relationships/image" Target="../media/image51.png"/><Relationship Id="rId2" Type="http://schemas.openxmlformats.org/officeDocument/2006/relationships/hyperlink" Target="https://solutions.1c.ru/catalog/intellektinfo_opop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olutions.1c.ru/catalog/gis_scos/" TargetMode="External"/><Relationship Id="rId5" Type="http://schemas.openxmlformats.org/officeDocument/2006/relationships/hyperlink" Target="https://sovmestimo.1c.ru/catalog/29822/" TargetMode="External"/><Relationship Id="rId4" Type="http://schemas.openxmlformats.org/officeDocument/2006/relationships/hyperlink" Target="https://sovmestimo.1c.ru/catalog/29917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sgu-infocom.ru/support/faq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releases.1c.ru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releases.1c.ru/project/SGU_UniversityPROF_2_3" TargetMode="External"/><Relationship Id="rId13" Type="http://schemas.openxmlformats.org/officeDocument/2006/relationships/hyperlink" Target="https://sgu-infocom.ru/support/faq/" TargetMode="External"/><Relationship Id="rId3" Type="http://schemas.openxmlformats.org/officeDocument/2006/relationships/hyperlink" Target="http://solutions.1c.ru/catalog/university-prof" TargetMode="External"/><Relationship Id="rId7" Type="http://schemas.openxmlformats.org/officeDocument/2006/relationships/hyperlink" Target="https://solutions.1c.ru/catalog/university-prof/buy" TargetMode="External"/><Relationship Id="rId12" Type="http://schemas.openxmlformats.org/officeDocument/2006/relationships/hyperlink" Target="http://sgu-infocom.ru/" TargetMode="External"/><Relationship Id="rId2" Type="http://schemas.openxmlformats.org/officeDocument/2006/relationships/hyperlink" Target="http://solutions.1c.ru/catalog/university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hyperlink" Target="https://t.me/superservicesuniversity" TargetMode="External"/><Relationship Id="rId5" Type="http://schemas.openxmlformats.org/officeDocument/2006/relationships/hyperlink" Target="http://www.sgu-infocom.ru/" TargetMode="External"/><Relationship Id="rId10" Type="http://schemas.openxmlformats.org/officeDocument/2006/relationships/hyperlink" Target="https://t.me/chat1cUniver" TargetMode="External"/><Relationship Id="rId4" Type="http://schemas.openxmlformats.org/officeDocument/2006/relationships/hyperlink" Target="http://1c.ru/news/info.jsp?id=23782" TargetMode="External"/><Relationship Id="rId9" Type="http://schemas.openxmlformats.org/officeDocument/2006/relationships/hyperlink" Target="https://sgu-infocom.ru/support/webinars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mailto:1&#1089;@sgu-infocom.ru" TargetMode="External"/><Relationship Id="rId3" Type="http://schemas.openxmlformats.org/officeDocument/2006/relationships/image" Target="../media/image55.png"/><Relationship Id="rId7" Type="http://schemas.openxmlformats.org/officeDocument/2006/relationships/hyperlink" Target="http://sgu-infocom.r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solutions.1c.ru/catalog/university" TargetMode="External"/><Relationship Id="rId11" Type="http://schemas.openxmlformats.org/officeDocument/2006/relationships/image" Target="../media/image51.png"/><Relationship Id="rId5" Type="http://schemas.openxmlformats.org/officeDocument/2006/relationships/hyperlink" Target="http://solutions.1c.ru/catalog/university-prof" TargetMode="External"/><Relationship Id="rId10" Type="http://schemas.openxmlformats.org/officeDocument/2006/relationships/hyperlink" Target="mailto:1&#1089;sales@infocom-s.ru" TargetMode="External"/><Relationship Id="rId4" Type="http://schemas.openxmlformats.org/officeDocument/2006/relationships/image" Target="../media/image56.png"/><Relationship Id="rId9" Type="http://schemas.openxmlformats.org/officeDocument/2006/relationships/hyperlink" Target="https://1c-connect.com/join/s/riwg6ipz1idap8p9wi3rutoip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5">
            <a:extLst>
              <a:ext uri="{FF2B5EF4-FFF2-40B4-BE49-F238E27FC236}">
                <a16:creationId xmlns:a16="http://schemas.microsoft.com/office/drawing/2014/main" id="{D83D3E7D-946F-4633-8ACE-AA94DDE2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31" y="4044235"/>
            <a:ext cx="1080135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Работа с контингентом студентов и учет успеваемости.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Выгрузка данных в Витрину студентов: знакомые и новые функции.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Отчет ВПО-1 2026 г.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Демонстрация возможностей программного продукта.</a:t>
            </a:r>
          </a:p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eriod"/>
            </a:pPr>
            <a:r>
              <a:rPr lang="ru-RU" altLang="ru-RU" dirty="0">
                <a:cs typeface="Arial" panose="020B0604020202020204" pitchFamily="34" charset="0"/>
              </a:rPr>
              <a:t>Ответы на вопросы.</a:t>
            </a:r>
            <a:endParaRPr lang="ru-RU" altLang="ru-RU" sz="2600" dirty="0">
              <a:cs typeface="Arial" panose="020B0604020202020204" pitchFamily="34" charset="0"/>
            </a:endParaRPr>
          </a:p>
        </p:txBody>
      </p:sp>
      <p:sp>
        <p:nvSpPr>
          <p:cNvPr id="6147" name="TextBox 10">
            <a:extLst>
              <a:ext uri="{FF2B5EF4-FFF2-40B4-BE49-F238E27FC236}">
                <a16:creationId xmlns:a16="http://schemas.microsoft.com/office/drawing/2014/main" id="{0290FA61-C98B-489E-9EFF-30EA8746B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2149" y="333375"/>
            <a:ext cx="1668214" cy="149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ct val="0"/>
              </a:spcBef>
              <a:buClrTx/>
              <a:buFontTx/>
              <a:buNone/>
            </a:pPr>
            <a:r>
              <a:rPr lang="ru-RU" altLang="ru-RU" sz="1600" dirty="0">
                <a:solidFill>
                  <a:srgbClr val="1C1C1C"/>
                </a:solidFill>
              </a:rPr>
              <a:t>15 октября 2026 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882153-06C3-48CA-AF0B-F842C96CD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1373605"/>
            <a:ext cx="8280424" cy="114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ru-RU" sz="3600" dirty="0"/>
              <a:t>«1С:Университет»: управление студенческим составом - 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ru-RU" sz="3600" dirty="0"/>
              <a:t>от приказов и успеваемости </a:t>
            </a:r>
          </a:p>
          <a:p>
            <a:pPr eaLnBrk="1" hangingPunct="1">
              <a:spcBef>
                <a:spcPct val="0"/>
              </a:spcBef>
              <a:buClr>
                <a:srgbClr val="FF0000"/>
              </a:buClr>
              <a:buFontTx/>
              <a:buNone/>
            </a:pPr>
            <a:r>
              <a:rPr lang="ru-RU" sz="3600" dirty="0"/>
              <a:t>до Витрины студентов, ГИР ВУ и ВПО-1</a:t>
            </a:r>
            <a:endParaRPr lang="ru-RU" altLang="ru-RU" sz="4000" dirty="0">
              <a:solidFill>
                <a:srgbClr val="1C1C1C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 2">
            <a:extLst>
              <a:ext uri="{FF2B5EF4-FFF2-40B4-BE49-F238E27FC236}">
                <a16:creationId xmlns:a16="http://schemas.microsoft.com/office/drawing/2014/main" id="{5E12D195-4F30-435F-96B2-BB6D7AAFFBBB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ABDDDCD-727C-4509-86C6-4D35C3091B37}"/>
              </a:ext>
            </a:extLst>
          </p:cNvPr>
          <p:cNvSpPr txBox="1">
            <a:spLocks/>
          </p:cNvSpPr>
          <p:nvPr/>
        </p:nvSpPr>
        <p:spPr bwMode="auto">
          <a:xfrm>
            <a:off x="963613" y="4406900"/>
            <a:ext cx="10363200" cy="20462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«1С:УНИВЕРСИТЕТ» И</a:t>
            </a:r>
            <a:br>
              <a:rPr lang="ru-RU" sz="4000" kern="0" dirty="0">
                <a:solidFill>
                  <a:schemeClr val="tx1"/>
                </a:solidFill>
              </a:rPr>
            </a:br>
            <a:r>
              <a:rPr lang="ru-RU" sz="4000" kern="0" dirty="0">
                <a:solidFill>
                  <a:schemeClr val="tx1"/>
                </a:solidFill>
              </a:rPr>
              <a:t>«1С:УНИВЕРСИТЕТ ПРОФ».</a:t>
            </a:r>
            <a:br>
              <a:rPr lang="ru-RU" sz="4000" kern="0" dirty="0">
                <a:solidFill>
                  <a:schemeClr val="tx1"/>
                </a:solidFill>
              </a:rPr>
            </a:br>
            <a:r>
              <a:rPr lang="ru-RU" sz="4000" kern="0" dirty="0">
                <a:solidFill>
                  <a:schemeClr val="tx1"/>
                </a:solidFill>
              </a:rPr>
              <a:t>ОБЩАЯ ИНФОРМАЦИЯ О РЕШЕНИЯХ</a:t>
            </a:r>
          </a:p>
        </p:txBody>
      </p:sp>
      <p:pic>
        <p:nvPicPr>
          <p:cNvPr id="8196" name="Рисунок 5">
            <a:extLst>
              <a:ext uri="{FF2B5EF4-FFF2-40B4-BE49-F238E27FC236}">
                <a16:creationId xmlns:a16="http://schemas.microsoft.com/office/drawing/2014/main" id="{688163E7-5B29-4ABD-9B66-91599E898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3E532C-B9E1-4829-8FF8-95A87EBF14CF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FC1C63CF-7173-4500-B4CB-AAA221374CFE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 2">
            <a:extLst>
              <a:ext uri="{FF2B5EF4-FFF2-40B4-BE49-F238E27FC236}">
                <a16:creationId xmlns:a16="http://schemas.microsoft.com/office/drawing/2014/main" id="{28629FE8-E19B-4037-BEB7-1989B10EA9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EF35107-3B41-4C5D-83C8-C0B790FE3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115888"/>
            <a:ext cx="7034212" cy="108108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3200" b="1" kern="0" dirty="0">
                <a:solidFill>
                  <a:srgbClr val="000000"/>
                </a:solidFill>
                <a:latin typeface="Futura PT Demi" panose="020B0702020204020303" pitchFamily="34" charset="-52"/>
              </a:rPr>
              <a:t>«1С:Университет ПРОФ». </a:t>
            </a:r>
            <a:br>
              <a:rPr lang="ru-RU" altLang="ru-RU" sz="3200" kern="0" dirty="0">
                <a:solidFill>
                  <a:srgbClr val="000000"/>
                </a:solidFill>
                <a:latin typeface="Futura PT Demi" panose="020B0702020204020303" pitchFamily="34" charset="-52"/>
              </a:rPr>
            </a:br>
            <a:r>
              <a:rPr lang="ru-RU" altLang="ru-RU" sz="3200" kern="0" dirty="0">
                <a:solidFill>
                  <a:schemeClr val="tx1"/>
                </a:solidFill>
                <a:latin typeface="Futura PT Demi" panose="020B0702020204020303" pitchFamily="34" charset="-52"/>
              </a:rPr>
              <a:t>Общая</a:t>
            </a:r>
            <a:r>
              <a:rPr lang="ru-RU" altLang="ru-RU" sz="3200" kern="0" dirty="0">
                <a:solidFill>
                  <a:srgbClr val="000000"/>
                </a:solidFill>
                <a:latin typeface="Futura PT Demi" panose="020B0702020204020303" pitchFamily="34" charset="-52"/>
              </a:rPr>
              <a:t> информация о решениях</a:t>
            </a:r>
            <a:endParaRPr lang="ru-RU" altLang="ru-RU" sz="3200" kern="0" dirty="0">
              <a:latin typeface="Futura PT Demi" panose="020B0702020204020303" pitchFamily="34" charset="-52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32FDE678-ACAD-4289-BAEF-BDD30E7B6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525" y="1414463"/>
            <a:ext cx="11533188" cy="532765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ru-RU" altLang="ru-RU" sz="1800" dirty="0">
                <a:latin typeface="Futura PT Demi" panose="020B0604020202020204" charset="-52"/>
              </a:rPr>
              <a:t>Возможности: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8000"/>
                </a:solidFill>
                <a:latin typeface="Futura PT Demi" panose="020B0604020202020204" charset="-52"/>
              </a:rPr>
              <a:t>прием в вуз, расчет и распределение нагрузки сотрудников, делопроизводство</a:t>
            </a:r>
            <a:br>
              <a:rPr lang="ru-RU" sz="1600" dirty="0">
                <a:solidFill>
                  <a:srgbClr val="008000"/>
                </a:solidFill>
                <a:latin typeface="Futura PT Demi" panose="020B0604020202020204" charset="-52"/>
              </a:rPr>
            </a:br>
            <a:r>
              <a:rPr lang="ru-RU" sz="1600" dirty="0">
                <a:solidFill>
                  <a:srgbClr val="008000"/>
                </a:solidFill>
                <a:latin typeface="Futura PT Demi" panose="020B0604020202020204" charset="-52"/>
              </a:rPr>
              <a:t>и учет по контингенту обучающихся 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8000"/>
                </a:solidFill>
                <a:latin typeface="Futura PT Demi" panose="020B0604020202020204" charset="-52"/>
              </a:rPr>
              <a:t>интеграция с ФИС ГИА и приема, интеграция с ФРДО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8000"/>
                </a:solidFill>
                <a:latin typeface="Futura PT Demi" panose="020B0604020202020204" charset="-52"/>
              </a:rPr>
              <a:t>отчет ВПО-1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расписание, послевузовское и дополнительное образование, планирование и учет результатов выполнения НИР, механизмы эффективного контракта в рамках новых систем оплаты труда, личные кабинеты поступающего,</a:t>
            </a:r>
            <a:b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</a:b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студента и преподавателя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интеграция с </a:t>
            </a:r>
            <a:r>
              <a:rPr lang="ru-RU" sz="1600" dirty="0" err="1">
                <a:solidFill>
                  <a:srgbClr val="003399"/>
                </a:solidFill>
                <a:latin typeface="Futura PT Demi" panose="020B0604020202020204" charset="-52"/>
              </a:rPr>
              <a:t>Суперсервисом</a:t>
            </a: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 «Поступление в вуз онлайн» для высшего образования и СПО</a:t>
            </a:r>
            <a:endParaRPr lang="en-US" sz="1600" dirty="0">
              <a:solidFill>
                <a:srgbClr val="003399"/>
              </a:solidFill>
              <a:latin typeface="Futura PT Demi" panose="020B0604020202020204" charset="-52"/>
            </a:endParaRP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интеграция с Московским социальным реестром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интеграция с ЕР ЦДО («</a:t>
            </a:r>
            <a:r>
              <a:rPr lang="ru-RU" sz="1600" dirty="0" err="1">
                <a:solidFill>
                  <a:srgbClr val="003399"/>
                </a:solidFill>
                <a:latin typeface="Futura PT Demi" panose="020B0604020202020204" charset="-52"/>
              </a:rPr>
              <a:t>Суперсервис</a:t>
            </a: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 дипломов»)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интеграция с Витриной студентов и ГИР ВУ, ФРМР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интеграция с национальным мессенджером МАХ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600" dirty="0">
                <a:solidFill>
                  <a:srgbClr val="003399"/>
                </a:solidFill>
                <a:latin typeface="Futura PT Demi" panose="020B0604020202020204" charset="-52"/>
              </a:rPr>
              <a:t>отчеты 1-НК, 2-наука, отчет о деятельности диссертационных советов</a:t>
            </a:r>
            <a:endParaRPr lang="ru-RU" sz="1600" dirty="0">
              <a:latin typeface="Futura PT Demi" panose="020B0604020202020204" charset="-52"/>
            </a:endParaRPr>
          </a:p>
          <a:p>
            <a:pPr marL="0" indent="0">
              <a:spcBef>
                <a:spcPts val="1524"/>
              </a:spcBef>
              <a:buFontTx/>
              <a:buNone/>
              <a:defRPr/>
            </a:pPr>
            <a:r>
              <a:rPr lang="ru-RU" sz="1600" dirty="0">
                <a:latin typeface="Futura PT Demi" panose="020B0604020202020204" charset="-52"/>
              </a:rPr>
              <a:t>Карточка программного продукта:  </a:t>
            </a:r>
            <a:r>
              <a:rPr lang="ru-RU" sz="1600" dirty="0">
                <a:latin typeface="Futura PT Demi" panose="020B0604020202020204" charset="-52"/>
                <a:hlinkClick r:id="rId2"/>
              </a:rPr>
              <a:t>http://solutions.1c.ru/catalog/university-prof</a:t>
            </a:r>
            <a:endParaRPr lang="ru-RU" sz="1600" dirty="0">
              <a:latin typeface="Futura PT Demi" panose="020B0604020202020204" charset="-52"/>
            </a:endParaRPr>
          </a:p>
          <a:p>
            <a:pPr marL="0" indent="0">
              <a:spcBef>
                <a:spcPts val="1524"/>
              </a:spcBef>
              <a:buFontTx/>
              <a:buNone/>
              <a:defRPr/>
            </a:pPr>
            <a:r>
              <a:rPr lang="ru-RU" sz="1600" dirty="0">
                <a:latin typeface="Futura PT Demi" panose="020B0604020202020204" charset="-52"/>
              </a:rPr>
              <a:t>Презентации, записи вебинаров, перечень вузов, в которых внедрен/внедряется </a:t>
            </a:r>
            <a:br>
              <a:rPr lang="ru-RU" sz="1600" dirty="0">
                <a:latin typeface="Futura PT Demi" panose="020B0604020202020204" charset="-52"/>
              </a:rPr>
            </a:br>
            <a:r>
              <a:rPr lang="ru-RU" sz="1600" dirty="0">
                <a:latin typeface="Futura PT Demi" panose="020B0604020202020204" charset="-52"/>
              </a:rPr>
              <a:t>«1С:Университет» и «1С:Университет ПРОФ»: </a:t>
            </a:r>
            <a:r>
              <a:rPr lang="ru-RU" sz="1600" dirty="0">
                <a:latin typeface="Futura PT Demi" panose="020B0604020202020204" charset="-52"/>
                <a:hlinkClick r:id="rId3"/>
              </a:rPr>
              <a:t>http://www.sgu-infocom.ru</a:t>
            </a:r>
            <a:endParaRPr lang="ru-RU" sz="1600" dirty="0">
              <a:latin typeface="Futura PT Demi" panose="020B0604020202020204" charset="-52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AE7F75-8D6F-4755-AB5C-2CA23ED97657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29DE8409-796C-4E2A-99F1-1E6B76DCF6AD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22" name="Рисунок 6">
            <a:extLst>
              <a:ext uri="{FF2B5EF4-FFF2-40B4-BE49-F238E27FC236}">
                <a16:creationId xmlns:a16="http://schemas.microsoft.com/office/drawing/2014/main" id="{C1299F36-4875-4771-A512-3D3F75895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 2">
            <a:extLst>
              <a:ext uri="{FF2B5EF4-FFF2-40B4-BE49-F238E27FC236}">
                <a16:creationId xmlns:a16="http://schemas.microsoft.com/office/drawing/2014/main" id="{05B21739-A9C7-4F06-A193-D2ED256892C1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C0B00ED-44E0-41A6-A871-8BB75D8CA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484313"/>
            <a:ext cx="11941175" cy="5184775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  <a:defRPr/>
            </a:pPr>
            <a:r>
              <a:rPr lang="ru-RU" sz="1800" b="1" dirty="0">
                <a:latin typeface="Futura PT Demi" panose="020B0604020202020204" charset="-52"/>
              </a:rPr>
              <a:t>Стоимость владения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Стоимость «1С:Университет» – 96 000 р., «1С:Университет ПРОФ» – 282 700 р.</a:t>
            </a:r>
          </a:p>
          <a:p>
            <a:pPr>
              <a:lnSpc>
                <a:spcPct val="120000"/>
              </a:lnSpc>
              <a:buClrTx/>
              <a:buFont typeface="Wingdings" panose="05000000000000000000" pitchFamily="2" charset="2"/>
              <a:buChar char="§"/>
              <a:defRPr/>
            </a:pPr>
            <a:r>
              <a:rPr lang="ru-RU" altLang="ru-RU" sz="1800" dirty="0">
                <a:latin typeface="Futura PT Demi" panose="020B0604020202020204" charset="-52"/>
              </a:rPr>
              <a:t>Поддержка </a:t>
            </a:r>
            <a:r>
              <a:rPr lang="ru-RU" sz="1800" dirty="0">
                <a:latin typeface="Futura PT Demi" panose="020B0604020202020204" charset="-52"/>
              </a:rPr>
              <a:t>«1С:Университет» – 91 200 р./год (КП Отраслевой , пролонгация после перерыва),</a:t>
            </a:r>
            <a:br>
              <a:rPr lang="ru-RU" sz="1800" dirty="0">
                <a:latin typeface="Futura PT Demi" panose="020B0604020202020204" charset="-52"/>
              </a:rPr>
            </a:br>
            <a:r>
              <a:rPr lang="ru-RU" altLang="ru-RU" sz="1800" dirty="0">
                <a:latin typeface="Futura PT Demi" panose="020B0604020202020204" charset="-52"/>
              </a:rPr>
              <a:t>«1С:Университет ПРОФ» </a:t>
            </a:r>
            <a:r>
              <a:rPr lang="ru-RU" sz="1800" dirty="0">
                <a:latin typeface="Futura PT Demi" panose="020B0604020202020204" charset="-52"/>
              </a:rPr>
              <a:t>– 364 000 </a:t>
            </a:r>
            <a:r>
              <a:rPr lang="ru-RU" altLang="ru-RU" sz="1800" dirty="0">
                <a:latin typeface="Futura PT Demi" panose="020B0604020202020204" charset="-52"/>
              </a:rPr>
              <a:t>р./год (СЛК)</a:t>
            </a:r>
            <a:endParaRPr lang="ru-RU" sz="1800" dirty="0">
              <a:latin typeface="Futura PT Demi" panose="020B0604020202020204" charset="-52"/>
            </a:endParaRP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Лицензия на сервер – 115 200 р.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Клиентская лицензия – примерно 5,5 т. р., достаточно 200 – 500 лицензий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Объем адаптаций под требования вуза – по согласованию</a:t>
            </a:r>
          </a:p>
          <a:p>
            <a:pPr marL="0" indent="0">
              <a:buFontTx/>
              <a:buNone/>
              <a:defRPr/>
            </a:pPr>
            <a:r>
              <a:rPr lang="ru-RU" sz="1800" b="1" dirty="0">
                <a:latin typeface="Futura PT Demi" panose="020B0604020202020204" charset="-52"/>
              </a:rPr>
              <a:t>Особенности решения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Соответствие нормативной базе, постоянные обновления (2-4 в год)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Взаимодействие с вузовским сообществом</a:t>
            </a:r>
          </a:p>
          <a:p>
            <a:pPr marL="0" indent="0">
              <a:buFontTx/>
              <a:buNone/>
              <a:defRPr/>
            </a:pPr>
            <a:r>
              <a:rPr lang="ru-RU" sz="1800" b="1" dirty="0">
                <a:latin typeface="Futura PT Demi" panose="020B0604020202020204" charset="-52"/>
              </a:rPr>
              <a:t>Особенности комплексного внедрения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Продолжительность внедрения от 6 мес. до 3-х лет 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Привлечение лучших партнеров, гарантии фирмы «1С»</a:t>
            </a:r>
          </a:p>
          <a:p>
            <a:pPr marL="0" indent="0">
              <a:buFontTx/>
              <a:buNone/>
              <a:defRPr/>
            </a:pPr>
            <a:r>
              <a:rPr lang="ru-RU" sz="1800" b="1" dirty="0">
                <a:latin typeface="Futura PT Demi" panose="020B0604020202020204" charset="-52"/>
              </a:rPr>
              <a:t>Технология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«1С:Предприятие 8.3»/«1С:Предприятие 8.3</a:t>
            </a:r>
            <a:r>
              <a:rPr lang="en-US" sz="1800" dirty="0">
                <a:latin typeface="Futura PT Demi" panose="020B0604020202020204" charset="-52"/>
              </a:rPr>
              <a:t>z</a:t>
            </a:r>
            <a:r>
              <a:rPr lang="ru-RU" sz="1800" dirty="0">
                <a:latin typeface="Futura PT Demi" panose="020B0604020202020204" charset="-52"/>
              </a:rPr>
              <a:t>», открытый код, работа с веб браузерами</a:t>
            </a:r>
          </a:p>
          <a:p>
            <a:pPr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latin typeface="Futura PT Demi" panose="020B0604020202020204" charset="-52"/>
              </a:rPr>
              <a:t>Штатное обновление с «1С:Университет» на «1С:Университет ПРОФ»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A17B83-E896-43EC-B36F-0A0B3874B237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4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5" name="Рисунок 6">
            <a:extLst>
              <a:ext uri="{FF2B5EF4-FFF2-40B4-BE49-F238E27FC236}">
                <a16:creationId xmlns:a16="http://schemas.microsoft.com/office/drawing/2014/main" id="{DF760E8C-8CCE-4306-B1FD-8A248633B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75FE0F4-95BC-4045-AD82-B4D09CC83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115888"/>
            <a:ext cx="7034212" cy="1081087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3200" b="1" kern="0" dirty="0">
                <a:solidFill>
                  <a:srgbClr val="000000"/>
                </a:solidFill>
                <a:latin typeface="Futura PT Demi" panose="020B0702020204020303" pitchFamily="34" charset="-52"/>
              </a:rPr>
              <a:t>«1С:Университет ПРОФ». </a:t>
            </a:r>
            <a:br>
              <a:rPr lang="ru-RU" altLang="ru-RU" sz="3200" kern="0" dirty="0">
                <a:solidFill>
                  <a:srgbClr val="000000"/>
                </a:solidFill>
                <a:latin typeface="Futura PT Demi" panose="020B0702020204020303" pitchFamily="34" charset="-52"/>
              </a:rPr>
            </a:br>
            <a:r>
              <a:rPr lang="ru-RU" altLang="ru-RU" sz="3200" kern="0" dirty="0">
                <a:solidFill>
                  <a:srgbClr val="000000"/>
                </a:solidFill>
                <a:latin typeface="Futura PT Demi" panose="020B0702020204020303" pitchFamily="34" charset="-52"/>
              </a:rPr>
              <a:t>Дополнительная информация</a:t>
            </a:r>
            <a:endParaRPr lang="ru-RU" altLang="ru-RU" sz="3200" kern="0" dirty="0">
              <a:latin typeface="Futura PT Demi" panose="020B0702020204020303" pitchFamily="34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2CC44F2F-6E1F-4C68-ABF8-9AC235753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115887"/>
            <a:ext cx="10199687" cy="1081088"/>
          </a:xfrm>
        </p:spPr>
        <p:txBody>
          <a:bodyPr/>
          <a:lstStyle/>
          <a:p>
            <a:r>
              <a:rPr lang="ru-RU" altLang="ru-RU" sz="3200" b="1" dirty="0">
                <a:solidFill>
                  <a:schemeClr val="tx1"/>
                </a:solidFill>
                <a:latin typeface="Futura PT Demi" panose="020B0604020202020204" charset="-52"/>
              </a:rPr>
              <a:t>«1С:Университет ПРОФ». </a:t>
            </a:r>
            <a:br>
              <a:rPr lang="ru-RU" altLang="ru-RU" sz="3200" b="1" dirty="0">
                <a:solidFill>
                  <a:schemeClr val="tx1"/>
                </a:solidFill>
                <a:latin typeface="Futura PT Demi" panose="020B0604020202020204" charset="-52"/>
              </a:rPr>
            </a:br>
            <a:r>
              <a:rPr lang="ru-RU" altLang="ru-RU" sz="3200" b="1" dirty="0">
                <a:solidFill>
                  <a:schemeClr val="tx1"/>
                </a:solidFill>
                <a:latin typeface="Futura PT Demi" panose="020B0604020202020204" charset="-52"/>
              </a:rPr>
              <a:t>Структура конфигурации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91E486-1969-43E2-AF39-3DF26E215F1E}"/>
              </a:ext>
            </a:extLst>
          </p:cNvPr>
          <p:cNvSpPr/>
          <p:nvPr/>
        </p:nvSpPr>
        <p:spPr>
          <a:xfrm>
            <a:off x="604838" y="1446213"/>
            <a:ext cx="1333500" cy="792162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Планирование учебного процесса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582231-D9DD-41B5-B2B4-70012C181360}"/>
              </a:ext>
            </a:extLst>
          </p:cNvPr>
          <p:cNvSpPr/>
          <p:nvPr/>
        </p:nvSpPr>
        <p:spPr>
          <a:xfrm>
            <a:off x="2081213" y="1446213"/>
            <a:ext cx="1333500" cy="792162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Организация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 проведение приемной кампании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F179E6D-4BD7-4501-861E-D596974B660C}"/>
              </a:ext>
            </a:extLst>
          </p:cNvPr>
          <p:cNvSpPr/>
          <p:nvPr/>
        </p:nvSpPr>
        <p:spPr>
          <a:xfrm>
            <a:off x="3540125" y="1446213"/>
            <a:ext cx="1331913" cy="792162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Формирование приказов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830A36-199A-44FA-A5AB-14D5BE162C24}"/>
              </a:ext>
            </a:extLst>
          </p:cNvPr>
          <p:cNvSpPr/>
          <p:nvPr/>
        </p:nvSpPr>
        <p:spPr>
          <a:xfrm>
            <a:off x="604838" y="2397125"/>
            <a:ext cx="1333500" cy="792163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Расчет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 распределение учебной нагрузки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58D6427-5FFD-41FE-898A-C189BDAD3158}"/>
              </a:ext>
            </a:extLst>
          </p:cNvPr>
          <p:cNvSpPr/>
          <p:nvPr/>
        </p:nvSpPr>
        <p:spPr>
          <a:xfrm>
            <a:off x="604838" y="3348038"/>
            <a:ext cx="1333500" cy="792162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Учет оплаты за обучение, стипендиальные приказы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7A962-CFB2-461B-950D-257C89B188E0}"/>
              </a:ext>
            </a:extLst>
          </p:cNvPr>
          <p:cNvSpPr/>
          <p:nvPr/>
        </p:nvSpPr>
        <p:spPr>
          <a:xfrm>
            <a:off x="2887663" y="4295775"/>
            <a:ext cx="1331912" cy="792163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Организация трудоустройства выпускников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C0CB89-1D71-4B93-AA2C-B18693B03089}"/>
              </a:ext>
            </a:extLst>
          </p:cNvPr>
          <p:cNvSpPr/>
          <p:nvPr/>
        </p:nvSpPr>
        <p:spPr>
          <a:xfrm>
            <a:off x="1411288" y="4295775"/>
            <a:ext cx="1331912" cy="792163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Интеграция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с ФИС ГИА и приема, ФРДО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C9ECD27-1B7B-4B15-B148-EB390FB6DF62}"/>
              </a:ext>
            </a:extLst>
          </p:cNvPr>
          <p:cNvSpPr/>
          <p:nvPr/>
        </p:nvSpPr>
        <p:spPr>
          <a:xfrm>
            <a:off x="3540125" y="3348038"/>
            <a:ext cx="1331913" cy="792162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Формирование отчетов и форм (дипломы, справки, ВПО-1)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22D211E-F134-4BE2-A132-EB5F191422B9}"/>
              </a:ext>
            </a:extLst>
          </p:cNvPr>
          <p:cNvSpPr/>
          <p:nvPr/>
        </p:nvSpPr>
        <p:spPr>
          <a:xfrm>
            <a:off x="2081213" y="3348038"/>
            <a:ext cx="1333500" cy="792162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Организация проведения практик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B5A6105-22B4-4166-9370-61AF9463A115}"/>
              </a:ext>
            </a:extLst>
          </p:cNvPr>
          <p:cNvSpPr/>
          <p:nvPr/>
        </p:nvSpPr>
        <p:spPr>
          <a:xfrm>
            <a:off x="2081213" y="2397125"/>
            <a:ext cx="1333500" cy="792163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Управление контингентом студентов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C9B0BEC-B6B4-4A98-9C7A-308876AA92A6}"/>
              </a:ext>
            </a:extLst>
          </p:cNvPr>
          <p:cNvSpPr/>
          <p:nvPr/>
        </p:nvSpPr>
        <p:spPr>
          <a:xfrm>
            <a:off x="3540125" y="2397125"/>
            <a:ext cx="1331913" cy="792163"/>
          </a:xfrm>
          <a:prstGeom prst="rect">
            <a:avLst/>
          </a:prstGeom>
          <a:solidFill>
            <a:srgbClr val="FDEDB1"/>
          </a:solidFill>
          <a:ln w="3175"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Учет успеваемости и посещаемости</a:t>
            </a:r>
          </a:p>
        </p:txBody>
      </p:sp>
      <p:sp>
        <p:nvSpPr>
          <p:cNvPr id="3" name="Левая фигурная скобка 2">
            <a:extLst>
              <a:ext uri="{FF2B5EF4-FFF2-40B4-BE49-F238E27FC236}">
                <a16:creationId xmlns:a16="http://schemas.microsoft.com/office/drawing/2014/main" id="{4818BE9D-1C1A-48FD-B77B-2F77221F1750}"/>
              </a:ext>
            </a:extLst>
          </p:cNvPr>
          <p:cNvSpPr/>
          <p:nvPr/>
        </p:nvSpPr>
        <p:spPr>
          <a:xfrm rot="16200000">
            <a:off x="2474119" y="2948781"/>
            <a:ext cx="403225" cy="4824413"/>
          </a:xfrm>
          <a:prstGeom prst="leftBrace">
            <a:avLst/>
          </a:prstGeom>
          <a:ln w="28575">
            <a:solidFill>
              <a:srgbClr val="8C34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" name="Левая фигурная скобка 16">
            <a:extLst>
              <a:ext uri="{FF2B5EF4-FFF2-40B4-BE49-F238E27FC236}">
                <a16:creationId xmlns:a16="http://schemas.microsoft.com/office/drawing/2014/main" id="{9CEB1951-5531-4E2F-B45A-7716585B2F61}"/>
              </a:ext>
            </a:extLst>
          </p:cNvPr>
          <p:cNvSpPr/>
          <p:nvPr/>
        </p:nvSpPr>
        <p:spPr>
          <a:xfrm rot="16200000">
            <a:off x="5681663" y="784225"/>
            <a:ext cx="404812" cy="10936288"/>
          </a:xfrm>
          <a:prstGeom prst="leftBrace">
            <a:avLst>
              <a:gd name="adj1" fmla="val 8333"/>
              <a:gd name="adj2" fmla="val 49902"/>
            </a:avLst>
          </a:prstGeom>
          <a:ln w="28575">
            <a:solidFill>
              <a:srgbClr val="8C34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304" name="TextBox 3">
            <a:extLst>
              <a:ext uri="{FF2B5EF4-FFF2-40B4-BE49-F238E27FC236}">
                <a16:creationId xmlns:a16="http://schemas.microsoft.com/office/drawing/2014/main" id="{0445C4AA-4125-4887-9D13-DF7745DF6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650" y="5640388"/>
            <a:ext cx="5330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b="1"/>
              <a:t>1С:Университет</a:t>
            </a:r>
          </a:p>
        </p:txBody>
      </p:sp>
      <p:sp>
        <p:nvSpPr>
          <p:cNvPr id="12305" name="TextBox 18">
            <a:extLst>
              <a:ext uri="{FF2B5EF4-FFF2-40B4-BE49-F238E27FC236}">
                <a16:creationId xmlns:a16="http://schemas.microsoft.com/office/drawing/2014/main" id="{66DB18EC-FAF5-4FE9-9EF4-E48C21F07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6443663"/>
            <a:ext cx="109362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b="1"/>
              <a:t>«1С:Университет ПРОФ»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03376D8-B215-45C6-8323-9F2AD1D9B6BA}"/>
              </a:ext>
            </a:extLst>
          </p:cNvPr>
          <p:cNvSpPr/>
          <p:nvPr/>
        </p:nvSpPr>
        <p:spPr>
          <a:xfrm>
            <a:off x="5438775" y="1446213"/>
            <a:ext cx="1331913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Составление расписания учебных занятий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0242D3D-AF7C-4E86-A082-870736C33E55}"/>
              </a:ext>
            </a:extLst>
          </p:cNvPr>
          <p:cNvSpPr/>
          <p:nvPr/>
        </p:nvSpPr>
        <p:spPr>
          <a:xfrm>
            <a:off x="6918325" y="3348038"/>
            <a:ext cx="1333500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Управление послевузовским и дополнительным образованием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D28706D-029D-47BC-B5AA-5197B4D7B7A2}"/>
              </a:ext>
            </a:extLst>
          </p:cNvPr>
          <p:cNvSpPr/>
          <p:nvPr/>
        </p:nvSpPr>
        <p:spPr>
          <a:xfrm>
            <a:off x="6918325" y="2397125"/>
            <a:ext cx="1331913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Управление научной деятельностью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 инновациями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CE54E0F-7DF2-473A-9081-1FACBE832071}"/>
              </a:ext>
            </a:extLst>
          </p:cNvPr>
          <p:cNvSpPr/>
          <p:nvPr/>
        </p:nvSpPr>
        <p:spPr>
          <a:xfrm>
            <a:off x="5438775" y="2397125"/>
            <a:ext cx="1331913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Автоматизация проведения ГИА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3B8DBE9-46E2-4ADC-B9E7-B2CCA9935A7C}"/>
              </a:ext>
            </a:extLst>
          </p:cNvPr>
          <p:cNvSpPr/>
          <p:nvPr/>
        </p:nvSpPr>
        <p:spPr>
          <a:xfrm>
            <a:off x="8412163" y="3348038"/>
            <a:ext cx="1333500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Управление кампусом вуза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697E633-2DAB-49E5-9387-3B48EC80E565}"/>
              </a:ext>
            </a:extLst>
          </p:cNvPr>
          <p:cNvSpPr/>
          <p:nvPr/>
        </p:nvSpPr>
        <p:spPr>
          <a:xfrm>
            <a:off x="8412163" y="2397125"/>
            <a:ext cx="1333500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Автоматизация деятельности диссертационных советов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98CB167-158F-41D2-9D7B-3CB0320766C6}"/>
              </a:ext>
            </a:extLst>
          </p:cNvPr>
          <p:cNvSpPr/>
          <p:nvPr/>
        </p:nvSpPr>
        <p:spPr>
          <a:xfrm>
            <a:off x="9888538" y="1446213"/>
            <a:ext cx="1331912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Личные кабинеты поступающего, обучающегося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 преподавателя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F3CE985-B757-44C5-A6B9-69D224EC688F}"/>
              </a:ext>
            </a:extLst>
          </p:cNvPr>
          <p:cNvSpPr/>
          <p:nvPr/>
        </p:nvSpPr>
        <p:spPr>
          <a:xfrm>
            <a:off x="5438775" y="3348038"/>
            <a:ext cx="1331913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Формирование отчетов и форм (№2-наука, 1-НК)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FBF2727-DDA5-4C72-A05E-A79B5352FC11}"/>
              </a:ext>
            </a:extLst>
          </p:cNvPr>
          <p:cNvSpPr/>
          <p:nvPr/>
        </p:nvSpPr>
        <p:spPr>
          <a:xfrm>
            <a:off x="6888163" y="5256213"/>
            <a:ext cx="1333500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Интеграция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с ГУП МСР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71207B4-EEE3-474F-962A-C313A78FBB4B}"/>
              </a:ext>
            </a:extLst>
          </p:cNvPr>
          <p:cNvSpPr/>
          <p:nvPr/>
        </p:nvSpPr>
        <p:spPr>
          <a:xfrm>
            <a:off x="9102725" y="4295775"/>
            <a:ext cx="1331913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err="1">
                <a:solidFill>
                  <a:schemeClr val="tx1"/>
                </a:solidFill>
                <a:latin typeface="Futura PT Demi" panose="020B0604020202020204" pitchFamily="34" charset="-52"/>
              </a:rPr>
              <a:t>Суперсервис</a:t>
            </a:r>
            <a:r>
              <a:rPr lang="ru-RU" sz="1050">
                <a:solidFill>
                  <a:schemeClr val="tx1"/>
                </a:solidFill>
                <a:latin typeface="Futura PT Demi" panose="020B0604020202020204" pitchFamily="34" charset="-52"/>
              </a:rPr>
              <a:t> «Поступление </a:t>
            </a: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в </a:t>
            </a:r>
            <a:r>
              <a:rPr lang="ru-RU" sz="1050">
                <a:solidFill>
                  <a:schemeClr val="tx1"/>
                </a:solidFill>
                <a:latin typeface="Futura PT Demi" panose="020B0604020202020204" pitchFamily="34" charset="-52"/>
              </a:rPr>
              <a:t>вуз онлайн»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для ВО и СПО 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B47C2F7-8F54-4FE1-B8CE-1CC9BBFBAA84}"/>
              </a:ext>
            </a:extLst>
          </p:cNvPr>
          <p:cNvSpPr/>
          <p:nvPr/>
        </p:nvSpPr>
        <p:spPr>
          <a:xfrm>
            <a:off x="6148388" y="4295775"/>
            <a:ext cx="1333500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Интеграция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с ЕР ЦДО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81BE27D-7DD4-4263-9EDB-941003B7EC02}"/>
              </a:ext>
            </a:extLst>
          </p:cNvPr>
          <p:cNvSpPr/>
          <p:nvPr/>
        </p:nvSpPr>
        <p:spPr>
          <a:xfrm>
            <a:off x="7626350" y="4295775"/>
            <a:ext cx="1331913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Интеграция с Витриной студентов </a:t>
            </a:r>
          </a:p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 ГИР ВУ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AF3754B7-106C-4534-8AA4-48DB7E4067D0}"/>
              </a:ext>
            </a:extLst>
          </p:cNvPr>
          <p:cNvSpPr/>
          <p:nvPr/>
        </p:nvSpPr>
        <p:spPr>
          <a:xfrm>
            <a:off x="9888538" y="2397125"/>
            <a:ext cx="1316037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Возможность подключения Мобильного приложения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1A0C778-5E5A-4EF3-A739-2B933749D149}"/>
              </a:ext>
            </a:extLst>
          </p:cNvPr>
          <p:cNvSpPr/>
          <p:nvPr/>
        </p:nvSpPr>
        <p:spPr>
          <a:xfrm>
            <a:off x="6918325" y="1446213"/>
            <a:ext cx="1331913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tx1"/>
                </a:solidFill>
                <a:latin typeface="Futura PT Demi" panose="020B0604020202020204" pitchFamily="34" charset="-52"/>
              </a:rPr>
              <a:t>Работа с учебными планами </a:t>
            </a:r>
            <a:r>
              <a:rPr lang="en-US" sz="900" dirty="0" err="1">
                <a:solidFill>
                  <a:schemeClr val="tx1"/>
                </a:solidFill>
                <a:latin typeface="Futura PT Demi" panose="020B0604020202020204" pitchFamily="34" charset="-52"/>
              </a:rPr>
              <a:t>plx</a:t>
            </a:r>
            <a:r>
              <a:rPr lang="en-US" sz="9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Futura PT Demi" panose="020B0604020202020204" pitchFamily="34" charset="-52"/>
              </a:rPr>
              <a:t>и</a:t>
            </a:r>
            <a:r>
              <a:rPr lang="en-US" sz="9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  <a:r>
              <a:rPr lang="en-US" sz="900" dirty="0" err="1">
                <a:solidFill>
                  <a:schemeClr val="tx1"/>
                </a:solidFill>
                <a:latin typeface="Futura PT Demi" panose="020B0604020202020204" pitchFamily="34" charset="-52"/>
              </a:rPr>
              <a:t>osf</a:t>
            </a:r>
            <a:r>
              <a:rPr lang="ru-RU" sz="900" dirty="0">
                <a:solidFill>
                  <a:schemeClr val="tx1"/>
                </a:solidFill>
                <a:latin typeface="Futura PT Demi" panose="020B0604020202020204" pitchFamily="34" charset="-52"/>
              </a:rPr>
              <a:t>; образовательные программы и программы дисциплин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4BF2353C-B8C6-4DAF-995F-8540E6B0C4F7}"/>
              </a:ext>
            </a:extLst>
          </p:cNvPr>
          <p:cNvSpPr/>
          <p:nvPr/>
        </p:nvSpPr>
        <p:spPr>
          <a:xfrm>
            <a:off x="8412163" y="1446213"/>
            <a:ext cx="1333500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Работа с портфолио студентов и преподавателей, УМК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159A42-2CC6-45E3-ADE4-D5E9B9D73A23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FC1C63CF-7173-4500-B4CB-AAA221374CFE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5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322" name="Рисунок 6">
            <a:extLst>
              <a:ext uri="{FF2B5EF4-FFF2-40B4-BE49-F238E27FC236}">
                <a16:creationId xmlns:a16="http://schemas.microsoft.com/office/drawing/2014/main" id="{86099F63-2C7F-4933-82EB-FBCD29284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3D960C1-FB33-42E3-B024-9998FC804600}"/>
              </a:ext>
            </a:extLst>
          </p:cNvPr>
          <p:cNvSpPr/>
          <p:nvPr/>
        </p:nvSpPr>
        <p:spPr>
          <a:xfrm>
            <a:off x="9888538" y="3348038"/>
            <a:ext cx="1333500" cy="792162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Интеграция с национальным мессенджером МАХ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D8F32B9-763D-4C71-BA2B-671A3E8D4911}"/>
              </a:ext>
            </a:extLst>
          </p:cNvPr>
          <p:cNvSpPr/>
          <p:nvPr/>
        </p:nvSpPr>
        <p:spPr>
          <a:xfrm>
            <a:off x="8394700" y="5254625"/>
            <a:ext cx="1333500" cy="792163"/>
          </a:xfrm>
          <a:prstGeom prst="rect">
            <a:avLst/>
          </a:prstGeom>
          <a:solidFill>
            <a:srgbClr val="F5BB65"/>
          </a:solidFill>
          <a:ln w="6350">
            <a:solidFill>
              <a:srgbClr val="8C34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Интеграция</a:t>
            </a:r>
            <a:b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sz="1050" dirty="0">
                <a:solidFill>
                  <a:schemeClr val="tx1"/>
                </a:solidFill>
                <a:latin typeface="Futura PT Demi" panose="020B0604020202020204" pitchFamily="34" charset="-52"/>
              </a:rPr>
              <a:t>с ФРМР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УЧЕТ КОНТИНГЕНТА </a:t>
            </a:r>
            <a:br>
              <a:rPr lang="ru-RU" sz="4000" kern="0" dirty="0">
                <a:solidFill>
                  <a:schemeClr val="tx1"/>
                </a:solidFill>
              </a:rPr>
            </a:br>
            <a:r>
              <a:rPr lang="ru-RU" sz="4000" kern="0" dirty="0">
                <a:solidFill>
                  <a:schemeClr val="tx1"/>
                </a:solidFill>
              </a:rPr>
              <a:t>В «1С:УНИВЕРСИТЕТ ПРОФ»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6</a:t>
            </a:fld>
            <a:endParaRPr lang="ru-RU" altLang="ru-RU" sz="24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41FA8-55DF-47D1-9FFA-0CBA6358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7970142" cy="1081087"/>
          </a:xfrm>
        </p:spPr>
        <p:txBody>
          <a:bodyPr/>
          <a:lstStyle/>
          <a:p>
            <a:r>
              <a:rPr lang="ru-RU" sz="3200" dirty="0"/>
              <a:t>Что происходит с поступающим после зачисления?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30FDDE2-2DE2-4D55-ACB4-725BF73B16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025619"/>
              </p:ext>
            </p:extLst>
          </p:nvPr>
        </p:nvGraphicFramePr>
        <p:xfrm>
          <a:off x="287338" y="1700212"/>
          <a:ext cx="5088583" cy="424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872807-30B4-4DCC-8B9C-0299D91A87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1586" y="1705868"/>
            <a:ext cx="6193086" cy="42434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986052-C921-4A0C-B53A-324ED6736CB6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7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865228-EE2F-4C9C-8CCD-D8E113CC5F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149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14C810-098B-4B80-B02E-6B61FEF21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Создание студенческого билета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197A9-B8CC-4BDB-B42A-111AC5E5A9A4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8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Выноска: линия 7">
            <a:extLst>
              <a:ext uri="{FF2B5EF4-FFF2-40B4-BE49-F238E27FC236}">
                <a16:creationId xmlns:a16="http://schemas.microsoft.com/office/drawing/2014/main" id="{EA8B1081-3085-4321-BBAD-BD67761BA061}"/>
              </a:ext>
            </a:extLst>
          </p:cNvPr>
          <p:cNvSpPr/>
          <p:nvPr/>
        </p:nvSpPr>
        <p:spPr>
          <a:xfrm>
            <a:off x="288126" y="5898928"/>
            <a:ext cx="3672169" cy="630461"/>
          </a:xfrm>
          <a:prstGeom prst="borderCallout1">
            <a:avLst>
              <a:gd name="adj1" fmla="val 43473"/>
              <a:gd name="adj2" fmla="val 93439"/>
              <a:gd name="adj3" fmla="val 70491"/>
              <a:gd name="adj4" fmla="val 80066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Futura PT Demi" panose="020B0604020202020204" charset="-52"/>
              </a:rPr>
              <a:t>Создавать их из справочника «Студенческие билеты» НЕЛЬЗЯ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AF9E48-2205-4FBC-8550-C0061301C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4" y="1484784"/>
            <a:ext cx="7752880" cy="47293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80ED76-4046-4314-B4AE-31DD072E6C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118" b="4310"/>
          <a:stretch/>
        </p:blipFill>
        <p:spPr>
          <a:xfrm>
            <a:off x="283291" y="1268413"/>
            <a:ext cx="3672169" cy="18722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6">
            <a:extLst>
              <a:ext uri="{FF2B5EF4-FFF2-40B4-BE49-F238E27FC236}">
                <a16:creationId xmlns:a16="http://schemas.microsoft.com/office/drawing/2014/main" id="{66AD3142-9310-44D7-AD7C-750662787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04DC9C1-E650-4285-9604-2432FB5C8923}"/>
              </a:ext>
            </a:extLst>
          </p:cNvPr>
          <p:cNvSpPr/>
          <p:nvPr/>
        </p:nvSpPr>
        <p:spPr>
          <a:xfrm>
            <a:off x="225720" y="3180281"/>
            <a:ext cx="37297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Futura PT Demi" panose="020B0604020202020204" charset="-52"/>
              </a:rPr>
              <a:t>Студенческие билеты должны быть созданы с помощью приказов:</a:t>
            </a:r>
          </a:p>
          <a:p>
            <a:pPr marL="285750" indent="-109538">
              <a:buFont typeface="Arial" panose="020B0604020202020204" pitchFamily="34" charset="0"/>
              <a:buChar char="•"/>
            </a:pPr>
            <a:r>
              <a:rPr lang="ru-RU" dirty="0">
                <a:latin typeface="Futura PT Demi" panose="020B0604020202020204" charset="-52"/>
              </a:rPr>
              <a:t>Выдача студенческого билета</a:t>
            </a:r>
          </a:p>
          <a:p>
            <a:pPr marL="285750" indent="-109538">
              <a:buFont typeface="Arial" panose="020B0604020202020204" pitchFamily="34" charset="0"/>
              <a:buChar char="•"/>
            </a:pPr>
            <a:r>
              <a:rPr lang="ru-RU" dirty="0">
                <a:latin typeface="Futura PT Demi" panose="020B0604020202020204" charset="-52"/>
              </a:rPr>
              <a:t>Выдача удостоверения аспиранта</a:t>
            </a:r>
          </a:p>
          <a:p>
            <a:pPr marL="285750" indent="-109538">
              <a:buFont typeface="Arial" panose="020B0604020202020204" pitchFamily="34" charset="0"/>
              <a:buChar char="•"/>
            </a:pPr>
            <a:r>
              <a:rPr lang="ru-RU" dirty="0">
                <a:latin typeface="Futura PT Demi" panose="020B0604020202020204" charset="-52"/>
              </a:rPr>
              <a:t>Выдача дубликата студенческого билета</a:t>
            </a:r>
          </a:p>
          <a:p>
            <a:pPr marL="285750" indent="-109538">
              <a:buFont typeface="Arial" panose="020B0604020202020204" pitchFamily="34" charset="0"/>
              <a:buChar char="•"/>
            </a:pPr>
            <a:r>
              <a:rPr lang="ru-RU" dirty="0">
                <a:latin typeface="Futura PT Demi" panose="020B0604020202020204" charset="-52"/>
              </a:rPr>
              <a:t>Выдача дубликата удостоверения аспиранта</a:t>
            </a:r>
          </a:p>
        </p:txBody>
      </p:sp>
    </p:spTree>
    <p:extLst>
      <p:ext uri="{BB962C8B-B14F-4D97-AF65-F5344CB8AC3E}">
        <p14:creationId xmlns:p14="http://schemas.microsoft.com/office/powerpoint/2010/main" val="3887942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9B1754-ABCA-4B9C-B152-2B3421DB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Взаимодействие с ГИР ВУ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F476BA-3815-49DF-84C9-68EDD7D23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1196975"/>
            <a:ext cx="5353050" cy="49625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31DF6B-A66D-4E7D-B35F-735A6A0EB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806" y="3492587"/>
            <a:ext cx="5353050" cy="25050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Выноска: линия 6">
            <a:extLst>
              <a:ext uri="{FF2B5EF4-FFF2-40B4-BE49-F238E27FC236}">
                <a16:creationId xmlns:a16="http://schemas.microsoft.com/office/drawing/2014/main" id="{87784C4D-36C2-4C8C-9CA8-C5E2315777FD}"/>
              </a:ext>
            </a:extLst>
          </p:cNvPr>
          <p:cNvSpPr/>
          <p:nvPr/>
        </p:nvSpPr>
        <p:spPr>
          <a:xfrm>
            <a:off x="6341913" y="1364761"/>
            <a:ext cx="5484837" cy="2031478"/>
          </a:xfrm>
          <a:prstGeom prst="borderCallout1">
            <a:avLst>
              <a:gd name="adj1" fmla="val 99865"/>
              <a:gd name="adj2" fmla="val 23274"/>
              <a:gd name="adj3" fmla="val 188642"/>
              <a:gd name="adj4" fmla="val 3455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Futura PT Demi" panose="020B0604020202020204" charset="-52"/>
              </a:rPr>
              <a:t>Обработка «Заполнение признака «Отправить в ГИР ВУ» физического лица» позволяет массово установить в справочнике </a:t>
            </a:r>
            <a:r>
              <a:rPr lang="ru-RU" dirty="0">
                <a:solidFill>
                  <a:schemeClr val="tx1"/>
                </a:solidFill>
                <a:latin typeface="Futura PT Demi" panose="020B0604020202020204" charset="-52"/>
                <a:hlinkClick r:id="rId5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«Физические лица»</a:t>
            </a:r>
            <a:r>
              <a:rPr lang="ru-RU" dirty="0">
                <a:solidFill>
                  <a:schemeClr val="tx1"/>
                </a:solidFill>
                <a:latin typeface="Futura PT Demi" panose="020B0604020202020204" charset="-52"/>
              </a:rPr>
              <a:t> отметку «Отправить в ГИР ВУ» (расположена на вкладке «Военная служба») для лиц, отвечающих заданным условиям.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6A91AC-AF8E-4DA0-8F41-225EA3FCE82A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9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D76CCF1D-407F-4037-96C0-72C1E2026B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12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46B34A-4B7A-4A22-99F3-BBBA68D78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7754118" cy="1081087"/>
          </a:xfrm>
        </p:spPr>
        <p:txBody>
          <a:bodyPr/>
          <a:lstStyle/>
          <a:p>
            <a:r>
              <a:rPr lang="ru-RU" sz="3200" dirty="0"/>
              <a:t>Предварительная настройка обработки «Выгрузка данных в Витрину студентов»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06EBE-6A70-445F-B8DE-0F7C75294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1700213"/>
            <a:ext cx="5160590" cy="3168650"/>
          </a:xfrm>
        </p:spPr>
        <p:txBody>
          <a:bodyPr/>
          <a:lstStyle/>
          <a:p>
            <a:pPr marL="457200" indent="-457200">
              <a:buClrTx/>
              <a:buFont typeface="+mj-lt"/>
              <a:buAutoNum type="arabicPeriod"/>
            </a:pPr>
            <a:r>
              <a:rPr lang="ru-RU" dirty="0"/>
              <a:t>Создать сервер взаимодействия с Витриной студентов по </a:t>
            </a:r>
            <a:r>
              <a:rPr lang="en-US" dirty="0"/>
              <a:t>API</a:t>
            </a:r>
            <a:r>
              <a:rPr lang="ru-RU" dirty="0"/>
              <a:t>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/>
              <a:t>Настроить параметры подключения к Витрине студентов по </a:t>
            </a:r>
            <a:r>
              <a:rPr lang="en-US" dirty="0"/>
              <a:t>API</a:t>
            </a:r>
            <a:r>
              <a:rPr lang="ru-RU" dirty="0"/>
              <a:t>.</a:t>
            </a:r>
          </a:p>
          <a:p>
            <a:pPr marL="457200" indent="-457200">
              <a:buClrTx/>
              <a:buFont typeface="+mj-lt"/>
              <a:buAutoNum type="arabicPeriod"/>
            </a:pPr>
            <a:r>
              <a:rPr lang="ru-RU" dirty="0"/>
              <a:t>Загрузить справочники из Витрины Студентов и установить соответствия. Минимально обязательными для выгрузки студенческих билетов являются:</a:t>
            </a:r>
          </a:p>
          <a:p>
            <a:pPr marL="857250" lvl="1" indent="-457200">
              <a:buClrTx/>
            </a:pPr>
            <a:r>
              <a:rPr lang="ru-RU" sz="2000" dirty="0"/>
              <a:t>Источник финансирования (</a:t>
            </a:r>
            <a:r>
              <a:rPr lang="en-US" sz="2000" dirty="0" err="1"/>
              <a:t>source_financing_types</a:t>
            </a:r>
            <a:r>
              <a:rPr lang="en-US" sz="2000" dirty="0"/>
              <a:t>) </a:t>
            </a:r>
            <a:endParaRPr lang="ru-RU" sz="2000" dirty="0"/>
          </a:p>
          <a:p>
            <a:pPr marL="857250" lvl="1" indent="-457200">
              <a:buClrTx/>
            </a:pPr>
            <a:r>
              <a:rPr lang="ru-RU" sz="2000" dirty="0"/>
              <a:t>Причины отчисления (</a:t>
            </a:r>
            <a:r>
              <a:rPr lang="en-US" sz="2000" dirty="0" err="1"/>
              <a:t>expulsion_reasons</a:t>
            </a:r>
            <a:r>
              <a:rPr lang="en-US" sz="2000" dirty="0"/>
              <a:t>)</a:t>
            </a:r>
            <a:endParaRPr lang="ru-RU" sz="2000" dirty="0"/>
          </a:p>
          <a:p>
            <a:pPr marL="457200" indent="-457200">
              <a:buFont typeface="+mj-lt"/>
              <a:buAutoNum type="arabicPeriod"/>
            </a:pPr>
            <a:endParaRPr lang="ru-RU" sz="2400" dirty="0"/>
          </a:p>
          <a:p>
            <a:pPr marL="457200" indent="-457200">
              <a:buFont typeface="+mj-lt"/>
              <a:buAutoNum type="arabicPeriod"/>
            </a:pPr>
            <a:endParaRPr lang="ru-RU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9AD361-44E9-41D4-A200-78A17E067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952" y="1424196"/>
            <a:ext cx="5819775" cy="50292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8BD918-C23A-420D-8F3A-AAA73CF8415D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10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4B8B859D-F201-4881-A5AA-54B3D7251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64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9F9B6-35D0-4BEF-B95B-9635E9630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Источник финансирования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A66B49A-1A6B-4B2F-A38F-B1C875F57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218066"/>
              </p:ext>
            </p:extLst>
          </p:nvPr>
        </p:nvGraphicFramePr>
        <p:xfrm>
          <a:off x="311150" y="1196975"/>
          <a:ext cx="11569700" cy="5040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7DFA59-C242-4A40-863B-41ED5F29F4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3C2CAE-75FD-4A31-9702-DB2C09033630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11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348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29F6F-C7C1-4EE6-98C0-FFE6BB8A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Выгрузка студенческих билетов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CC8C8B8-687B-4201-8CB8-4B173757B3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245224"/>
              </p:ext>
            </p:extLst>
          </p:nvPr>
        </p:nvGraphicFramePr>
        <p:xfrm>
          <a:off x="287338" y="1196976"/>
          <a:ext cx="11569700" cy="5040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DACF511-A482-4371-A596-48E6D1D4FE15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DA8E4607-1B37-43AD-A0DD-D2E9E7F063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12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D54392-B683-4F3A-A30E-77328B0D1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48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УЧЕТ УСПЕВАЕМОСТИ </a:t>
            </a:r>
            <a:br>
              <a:rPr lang="ru-RU" sz="4000" kern="0" dirty="0">
                <a:solidFill>
                  <a:schemeClr val="tx1"/>
                </a:solidFill>
              </a:rPr>
            </a:br>
            <a:r>
              <a:rPr lang="ru-RU" sz="4000" kern="0" dirty="0">
                <a:solidFill>
                  <a:schemeClr val="tx1"/>
                </a:solidFill>
              </a:rPr>
              <a:t>В «1С:УНИВЕРСИТЕТ ПРОФ»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13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551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: влево 7">
            <a:extLst>
              <a:ext uri="{FF2B5EF4-FFF2-40B4-BE49-F238E27FC236}">
                <a16:creationId xmlns:a16="http://schemas.microsoft.com/office/drawing/2014/main" id="{FAA650D5-62AA-4A04-9BD7-F684F598851F}"/>
              </a:ext>
            </a:extLst>
          </p:cNvPr>
          <p:cNvSpPr/>
          <p:nvPr/>
        </p:nvSpPr>
        <p:spPr>
          <a:xfrm rot="16200000">
            <a:off x="5242594" y="4674492"/>
            <a:ext cx="1512169" cy="286200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355300"/>
              <a:satOff val="50000"/>
              <a:lumOff val="-7353"/>
              <a:alphaOff val="0"/>
            </a:schemeClr>
          </a:fillRef>
          <a:effectRef idx="0">
            <a:schemeClr val="accent3">
              <a:hueOff val="1355300"/>
              <a:satOff val="50000"/>
              <a:lumOff val="-735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8B743-1C31-459D-B6F7-0FE62F41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Источники данных ведомостей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C81BDA1-3FCD-404B-A497-468BD3CA0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615642"/>
              </p:ext>
            </p:extLst>
          </p:nvPr>
        </p:nvGraphicFramePr>
        <p:xfrm>
          <a:off x="623392" y="1241828"/>
          <a:ext cx="10750573" cy="3528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9107069D-EEB1-4ABB-9681-E5CB12A300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C97C2D-8F8E-424A-B220-0EBE35FBC552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14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B1A335E-B46A-49EC-8458-9F19E3CF9DC1}"/>
              </a:ext>
            </a:extLst>
          </p:cNvPr>
          <p:cNvGrpSpPr/>
          <p:nvPr/>
        </p:nvGrpSpPr>
        <p:grpSpPr>
          <a:xfrm>
            <a:off x="5113549" y="5608904"/>
            <a:ext cx="1770258" cy="902658"/>
            <a:chOff x="4490157" y="-249029"/>
            <a:chExt cx="1770258" cy="902658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E571168F-58D6-45BE-AEE7-AFC1BED1FB3F}"/>
                </a:ext>
              </a:extLst>
            </p:cNvPr>
            <p:cNvSpPr/>
            <p:nvPr/>
          </p:nvSpPr>
          <p:spPr>
            <a:xfrm>
              <a:off x="4596775" y="-94694"/>
              <a:ext cx="1557022" cy="55876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355300"/>
                <a:satOff val="50000"/>
                <a:lumOff val="-7353"/>
                <a:alphaOff val="0"/>
              </a:schemeClr>
            </a:fillRef>
            <a:effectRef idx="0">
              <a:schemeClr val="accent3">
                <a:hueOff val="1355300"/>
                <a:satOff val="50000"/>
                <a:lumOff val="-735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рямоугольник: скругленные углы 5">
              <a:extLst>
                <a:ext uri="{FF2B5EF4-FFF2-40B4-BE49-F238E27FC236}">
                  <a16:creationId xmlns:a16="http://schemas.microsoft.com/office/drawing/2014/main" id="{4A637BDD-D129-4FB4-B40A-23B6B0F55530}"/>
                </a:ext>
              </a:extLst>
            </p:cNvPr>
            <p:cNvSpPr txBox="1"/>
            <p:nvPr/>
          </p:nvSpPr>
          <p:spPr>
            <a:xfrm>
              <a:off x="4490157" y="-249029"/>
              <a:ext cx="1770258" cy="902658"/>
            </a:xfrm>
            <a:prstGeom prst="rect">
              <a:avLst/>
            </a:prstGeom>
            <a:solidFill>
              <a:srgbClr val="C0000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400" b="0" i="0" u="none" kern="1200" dirty="0">
                  <a:latin typeface="Futura PT Demi" panose="020B0604020202020204" charset="-52"/>
                </a:rPr>
                <a:t>«Электронная зачетная книжка»</a:t>
              </a:r>
              <a:endParaRPr lang="ru-RU" sz="1400" b="0" kern="1200" dirty="0">
                <a:latin typeface="Futura PT Demi" panose="020B0604020202020204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3033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8D0C3-323C-4BA1-843B-53AA37F44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8474198" cy="1081087"/>
          </a:xfrm>
        </p:spPr>
        <p:txBody>
          <a:bodyPr/>
          <a:lstStyle/>
          <a:p>
            <a:r>
              <a:rPr lang="ru-RU" sz="3200" dirty="0"/>
              <a:t>Заполнение данных в электронной</a:t>
            </a:r>
            <a:br>
              <a:rPr lang="ru-RU" sz="3200" dirty="0"/>
            </a:br>
            <a:r>
              <a:rPr lang="ru-RU" sz="3200" dirty="0"/>
              <a:t>зачетной книжке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0611F7B4-5C7B-4BAA-9F3C-8C3BA88FF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B0FF95D-BF93-487A-95D8-333C69FF18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984107"/>
              </p:ext>
            </p:extLst>
          </p:nvPr>
        </p:nvGraphicFramePr>
        <p:xfrm>
          <a:off x="287338" y="1412776"/>
          <a:ext cx="115697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F7FE0D2-4CCB-4C7F-9E8E-247FAB421B21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15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0077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13182F8-0DDE-490B-9C73-33B55D719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844" y="1690688"/>
            <a:ext cx="5072743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«1С:Университет ПРОФ» могут быть созданы как общие, так и индивидуальные ведомости нескольких типов:</a:t>
            </a:r>
          </a:p>
          <a:p>
            <a:pPr>
              <a:buClrTx/>
            </a:pPr>
            <a:r>
              <a:rPr lang="ru-RU" dirty="0"/>
              <a:t>Основная ведомость</a:t>
            </a:r>
          </a:p>
          <a:p>
            <a:pPr>
              <a:buClrTx/>
            </a:pPr>
            <a:r>
              <a:rPr lang="ru-RU" dirty="0"/>
              <a:t>Ведомость </a:t>
            </a:r>
            <a:r>
              <a:rPr lang="ru-RU" dirty="0" err="1"/>
              <a:t>перезачета</a:t>
            </a:r>
            <a:endParaRPr lang="ru-RU" dirty="0"/>
          </a:p>
          <a:p>
            <a:pPr>
              <a:buClrTx/>
            </a:pPr>
            <a:r>
              <a:rPr lang="ru-RU" dirty="0"/>
              <a:t>Ведомость пересдачи</a:t>
            </a:r>
          </a:p>
          <a:p>
            <a:pPr>
              <a:buClrTx/>
            </a:pPr>
            <a:r>
              <a:rPr lang="ru-RU" dirty="0"/>
              <a:t>Ведомость пересдачи с комиссией</a:t>
            </a:r>
          </a:p>
          <a:p>
            <a:pPr marL="0" indent="0">
              <a:buNone/>
            </a:pPr>
            <a:r>
              <a:rPr lang="ru-RU" dirty="0"/>
              <a:t>В настоящее время при перезачете автоматически формируются общие ведомости даже для одного студента. Но из общей ведомости может быть создана печатная форма индивидуальной ведомости для студента.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56DE27F4-E77A-4B14-9079-8923744C2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D48CD30-DCE7-41B4-B165-6CFB6D1CA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76398"/>
            <a:ext cx="5351156" cy="48512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D673E0-63AC-4968-80A7-83618901B12A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0ADAAA40-7388-4BF2-9B54-2424B9CBB426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16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56E5679-08DF-4E91-AA4C-A3A661F9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9410700" cy="1081087"/>
          </a:xfrm>
        </p:spPr>
        <p:txBody>
          <a:bodyPr/>
          <a:lstStyle/>
          <a:p>
            <a:r>
              <a:rPr lang="ru-RU" sz="3200" dirty="0"/>
              <a:t>Ведомости</a:t>
            </a:r>
          </a:p>
        </p:txBody>
      </p:sp>
    </p:spTree>
    <p:extLst>
      <p:ext uri="{BB962C8B-B14F-4D97-AF65-F5344CB8AC3E}">
        <p14:creationId xmlns:p14="http://schemas.microsoft.com/office/powerpoint/2010/main" val="957294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48B743-1C31-459D-B6F7-0FE62F41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Электронная зачетная книжка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9107069D-EEB1-4ABB-9681-E5CB12A30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0AF6E8-7C55-45AE-BC12-2FD7780B6841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17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6B8EDC-100B-42F4-AE4F-B0BFA3C4C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76" y="1268413"/>
            <a:ext cx="6086475" cy="54483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2785CA5-61B4-4EC0-93C8-DF5DF3209A2E}"/>
              </a:ext>
            </a:extLst>
          </p:cNvPr>
          <p:cNvSpPr/>
          <p:nvPr/>
        </p:nvSpPr>
        <p:spPr>
          <a:xfrm>
            <a:off x="6670823" y="1412775"/>
            <a:ext cx="50409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dirty="0">
                <a:latin typeface="Futura PT Demi" panose="020B0604020202020204" charset="-52"/>
                <a:ea typeface="Times New Roman" panose="02020603050405020304" pitchFamily="18" charset="0"/>
              </a:rPr>
              <a:t>Для формирования и обновления документа «Электронная зачетная книжка» предназначено регламентное задание «Обновление отметок зачетных книг». </a:t>
            </a:r>
          </a:p>
          <a:p>
            <a:pPr indent="180340" algn="just">
              <a:spcAft>
                <a:spcPts val="0"/>
              </a:spcAft>
            </a:pPr>
            <a:r>
              <a:rPr lang="ru-RU" dirty="0">
                <a:latin typeface="Futura PT Demi" panose="020B0604020202020204" charset="-52"/>
                <a:ea typeface="Times New Roman" panose="02020603050405020304" pitchFamily="18" charset="0"/>
              </a:rPr>
              <a:t>После включения регламента новые документы «Электронная зачетная книжка» будут создаваться в системе автоматически. </a:t>
            </a:r>
          </a:p>
          <a:p>
            <a:pPr indent="180340" algn="just">
              <a:spcAft>
                <a:spcPts val="0"/>
              </a:spcAft>
            </a:pPr>
            <a:r>
              <a:rPr lang="ru-RU" dirty="0">
                <a:latin typeface="Futura PT Demi" panose="020B0604020202020204" charset="-52"/>
                <a:ea typeface="Times New Roman" panose="02020603050405020304" pitchFamily="18" charset="0"/>
              </a:rPr>
              <a:t>Для массового формирования и обновления ЭЗК студентов, созданных до включения регламента, требуется зарегистрировать в узле обмена созданные ранее зачетные книги – тогда для таких студентов будут созданы новые ЭЗК, а старые ЭЗК начнут обновляться автоматически.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1CFDC44-06D1-457C-BAD9-0493FA83ED37}"/>
              </a:ext>
            </a:extLst>
          </p:cNvPr>
          <p:cNvSpPr/>
          <p:nvPr/>
        </p:nvSpPr>
        <p:spPr>
          <a:xfrm>
            <a:off x="6670823" y="5516380"/>
            <a:ext cx="5040958" cy="8438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332603"/>
                </a:solidFill>
                <a:latin typeface="Futura PT Demi" panose="020B0604020202020204" charset="-52"/>
              </a:rPr>
              <a:t>Подробнее об </a:t>
            </a:r>
            <a:r>
              <a:rPr lang="ru-RU" i="1" dirty="0">
                <a:solidFill>
                  <a:schemeClr val="tx1"/>
                </a:solidFill>
                <a:latin typeface="Futura PT Demi" panose="020B0604020202020204" charset="-52"/>
              </a:rPr>
              <a:t>этом</a:t>
            </a:r>
            <a:r>
              <a:rPr lang="ru-RU" i="1" dirty="0">
                <a:solidFill>
                  <a:srgbClr val="332603"/>
                </a:solidFill>
                <a:latin typeface="Futura PT Demi" panose="020B0604020202020204" charset="-52"/>
              </a:rPr>
              <a:t> </a:t>
            </a:r>
            <a:r>
              <a:rPr lang="ru-RU" dirty="0">
                <a:solidFill>
                  <a:schemeClr val="tx1"/>
                </a:solidFill>
                <a:latin typeface="Futura PT Demi" panose="020B0604020202020204" charset="-52"/>
                <a:ea typeface="Times New Roman" panose="02020603050405020304" pitchFamily="18" charset="0"/>
              </a:rPr>
              <a:t>–</a:t>
            </a:r>
            <a:r>
              <a:rPr lang="ru-RU" i="1" dirty="0">
                <a:solidFill>
                  <a:srgbClr val="332603"/>
                </a:solidFill>
                <a:latin typeface="Futura PT Demi" panose="020B0604020202020204" charset="-52"/>
              </a:rPr>
              <a:t> в 3 томе руководства пользователя, раздел «Массовое формирование электронных зачетных книжек»</a:t>
            </a:r>
            <a:endParaRPr lang="ru-RU" dirty="0">
              <a:solidFill>
                <a:srgbClr val="3326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90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8D0C3-323C-4BA1-843B-53AA37F44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8474198" cy="1081087"/>
          </a:xfrm>
        </p:spPr>
        <p:txBody>
          <a:bodyPr/>
          <a:lstStyle/>
          <a:p>
            <a:r>
              <a:rPr lang="ru-RU" sz="3200" dirty="0"/>
              <a:t>Выгрузка электронных зачетных книжек в Витрину студентов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C5B5C9-9C1B-4523-A814-7B20B34E7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5" y="1316037"/>
            <a:ext cx="5790059" cy="487956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0611F7B4-5C7B-4BAA-9F3C-8C3BA88FF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521790C3-63A6-41ED-85C9-A4B18EAAC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1700213"/>
            <a:ext cx="5232598" cy="3168650"/>
          </a:xfrm>
        </p:spPr>
        <p:txBody>
          <a:bodyPr/>
          <a:lstStyle/>
          <a:p>
            <a:r>
              <a:rPr lang="ru-RU" dirty="0"/>
              <a:t>Перед выгрузкой электронных зачетных книжек следует убедиться, что все обязательные поля электронной зачетной книги заполнены, а ранее были успешно выгружены студенческие билеты и для них были получены </a:t>
            </a:r>
            <a:r>
              <a:rPr lang="ru-RU" dirty="0" err="1"/>
              <a:t>UIDы</a:t>
            </a:r>
            <a:r>
              <a:rPr lang="ru-RU" dirty="0"/>
              <a:t> студенческих билетов.</a:t>
            </a:r>
          </a:p>
          <a:p>
            <a:r>
              <a:rPr lang="ru-RU" dirty="0"/>
              <a:t>На вкладке «Настройки» реализован ряд дополнительных опций для выгрузки электронных зачетных книг.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55C26F-8AA1-41EC-9A3E-C3EBAAC2B318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18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6275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7E44A336-7F6F-4963-AD5D-34EDB481CF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059665"/>
              </p:ext>
            </p:extLst>
          </p:nvPr>
        </p:nvGraphicFramePr>
        <p:xfrm>
          <a:off x="191344" y="1412776"/>
          <a:ext cx="1152128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9107069D-EEB1-4ABB-9681-E5CB12A300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0AF6E8-7C55-45AE-BC12-2FD7780B6841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19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A174645-F53B-4CBF-BC13-C7062D2282F2}"/>
              </a:ext>
            </a:extLst>
          </p:cNvPr>
          <p:cNvSpPr/>
          <p:nvPr/>
        </p:nvSpPr>
        <p:spPr>
          <a:xfrm>
            <a:off x="1631504" y="5568900"/>
            <a:ext cx="8640960" cy="914400"/>
          </a:xfrm>
          <a:prstGeom prst="rect">
            <a:avLst/>
          </a:prstGeom>
          <a:solidFill>
            <a:srgbClr val="FFBEAF"/>
          </a:solidFill>
          <a:ln>
            <a:solidFill>
              <a:srgbClr val="F47C7C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Futura PT Demi" panose="020B0604020202020204" charset="-52"/>
              </a:rPr>
              <a:t>Настоятельно рекомендуем осуществлять выгрузку данных с помощью </a:t>
            </a:r>
            <a:r>
              <a:rPr lang="en-US" sz="2400" dirty="0">
                <a:solidFill>
                  <a:schemeClr val="tx1"/>
                </a:solidFill>
                <a:latin typeface="Futura PT Demi" panose="020B0604020202020204" charset="-52"/>
              </a:rPr>
              <a:t>API</a:t>
            </a:r>
            <a:endParaRPr lang="ru-RU" sz="2400" dirty="0">
              <a:solidFill>
                <a:schemeClr val="tx1"/>
              </a:solidFill>
              <a:latin typeface="Futura PT Demi" panose="020B0604020202020204" charset="-52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552CE5C-EE85-4A78-96B4-43FE3023C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9410700" cy="1081087"/>
          </a:xfrm>
        </p:spPr>
        <p:txBody>
          <a:bodyPr/>
          <a:lstStyle/>
          <a:p>
            <a:r>
              <a:rPr lang="ru-RU" sz="3200" dirty="0"/>
              <a:t>Соответствие нормативной базе</a:t>
            </a:r>
          </a:p>
        </p:txBody>
      </p:sp>
    </p:spTree>
    <p:extLst>
      <p:ext uri="{BB962C8B-B14F-4D97-AF65-F5344CB8AC3E}">
        <p14:creationId xmlns:p14="http://schemas.microsoft.com/office/powerpoint/2010/main" val="1472458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РАБОТА С АКАДЕМИЧЕСКИМИ ОТПУСКАМИ </a:t>
            </a:r>
            <a:br>
              <a:rPr lang="ru-RU" sz="4000" kern="0" dirty="0">
                <a:solidFill>
                  <a:schemeClr val="tx1"/>
                </a:solidFill>
              </a:rPr>
            </a:br>
            <a:r>
              <a:rPr lang="ru-RU" sz="4000" kern="0" dirty="0">
                <a:solidFill>
                  <a:schemeClr val="tx1"/>
                </a:solidFill>
              </a:rPr>
              <a:t>В «1С:УНИВЕРСИТЕТ ПРОФ»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20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7090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F46E8-D32D-45C5-A359-060871F2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Приказы об академическом отпуске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13240-B97B-4D34-8408-55845B89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728" y="1988840"/>
            <a:ext cx="4215310" cy="3168650"/>
          </a:xfrm>
        </p:spPr>
        <p:txBody>
          <a:bodyPr/>
          <a:lstStyle/>
          <a:p>
            <a:pPr>
              <a:buClrTx/>
            </a:pPr>
            <a:r>
              <a:rPr lang="ru-RU" dirty="0"/>
              <a:t>Для создания приказа об уходе в академический отпуск настоятельно рекомендуем использовать предопределенный вид приказа.</a:t>
            </a:r>
          </a:p>
          <a:p>
            <a:pPr>
              <a:buClrTx/>
            </a:pPr>
            <a:r>
              <a:rPr lang="ru-RU" dirty="0"/>
              <a:t>После проведения приказа об уходе в академический отпуск физическое лицо должно находиться в предопределенном состоянии «находится в академическом отпуске» 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5E9AB66-E78B-44A4-890A-AD97367C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A3FA0-FF72-405E-A2CB-3F01E31C8419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21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5C5CE68-786F-41D4-9A59-B9660010E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2" y="1700213"/>
            <a:ext cx="7286625" cy="46863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4722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F46E8-D32D-45C5-A359-060871F22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7322070" cy="1081087"/>
          </a:xfrm>
        </p:spPr>
        <p:txBody>
          <a:bodyPr/>
          <a:lstStyle/>
          <a:p>
            <a:r>
              <a:rPr lang="ru-RU" sz="3200" dirty="0"/>
              <a:t>Выгрузка данных об академических отпусках в Витрину студентов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13240-B97B-4D34-8408-55845B893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0213"/>
            <a:ext cx="5951984" cy="3168650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1800" dirty="0"/>
              <a:t>Перед выгрузкой данных следует: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ru-RU" dirty="0"/>
              <a:t>Настроить соответствие справочника «Тип академического отпуска (</a:t>
            </a:r>
            <a:r>
              <a:rPr lang="ru-RU" dirty="0" err="1"/>
              <a:t>academic_leaves_types</a:t>
            </a:r>
            <a:r>
              <a:rPr lang="ru-RU" dirty="0"/>
              <a:t>)». Соответствия настраиваются элементам справочников «Виды приказа», «Аналитика типов приказа». Аналитики должны быть перечислены на вкладке «Основание и аналитика» вида приказа, чтобы их можно было использовать в приказах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ru-RU" dirty="0"/>
              <a:t>Убедиться, что студенческие билеты студентов, чьи академические отпуска требуется выгрузить, были хотя бы единожды уже выгружены и для них были получены </a:t>
            </a:r>
            <a:r>
              <a:rPr lang="ru-RU" dirty="0" err="1"/>
              <a:t>UIDы</a:t>
            </a:r>
            <a:r>
              <a:rPr lang="ru-RU" dirty="0"/>
              <a:t> студенческих билетов.</a:t>
            </a:r>
            <a:endParaRPr lang="en-US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1800" dirty="0"/>
              <a:t>Для первоначальной отправки данных используется метод </a:t>
            </a:r>
            <a:r>
              <a:rPr lang="en-US" sz="1800" dirty="0"/>
              <a:t>POST – create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1800" dirty="0"/>
              <a:t>Для редактирования данных используется метод </a:t>
            </a:r>
            <a:r>
              <a:rPr lang="en-US" sz="1800" dirty="0"/>
              <a:t>PUT </a:t>
            </a:r>
            <a:endParaRPr lang="ru-RU" sz="1800" dirty="0"/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5E9AB66-E78B-44A4-890A-AD97367C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A3FA0-FF72-405E-A2CB-3F01E31C8419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22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41313F-BD10-43FF-A5F7-437A7F866A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467"/>
          <a:stretch/>
        </p:blipFill>
        <p:spPr>
          <a:xfrm>
            <a:off x="5951984" y="1316037"/>
            <a:ext cx="5791200" cy="5000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7824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РАБОТА С ПЕРЕВОДАМИ </a:t>
            </a:r>
            <a:br>
              <a:rPr lang="ru-RU" sz="4000" kern="0" dirty="0">
                <a:solidFill>
                  <a:schemeClr val="tx1"/>
                </a:solidFill>
              </a:rPr>
            </a:br>
            <a:r>
              <a:rPr lang="ru-RU" sz="4000" kern="0" dirty="0">
                <a:solidFill>
                  <a:schemeClr val="tx1"/>
                </a:solidFill>
              </a:rPr>
              <a:t>В «1С:УНИВЕРСИТЕТ ПРОФ»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23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811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F46E8-D32D-45C5-A359-060871F2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Приказы о переводе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5E9AB66-E78B-44A4-890A-AD97367C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A3FA0-FF72-405E-A2CB-3F01E31C8419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24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33CBD2EB-F6E9-4C85-BF98-D4D50BB89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045759"/>
              </p:ext>
            </p:extLst>
          </p:nvPr>
        </p:nvGraphicFramePr>
        <p:xfrm>
          <a:off x="448816" y="1034778"/>
          <a:ext cx="5112569" cy="5400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BB43B6-3FAB-4842-9FBE-C9AE65FA920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705" b="6135"/>
          <a:stretch/>
        </p:blipFill>
        <p:spPr>
          <a:xfrm>
            <a:off x="5951984" y="1316037"/>
            <a:ext cx="5791200" cy="5000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3646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F46E8-D32D-45C5-A359-060871F22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7682110" cy="1081087"/>
          </a:xfrm>
        </p:spPr>
        <p:txBody>
          <a:bodyPr/>
          <a:lstStyle/>
          <a:p>
            <a:r>
              <a:rPr lang="ru-RU" sz="3200" dirty="0"/>
              <a:t>Выгрузка приказов о переводе в Витрину студентов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5E9AB66-E78B-44A4-890A-AD97367C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A3FA0-FF72-405E-A2CB-3F01E31C8419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25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CAC0CFE8-E98B-42CB-9B0B-3A003BBB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8532"/>
            <a:ext cx="5951984" cy="3168650"/>
          </a:xfrm>
        </p:spPr>
        <p:txBody>
          <a:bodyPr/>
          <a:lstStyle/>
          <a:p>
            <a:pPr>
              <a:buClrTx/>
            </a:pPr>
            <a:r>
              <a:rPr lang="ru-RU" sz="1800" dirty="0"/>
              <a:t>Перед выгрузкой данных следует:</a:t>
            </a:r>
          </a:p>
          <a:p>
            <a:pPr lvl="1">
              <a:buClrTx/>
            </a:pPr>
            <a:r>
              <a:rPr lang="ru-RU" sz="1600" dirty="0"/>
              <a:t>Настроить соответствия справочников «Тип перевода (</a:t>
            </a:r>
            <a:r>
              <a:rPr lang="en-US" sz="1600" dirty="0" err="1"/>
              <a:t>transfer_types</a:t>
            </a:r>
            <a:r>
              <a:rPr lang="en-US" sz="1600" dirty="0"/>
              <a:t>)</a:t>
            </a:r>
            <a:r>
              <a:rPr lang="ru-RU" sz="1600" dirty="0"/>
              <a:t>» и «Список организаций (</a:t>
            </a:r>
            <a:r>
              <a:rPr lang="en-US" sz="1600" dirty="0"/>
              <a:t>organizations)</a:t>
            </a:r>
            <a:r>
              <a:rPr lang="ru-RU" sz="1600" dirty="0"/>
              <a:t>». </a:t>
            </a:r>
          </a:p>
          <a:p>
            <a:pPr lvl="1">
              <a:buClrTx/>
            </a:pPr>
            <a:r>
              <a:rPr lang="ru-RU" sz="1600" dirty="0"/>
              <a:t>Соответствие для справочника «Тип перевода (</a:t>
            </a:r>
            <a:r>
              <a:rPr lang="en-US" sz="1600" dirty="0" err="1"/>
              <a:t>transfer_types</a:t>
            </a:r>
            <a:r>
              <a:rPr lang="en-US" sz="1600" dirty="0"/>
              <a:t>)</a:t>
            </a:r>
            <a:r>
              <a:rPr lang="ru-RU" sz="1600" dirty="0"/>
              <a:t>» настраивается согласно справочникам «Вид приказа»,</a:t>
            </a:r>
            <a:r>
              <a:rPr lang="en-US" sz="1600" dirty="0"/>
              <a:t> </a:t>
            </a:r>
            <a:r>
              <a:rPr lang="ru-RU" sz="1600" dirty="0"/>
              <a:t>«Аналитика типов приказов». В случае, если нужно указать несколько соответствий, в виде справочника «Типы переводов» требуется включить настройку «Возможно несколько внешних элементов». </a:t>
            </a:r>
          </a:p>
          <a:p>
            <a:pPr lvl="1">
              <a:buClrTx/>
            </a:pPr>
            <a:r>
              <a:rPr lang="ru-RU" sz="1600" dirty="0"/>
              <a:t>Соответствие для справочника «Список организаций (</a:t>
            </a:r>
            <a:r>
              <a:rPr lang="en-US" sz="1600" dirty="0"/>
              <a:t>organizations)</a:t>
            </a:r>
            <a:r>
              <a:rPr lang="ru-RU" sz="1600" dirty="0"/>
              <a:t>» настраивается согласно справочнику «Контрагенты».</a:t>
            </a:r>
          </a:p>
          <a:p>
            <a:pPr lvl="1">
              <a:buClrTx/>
            </a:pPr>
            <a:r>
              <a:rPr lang="ru-RU" sz="1600" dirty="0"/>
              <a:t>Убедиться, что студенческие билеты студентов, чьи переводы требуется выгрузить, были хотя бы единожды уже выгружены и  для них были получены </a:t>
            </a:r>
            <a:r>
              <a:rPr lang="ru-RU" sz="1600" dirty="0" err="1"/>
              <a:t>UIDы</a:t>
            </a:r>
            <a:r>
              <a:rPr lang="ru-RU" sz="1600" dirty="0"/>
              <a:t> студенческих билетов.</a:t>
            </a:r>
            <a:endParaRPr lang="en-US" sz="1600" dirty="0"/>
          </a:p>
          <a:p>
            <a:pPr>
              <a:buClrTx/>
            </a:pPr>
            <a:r>
              <a:rPr lang="ru-RU" sz="1600" dirty="0"/>
              <a:t>Для первоначальной отправки данных используется метод </a:t>
            </a:r>
            <a:r>
              <a:rPr lang="en-US" sz="1600" dirty="0"/>
              <a:t>POST – create</a:t>
            </a:r>
          </a:p>
          <a:p>
            <a:pPr>
              <a:buClrTx/>
            </a:pPr>
            <a:r>
              <a:rPr lang="ru-RU" sz="1600" dirty="0"/>
              <a:t>Для редактирования данных используется метод </a:t>
            </a:r>
            <a:r>
              <a:rPr lang="en-US" sz="1600" dirty="0"/>
              <a:t>PUT </a:t>
            </a:r>
            <a:endParaRPr lang="ru-RU" sz="16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59CA87-A27F-4930-BDBA-713C7470F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8" b="4576"/>
          <a:stretch/>
        </p:blipFill>
        <p:spPr>
          <a:xfrm>
            <a:off x="5951984" y="1316037"/>
            <a:ext cx="5791200" cy="500062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3072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РАБОТА С ДОГОВОРАМИ И ДОПОЛНИТЕЛЬНЫМИ СОГЛАШЕНИЯМИ В «1С:УНИВЕРСИТЕТ ПРОФ»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26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496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F46E8-D32D-45C5-A359-060871F2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Договоры и дополнительные соглашения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5E9AB66-E78B-44A4-890A-AD97367C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A3FA0-FF72-405E-A2CB-3F01E31C8419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27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73F296-6DE5-49CE-8143-7D9F83FFD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5" y="1241141"/>
            <a:ext cx="5473006" cy="545488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2C42E0-30EE-4CFC-82F0-D28EA598F9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38" b="31639"/>
          <a:stretch/>
        </p:blipFill>
        <p:spPr>
          <a:xfrm>
            <a:off x="6239620" y="1916832"/>
            <a:ext cx="5153025" cy="108108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AF681F-5B52-4268-89A4-980664717394}"/>
              </a:ext>
            </a:extLst>
          </p:cNvPr>
          <p:cNvSpPr/>
          <p:nvPr/>
        </p:nvSpPr>
        <p:spPr>
          <a:xfrm>
            <a:off x="6145213" y="3322682"/>
            <a:ext cx="5473006" cy="2231763"/>
          </a:xfrm>
          <a:prstGeom prst="rect">
            <a:avLst/>
          </a:prstGeom>
          <a:solidFill>
            <a:srgbClr val="FFD3C9"/>
          </a:solidFill>
          <a:ln>
            <a:solidFill>
              <a:srgbClr val="C0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Futura PT Demi" panose="020B0604020202020204" charset="-52"/>
              </a:rPr>
              <a:t>Для вычисления учебного года на основании графика платежей в учебном плане обучающегося </a:t>
            </a:r>
            <a:r>
              <a:rPr lang="ru-RU" sz="2000" b="1" dirty="0">
                <a:solidFill>
                  <a:schemeClr val="tx1"/>
                </a:solidFill>
                <a:latin typeface="Futura PT Demi" panose="020B0604020202020204" charset="-52"/>
              </a:rPr>
              <a:t>обязательно</a:t>
            </a:r>
            <a:r>
              <a:rPr lang="ru-RU" sz="2000" dirty="0">
                <a:solidFill>
                  <a:schemeClr val="tx1"/>
                </a:solidFill>
                <a:latin typeface="Futura PT Demi" panose="020B0604020202020204" charset="-52"/>
              </a:rPr>
              <a:t> должен быть заполнен фактический график учебного процесса</a:t>
            </a:r>
            <a:r>
              <a:rPr lang="ru-RU" dirty="0">
                <a:solidFill>
                  <a:schemeClr val="tx1"/>
                </a:solidFill>
                <a:latin typeface="Futura PT Demi" panose="020B0604020202020204" charset="-5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50129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F46E8-D32D-45C5-A359-060871F2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Подготовка к выгрузке договоров и </a:t>
            </a:r>
            <a:br>
              <a:rPr lang="ru-RU" sz="3200" dirty="0"/>
            </a:br>
            <a:r>
              <a:rPr lang="ru-RU" sz="3200" dirty="0"/>
              <a:t>дополнительных соглашений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E5E9AB66-E78B-44A4-890A-AD97367C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BA3FA0-FF72-405E-A2CB-3F01E31C8419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28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622D31-EE46-4121-9E5F-DEC03D888E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513"/>
          <a:stretch/>
        </p:blipFill>
        <p:spPr>
          <a:xfrm>
            <a:off x="191344" y="1484784"/>
            <a:ext cx="6184421" cy="460885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495FB0E2-C1DE-467E-BC58-7C5E99DCB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25" y="1470620"/>
            <a:ext cx="5664646" cy="3542556"/>
          </a:xfrm>
        </p:spPr>
        <p:txBody>
          <a:bodyPr/>
          <a:lstStyle/>
          <a:p>
            <a:pPr>
              <a:buClrTx/>
            </a:pPr>
            <a:r>
              <a:rPr lang="ru-RU" sz="1800" dirty="0"/>
              <a:t>Перед выгрузкой данных следует:</a:t>
            </a:r>
          </a:p>
          <a:p>
            <a:pPr lvl="1">
              <a:buClrTx/>
            </a:pPr>
            <a:r>
              <a:rPr lang="ru-RU" dirty="0"/>
              <a:t>На вкладке «Настройки» выбрать все используемые договоры и дополнительные соглашения из справочника «Типы объектов»</a:t>
            </a:r>
          </a:p>
          <a:p>
            <a:pPr lvl="1">
              <a:buClrTx/>
            </a:pPr>
            <a:r>
              <a:rPr lang="ru-RU" dirty="0"/>
              <a:t>Убедиться, что студенческие билеты студентов, чьи договоры и доп. соглашения требуется выгрузить, были хотя бы единожды уже выгружены и для них были получены </a:t>
            </a:r>
            <a:r>
              <a:rPr lang="ru-RU" dirty="0" err="1"/>
              <a:t>UIDы</a:t>
            </a:r>
            <a:r>
              <a:rPr lang="ru-RU" dirty="0"/>
              <a:t> студенческих билетов.</a:t>
            </a:r>
          </a:p>
          <a:p>
            <a:pPr>
              <a:buClrTx/>
            </a:pPr>
            <a:r>
              <a:rPr lang="ru-RU" sz="1800" dirty="0"/>
              <a:t>Перед выгрузкой дополнительных соглашений необходимо выгрузить договоры.</a:t>
            </a:r>
            <a:endParaRPr lang="en-US" sz="1800" dirty="0"/>
          </a:p>
          <a:p>
            <a:pPr>
              <a:buClrTx/>
            </a:pPr>
            <a:r>
              <a:rPr lang="ru-RU" sz="1800" dirty="0"/>
              <a:t>Для первоначальной отправки данных используется метод </a:t>
            </a:r>
            <a:r>
              <a:rPr lang="en-US" sz="1800" dirty="0"/>
              <a:t>POST – create</a:t>
            </a:r>
          </a:p>
          <a:p>
            <a:pPr>
              <a:buClrTx/>
            </a:pPr>
            <a:r>
              <a:rPr lang="ru-RU" sz="1800" dirty="0"/>
              <a:t>Для редактирования данных используется метод </a:t>
            </a:r>
            <a:r>
              <a:rPr lang="en-US" sz="1800" dirty="0"/>
              <a:t>PUT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822714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3CABC-45F2-43F0-881C-AEDC9AC0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Порядок выгрузки договоров и</a:t>
            </a:r>
            <a:br>
              <a:rPr lang="ru-RU" sz="3200" dirty="0"/>
            </a:br>
            <a:r>
              <a:rPr lang="ru-RU" sz="3200" dirty="0"/>
              <a:t>дополнительных соглашений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3E6FBB0-F1AA-46C7-B109-D3342718BD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542643"/>
              </p:ext>
            </p:extLst>
          </p:nvPr>
        </p:nvGraphicFramePr>
        <p:xfrm>
          <a:off x="287338" y="1700212"/>
          <a:ext cx="11569700" cy="424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5FBEC17B-7B3D-444E-B826-3D8CBA4A2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979C10-230E-4087-986C-82997C7C964F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29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7588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УЧЕТ ВЫПЛАТ ОБУЧАЮЩИХСЯ</a:t>
            </a:r>
          </a:p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В «1С:УНИВЕРСИТЕТ ПРОФ»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30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852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4BCBBF-0E88-48EE-A135-549468EDFA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76"/>
          <a:stretch/>
        </p:blipFill>
        <p:spPr>
          <a:xfrm>
            <a:off x="287338" y="1556792"/>
            <a:ext cx="4848734" cy="45365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43196-69C4-4601-A0D0-BF8FF420B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Приказы на назначение и </a:t>
            </a:r>
            <a:br>
              <a:rPr lang="ru-RU" sz="3200" dirty="0"/>
            </a:br>
            <a:r>
              <a:rPr lang="ru-RU" sz="3200" dirty="0"/>
              <a:t>выплату стипендии</a:t>
            </a:r>
          </a:p>
        </p:txBody>
      </p: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8D8D779A-DABD-4301-A179-F450E8079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1D2F44-35E3-49A2-B215-8697C6028D6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31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62E8E40A-9FFC-46F7-9D68-3FF1B9B64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952" y="4578166"/>
            <a:ext cx="5832648" cy="1834903"/>
          </a:xfrm>
        </p:spPr>
        <p:txBody>
          <a:bodyPr/>
          <a:lstStyle/>
          <a:p>
            <a:pPr>
              <a:buClrTx/>
            </a:pPr>
            <a:r>
              <a:rPr lang="ru-RU"/>
              <a:t>В «1С:Университет ПРОФ» </a:t>
            </a:r>
            <a:r>
              <a:rPr lang="ru-RU" dirty="0"/>
              <a:t>могут использоваться различные типы выплат. Перед проведением приказа о назначении стипендии необходимо указать вид расчета, согласно которому будет определен размер выплаты.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093A639-CC39-48CE-B0BD-498BBC92CA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50"/>
          <a:stretch/>
        </p:blipFill>
        <p:spPr>
          <a:xfrm>
            <a:off x="5346593" y="1555750"/>
            <a:ext cx="6626070" cy="27373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2746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C7198-437A-4BE2-8D47-EBC2C13E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Выгрузка студенческих выплат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389A5E-0B24-49F4-9E57-75FC5F6AA5C3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32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58C22F48-789C-461E-8497-4B113D565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6753CE3B-61CD-4E26-97E1-36B6698D716B}"/>
              </a:ext>
            </a:extLst>
          </p:cNvPr>
          <p:cNvSpPr txBox="1">
            <a:spLocks/>
          </p:cNvSpPr>
          <p:nvPr/>
        </p:nvSpPr>
        <p:spPr bwMode="auto">
          <a:xfrm>
            <a:off x="0" y="1052736"/>
            <a:ext cx="6240016" cy="354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702020204020303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702020204020303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702020204020303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702020204020303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702020204020303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1600" kern="0" dirty="0"/>
              <a:t>Перед выгрузкой данных следует: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ru-RU" sz="1600" dirty="0"/>
              <a:t>Настроить соответствие справочника «Тип выплаты (</a:t>
            </a:r>
            <a:r>
              <a:rPr lang="en-US" sz="1600" dirty="0" err="1"/>
              <a:t>scholarship_types</a:t>
            </a:r>
            <a:r>
              <a:rPr lang="en-US" sz="1600" dirty="0"/>
              <a:t>)</a:t>
            </a:r>
            <a:r>
              <a:rPr lang="ru-RU" sz="1600" dirty="0"/>
              <a:t>». В документе «Установка соответствий справочников информационных систем» соответствия задаются элементам справочников: «Расчёты», «Аналитики типов приказов», «Виды приказов». 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ru-RU" sz="1600" dirty="0"/>
              <a:t> Установлены соответствия «Код дохода НДФЛ (</a:t>
            </a:r>
            <a:r>
              <a:rPr lang="ru-RU" sz="1600" dirty="0" err="1"/>
              <a:t>КодДоходаНДФЛ</a:t>
            </a:r>
            <a:r>
              <a:rPr lang="ru-RU" sz="1600" dirty="0"/>
              <a:t>)» – настройка установки соответствий требуется, если в типе выплат установлено соответствие для значения «Иные доходы». Соответствия, как и в предыдущем случае, задаются элементам справочников: «Расчёты», «Аналитики типов приказов», «Виды приказов». 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ru-RU" sz="1600" dirty="0"/>
              <a:t>Убедиться, что студенческие билеты студентов, чьи выплаты требуется выгрузить, были хотя бы единожды уже выгружены и  для них были получены </a:t>
            </a:r>
            <a:r>
              <a:rPr lang="ru-RU" sz="1600" dirty="0" err="1"/>
              <a:t>UIDы</a:t>
            </a:r>
            <a:r>
              <a:rPr lang="ru-RU" sz="1600" dirty="0"/>
              <a:t> студенческих билетов.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ru-RU" sz="1600" kern="0" dirty="0"/>
              <a:t>Убедиться, что приказы на назначение и выплату стипендий созданы и проведены.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1600" kern="0" dirty="0"/>
              <a:t>Для первоначальной отправки данных используется метод </a:t>
            </a:r>
            <a:r>
              <a:rPr lang="en-US" sz="1600" kern="0" dirty="0"/>
              <a:t>POST – create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ru-RU" sz="1600" kern="0" dirty="0"/>
              <a:t>Для редактирования данных используется метод </a:t>
            </a:r>
            <a:r>
              <a:rPr lang="en-US" sz="1600" kern="0" dirty="0"/>
              <a:t>PUT </a:t>
            </a:r>
            <a:endParaRPr lang="ru-RU" sz="1600" kern="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21785F-0320-47C2-933D-FDE396472C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60" b="1584"/>
          <a:stretch/>
        </p:blipFill>
        <p:spPr>
          <a:xfrm>
            <a:off x="6240017" y="1484312"/>
            <a:ext cx="5127872" cy="477817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5426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 2">
            <a:extLst>
              <a:ext uri="{FF2B5EF4-FFF2-40B4-BE49-F238E27FC236}">
                <a16:creationId xmlns:a16="http://schemas.microsoft.com/office/drawing/2014/main" id="{1426AC14-46F4-4AEA-9369-3213FB952CA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0593C6A-D26D-4EF9-B55E-F07504A26DCC}"/>
              </a:ext>
            </a:extLst>
          </p:cNvPr>
          <p:cNvSpPr txBox="1">
            <a:spLocks/>
          </p:cNvSpPr>
          <p:nvPr/>
        </p:nvSpPr>
        <p:spPr bwMode="auto">
          <a:xfrm>
            <a:off x="623392" y="4298878"/>
            <a:ext cx="11325225" cy="23050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4000" kern="0" dirty="0">
                <a:solidFill>
                  <a:schemeClr val="tx1"/>
                </a:solidFill>
              </a:rPr>
              <a:t>ОТЧЕТ ВПО-1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593B86-D7AE-489B-8E47-325A0F52505C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33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Рисунок 7">
            <a:extLst>
              <a:ext uri="{FF2B5EF4-FFF2-40B4-BE49-F238E27FC236}">
                <a16:creationId xmlns:a16="http://schemas.microsoft.com/office/drawing/2014/main" id="{B1A998E4-4901-4D93-919D-E3E5D1C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Рисунок 5">
            <a:extLst>
              <a:ext uri="{FF2B5EF4-FFF2-40B4-BE49-F238E27FC236}">
                <a16:creationId xmlns:a16="http://schemas.microsoft.com/office/drawing/2014/main" id="{CBF141DC-1CD8-45FA-B766-C452D7296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908050"/>
            <a:ext cx="6529387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6388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AFF798-A8D7-4F3A-B1FA-764FF4A5CD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54"/>
          <a:stretch/>
        </p:blipFill>
        <p:spPr>
          <a:xfrm>
            <a:off x="864096" y="1531230"/>
            <a:ext cx="10632504" cy="48334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C7198-437A-4BE2-8D47-EBC2C13EB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Новая версия отчета ВПО-1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389A5E-0B24-49F4-9E57-75FC5F6AA5C3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C3CE17B-A776-4C74-9DB3-7C9C6B208E00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34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58C22F48-789C-461E-8497-4B113D565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FDE14FAB-7C0D-423B-8311-05170BBD2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3392" y="1196975"/>
            <a:ext cx="4803962" cy="37444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481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63" y="908050"/>
            <a:ext cx="6553200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 2"/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Futura PT Book" charset="-52"/>
            </a:endParaRPr>
          </a:p>
        </p:txBody>
      </p:sp>
      <p:sp>
        <p:nvSpPr>
          <p:cNvPr id="47108" name="Заголовок 1"/>
          <p:cNvSpPr txBox="1">
            <a:spLocks/>
          </p:cNvSpPr>
          <p:nvPr/>
        </p:nvSpPr>
        <p:spPr bwMode="auto">
          <a:xfrm>
            <a:off x="963613" y="4406900"/>
            <a:ext cx="10172700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4000" dirty="0">
                <a:solidFill>
                  <a:srgbClr val="000000"/>
                </a:solidFill>
              </a:rPr>
              <a:t>ЭКОСИСТЕМА ВУЗА</a:t>
            </a:r>
            <a:br>
              <a:rPr lang="ru-RU" altLang="ru-RU" sz="4000" dirty="0">
                <a:solidFill>
                  <a:srgbClr val="000000"/>
                </a:solidFill>
              </a:rPr>
            </a:br>
            <a:r>
              <a:rPr lang="ru-RU" altLang="ru-RU" sz="4000" dirty="0">
                <a:solidFill>
                  <a:srgbClr val="000000"/>
                </a:solidFill>
              </a:rPr>
              <a:t>И «1С:УНИВЕРСИТЕТ ПРОФ»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F5069-6E56-441C-8196-C9EBDE422472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0ADAAA40-7388-4BF2-9B54-2424B9CBB426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35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EDB3D8AF-FFC7-4759-B3C0-ECA54B5A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3968" y="-27384"/>
            <a:ext cx="10272712" cy="10810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kern="0" dirty="0">
                <a:solidFill>
                  <a:schemeClr val="tx1"/>
                </a:solidFill>
                <a:latin typeface="Futura PT Demi" panose="020B0604020202020204" pitchFamily="34" charset="-52"/>
              </a:rPr>
              <a:t>Внедрения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C782479-8283-4A7E-A2CD-E810F57DDCA4}"/>
              </a:ext>
            </a:extLst>
          </p:cNvPr>
          <p:cNvSpPr txBox="1">
            <a:spLocks/>
          </p:cNvSpPr>
          <p:nvPr/>
        </p:nvSpPr>
        <p:spPr bwMode="auto">
          <a:xfrm>
            <a:off x="479425" y="1412875"/>
            <a:ext cx="10274300" cy="49053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702020204020303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702020204020303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702020204020303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702020204020303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702020204020303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altLang="ru-RU" sz="1800" kern="0" dirty="0"/>
              <a:t>Вузами России приобретено более 450 экземпляров программного продукта. </a:t>
            </a:r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Среди вузов, внедряющих «1С:Университет» и «1С:Университет ПРОФ»: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kern="0" dirty="0"/>
              <a:t>НИТУ МИСиС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kern="0" dirty="0"/>
              <a:t>Финансовый университет при Правительстве Российской Федерации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kern="0" dirty="0"/>
              <a:t>Московский политехнический университет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kern="0" dirty="0"/>
              <a:t>Южный федеральный университет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/>
              <a:t>Национальный исследовательский университет «МЭИ»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dirty="0"/>
              <a:t>Российский университет медицины</a:t>
            </a:r>
          </a:p>
          <a:p>
            <a:pPr marL="522288" eaLnBrk="1" fontAlgn="b" hangingPunct="1">
              <a:spcBef>
                <a:spcPts val="1200"/>
              </a:spcBef>
              <a:buClrTx/>
              <a:buFont typeface="Wingdings" panose="05000000000000000000" pitchFamily="2" charset="2"/>
              <a:buChar char="§"/>
              <a:defRPr/>
            </a:pPr>
            <a:r>
              <a:rPr lang="ru-RU" sz="1800" kern="0" dirty="0"/>
              <a:t>Северо-Кавказский федеральный университет</a:t>
            </a:r>
            <a:endParaRPr lang="ru-RU" altLang="ru-RU" kern="0" dirty="0"/>
          </a:p>
        </p:txBody>
      </p:sp>
      <p:pic>
        <p:nvPicPr>
          <p:cNvPr id="67588" name="Рисунок 9">
            <a:extLst>
              <a:ext uri="{FF2B5EF4-FFF2-40B4-BE49-F238E27FC236}">
                <a16:creationId xmlns:a16="http://schemas.microsoft.com/office/drawing/2014/main" id="{F911693D-68D0-48C3-B2C4-3CAA63546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5225" y="2438276"/>
            <a:ext cx="1646238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Рисунок 10">
            <a:extLst>
              <a:ext uri="{FF2B5EF4-FFF2-40B4-BE49-F238E27FC236}">
                <a16:creationId xmlns:a16="http://schemas.microsoft.com/office/drawing/2014/main" id="{4CBE7FB1-1846-45DF-9AC2-0956EAD0B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013" y="1381522"/>
            <a:ext cx="174466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Рисунок 11">
            <a:extLst>
              <a:ext uri="{FF2B5EF4-FFF2-40B4-BE49-F238E27FC236}">
                <a16:creationId xmlns:a16="http://schemas.microsoft.com/office/drawing/2014/main" id="{3E0A3416-B4A3-4869-BBB8-37AA517F5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3" y="5291138"/>
            <a:ext cx="1522412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Рисунок 12">
            <a:extLst>
              <a:ext uri="{FF2B5EF4-FFF2-40B4-BE49-F238E27FC236}">
                <a16:creationId xmlns:a16="http://schemas.microsoft.com/office/drawing/2014/main" id="{A7CDD32B-7E0F-4FA1-BDB8-A9ADDDD40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5289550"/>
            <a:ext cx="12477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Рисунок 13">
            <a:extLst>
              <a:ext uri="{FF2B5EF4-FFF2-40B4-BE49-F238E27FC236}">
                <a16:creationId xmlns:a16="http://schemas.microsoft.com/office/drawing/2014/main" id="{B6DD2F76-AD55-4452-892D-2A46AC95F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348288"/>
            <a:ext cx="1520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3" name="Рисунок 14">
            <a:extLst>
              <a:ext uri="{FF2B5EF4-FFF2-40B4-BE49-F238E27FC236}">
                <a16:creationId xmlns:a16="http://schemas.microsoft.com/office/drawing/2014/main" id="{AD18A996-1BA0-4C56-9D09-831434B37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6122988"/>
            <a:ext cx="6461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4" name="Рисунок 15">
            <a:extLst>
              <a:ext uri="{FF2B5EF4-FFF2-40B4-BE49-F238E27FC236}">
                <a16:creationId xmlns:a16="http://schemas.microsoft.com/office/drawing/2014/main" id="{75026248-9011-428D-86D1-B6611BA37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349875"/>
            <a:ext cx="1158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5" name="Рисунок 16" descr="C:\Users\grechkin\AppData\Local\Microsoft\Windows\INetCache\Content.Word\Моск институ психоанализа.png">
            <a:extLst>
              <a:ext uri="{FF2B5EF4-FFF2-40B4-BE49-F238E27FC236}">
                <a16:creationId xmlns:a16="http://schemas.microsoft.com/office/drawing/2014/main" id="{F25CC1BF-3B58-4778-A807-EB5CF0166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5295900"/>
            <a:ext cx="17621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6" name="Рисунок 17" descr="C:\Users\grechkin\AppData\Local\Microsoft\Windows\INetCache\Content.Word\ГСГУ_logo.png">
            <a:extLst>
              <a:ext uri="{FF2B5EF4-FFF2-40B4-BE49-F238E27FC236}">
                <a16:creationId xmlns:a16="http://schemas.microsoft.com/office/drawing/2014/main" id="{7BE2A33A-4F43-49C5-96C3-61759F850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6161088"/>
            <a:ext cx="50323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7" name="Рисунок 18" descr="C:\Users\grechkin\AppData\Local\Microsoft\Windows\INetCache\Content.Word\Станкин.jpg">
            <a:extLst>
              <a:ext uri="{FF2B5EF4-FFF2-40B4-BE49-F238E27FC236}">
                <a16:creationId xmlns:a16="http://schemas.microsoft.com/office/drawing/2014/main" id="{37695404-B93E-4CF4-ACB9-1D536BA52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225" y="5278438"/>
            <a:ext cx="86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8" name="Рисунок 19" descr="C:\Users\grechkin\AppData\Local\Microsoft\Windows\INetCache\Content.Word\ПСТГУ на светлом.png">
            <a:extLst>
              <a:ext uri="{FF2B5EF4-FFF2-40B4-BE49-F238E27FC236}">
                <a16:creationId xmlns:a16="http://schemas.microsoft.com/office/drawing/2014/main" id="{4692584C-210C-41D0-8D53-F4D215CD2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413" y="6089650"/>
            <a:ext cx="6318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9" name="Picture 3" descr="МЭИ">
            <a:extLst>
              <a:ext uri="{FF2B5EF4-FFF2-40B4-BE49-F238E27FC236}">
                <a16:creationId xmlns:a16="http://schemas.microsoft.com/office/drawing/2014/main" id="{36BEB3B4-0DC7-4BF6-B136-E85704FE6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50" y="6013450"/>
            <a:ext cx="1285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0" name="Picture 4" descr="РГАУ-МСХА_логотип">
            <a:extLst>
              <a:ext uri="{FF2B5EF4-FFF2-40B4-BE49-F238E27FC236}">
                <a16:creationId xmlns:a16="http://schemas.microsoft.com/office/drawing/2014/main" id="{7AF7B1D8-FA1B-4609-BDF5-05178A996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25" y="6051550"/>
            <a:ext cx="7429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1" name="Picture 5" descr="РТА">
            <a:extLst>
              <a:ext uri="{FF2B5EF4-FFF2-40B4-BE49-F238E27FC236}">
                <a16:creationId xmlns:a16="http://schemas.microsoft.com/office/drawing/2014/main" id="{8C39F36B-FD8F-458F-8664-F559C4B0B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3" y="6027738"/>
            <a:ext cx="781050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2" name="Рисунок 23" descr="C:\Users\grechkin\AppData\Local\Microsoft\Windows\INetCache\Content.Word\Штиглиц уточнить.png">
            <a:extLst>
              <a:ext uri="{FF2B5EF4-FFF2-40B4-BE49-F238E27FC236}">
                <a16:creationId xmlns:a16="http://schemas.microsoft.com/office/drawing/2014/main" id="{B33C332A-262A-4E01-BD4A-A7C89AE2F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25" y="6053138"/>
            <a:ext cx="7048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3" name="Рисунок 24" descr="C:\Users\grechkin\AppData\Local\Microsoft\Windows\INetCache\Content.Word\Сколково в цвете.jpg">
            <a:extLst>
              <a:ext uri="{FF2B5EF4-FFF2-40B4-BE49-F238E27FC236}">
                <a16:creationId xmlns:a16="http://schemas.microsoft.com/office/drawing/2014/main" id="{46B861D0-24F5-4240-8A56-6DE18783F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313" y="6089650"/>
            <a:ext cx="9556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4" name="Рисунок 25">
            <a:extLst>
              <a:ext uri="{FF2B5EF4-FFF2-40B4-BE49-F238E27FC236}">
                <a16:creationId xmlns:a16="http://schemas.microsoft.com/office/drawing/2014/main" id="{8CC5DC36-B31F-47C1-9983-0332D4E8A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825" y="5259388"/>
            <a:ext cx="1382713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6" name="Рисунок 27">
            <a:extLst>
              <a:ext uri="{FF2B5EF4-FFF2-40B4-BE49-F238E27FC236}">
                <a16:creationId xmlns:a16="http://schemas.microsoft.com/office/drawing/2014/main" id="{0B3FBFF0-DECC-4E21-86A9-EEE8EC47E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3797300"/>
            <a:ext cx="7715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7" name="Рисунок 28">
            <a:extLst>
              <a:ext uri="{FF2B5EF4-FFF2-40B4-BE49-F238E27FC236}">
                <a16:creationId xmlns:a16="http://schemas.microsoft.com/office/drawing/2014/main" id="{293DC2EE-3AF2-4351-95F7-C199304AF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913" y="3449638"/>
            <a:ext cx="7715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8" name="Рисунок 29">
            <a:extLst>
              <a:ext uri="{FF2B5EF4-FFF2-40B4-BE49-F238E27FC236}">
                <a16:creationId xmlns:a16="http://schemas.microsoft.com/office/drawing/2014/main" id="{2A12D13F-F0E3-4A00-BD53-039B5059A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825" y="3824288"/>
            <a:ext cx="7715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09" name="Рисунок 30">
            <a:extLst>
              <a:ext uri="{FF2B5EF4-FFF2-40B4-BE49-F238E27FC236}">
                <a16:creationId xmlns:a16="http://schemas.microsoft.com/office/drawing/2014/main" id="{B6D0E68A-01BC-4FC3-AADC-6975020A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725" y="3446463"/>
            <a:ext cx="7715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7D340D6-2B50-46B8-81DC-A9D792BD1B38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B60C86AB-A673-4E7A-A478-2988F96ED299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36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7" name="Рисунок 6">
            <a:extLst>
              <a:ext uri="{FF2B5EF4-FFF2-40B4-BE49-F238E27FC236}">
                <a16:creationId xmlns:a16="http://schemas.microsoft.com/office/drawing/2014/main" id="{603AAC00-3FA7-4E2F-B553-7B35ACBBF3A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 2"/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Futura PT Book" charset="-52"/>
            </a:endParaRPr>
          </a:p>
        </p:txBody>
      </p:sp>
      <p:sp>
        <p:nvSpPr>
          <p:cNvPr id="11" name="Текст 2">
            <a:extLst/>
          </p:cNvPr>
          <p:cNvSpPr txBox="1">
            <a:spLocks/>
          </p:cNvSpPr>
          <p:nvPr/>
        </p:nvSpPr>
        <p:spPr bwMode="auto">
          <a:xfrm>
            <a:off x="550863" y="1484313"/>
            <a:ext cx="10274300" cy="49053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702020204020303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702020204020303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702020204020303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702020204020303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702020204020303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altLang="ru-RU" sz="2400" kern="0" dirty="0"/>
              <a:t>Экосистема 1С</a:t>
            </a:r>
          </a:p>
          <a:p>
            <a:pPr>
              <a:spcBef>
                <a:spcPts val="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ru-RU" sz="2400" dirty="0"/>
              <a:t>партнеры фирмы «1С» (в РФ более 60 компаний-партнеров фирмы 1С с компетенциями в части автоматизации образовательных организаций):</a:t>
            </a:r>
          </a:p>
          <a:p>
            <a:pPr marL="922338" lvl="1" eaLnBrk="1" fontAlgn="b" hangingPunct="1">
              <a:spcBef>
                <a:spcPts val="0"/>
              </a:spcBef>
              <a:spcAft>
                <a:spcPts val="1200"/>
              </a:spcAft>
              <a:buClrTx/>
              <a:buFont typeface="Courier New" panose="02070309020205020404" pitchFamily="49" charset="0"/>
              <a:buChar char="o"/>
              <a:defRPr/>
            </a:pPr>
            <a:r>
              <a:rPr lang="ru-RU" sz="2000" dirty="0"/>
              <a:t>специалисты по «1С» технологиям (в РФ более 100 тыс. специалистов по программированию в среде «1С»); </a:t>
            </a:r>
          </a:p>
          <a:p>
            <a:pPr marL="922338" lvl="1" eaLnBrk="1" fontAlgn="b" hangingPunct="1">
              <a:spcBef>
                <a:spcPts val="0"/>
              </a:spcBef>
              <a:spcAft>
                <a:spcPts val="1200"/>
              </a:spcAft>
              <a:buClrTx/>
              <a:buFont typeface="Courier New" panose="02070309020205020404" pitchFamily="49" charset="0"/>
              <a:buChar char="o"/>
              <a:defRPr/>
            </a:pPr>
            <a:r>
              <a:rPr lang="ru-RU" sz="2000" dirty="0"/>
              <a:t>специалисты по «1С:Университет ПРОФ» (в РФ более 500 специалистов по «1С:Университет ПРОФ»);</a:t>
            </a:r>
          </a:p>
          <a:p>
            <a:pPr marL="357188" indent="-357188" eaLnBrk="1" fontAlgn="b" hangingPunct="1">
              <a:spcBef>
                <a:spcPts val="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ru-RU" sz="2400" dirty="0"/>
              <a:t>комплекс программных продуктов  по автоматизации предприятий, в том числе автоматизации деятельности образовательных учреждений.</a:t>
            </a:r>
          </a:p>
          <a:p>
            <a:pPr marL="522288" eaLnBrk="1" fontAlgn="b" hangingPunct="1">
              <a:spcBef>
                <a:spcPts val="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§"/>
              <a:defRPr/>
            </a:pPr>
            <a:endParaRPr lang="ru-RU" kern="0" dirty="0"/>
          </a:p>
          <a:p>
            <a:pPr marL="0" indent="0">
              <a:buFontTx/>
              <a:buNone/>
              <a:defRPr/>
            </a:pPr>
            <a:endParaRPr lang="ru-RU" altLang="ru-RU" kern="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42D428-AD0B-4DFE-939D-E1C468D6EFD5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0ADAAA40-7388-4BF2-9B54-2424B9CBB426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37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6CFE40BE-0809-4DB4-907E-458758A6EA61}"/>
              </a:ext>
            </a:extLst>
          </p:cNvPr>
          <p:cNvSpPr txBox="1">
            <a:spLocks/>
          </p:cNvSpPr>
          <p:nvPr/>
        </p:nvSpPr>
        <p:spPr>
          <a:xfrm>
            <a:off x="1938461" y="1"/>
            <a:ext cx="8838059" cy="1498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altLang="ru-RU" sz="3200" b="1" dirty="0">
                <a:latin typeface="Futura PT Demi" panose="020B0604020202020204" charset="-52"/>
              </a:rPr>
              <a:t>Конкурентные преимущества решений на платформе «1С:Предприятие»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 2"/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dirty="0">
              <a:latin typeface="Futura PT Book" charset="-52"/>
            </a:endParaRPr>
          </a:p>
        </p:txBody>
      </p:sp>
      <p:pic>
        <p:nvPicPr>
          <p:cNvPr id="50179" name="Picture 4" descr="scheme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287463"/>
            <a:ext cx="9121775" cy="54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962FC0-0E4D-45EE-B808-72FA09BA32A2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0ADAAA40-7388-4BF2-9B54-2424B9CBB426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38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13A2F31-93C5-4EAE-9A7A-58628A31420E}"/>
              </a:ext>
            </a:extLst>
          </p:cNvPr>
          <p:cNvSpPr txBox="1">
            <a:spLocks/>
          </p:cNvSpPr>
          <p:nvPr/>
        </p:nvSpPr>
        <p:spPr>
          <a:xfrm>
            <a:off x="1938461" y="0"/>
            <a:ext cx="88380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altLang="ru-RU" sz="3200" b="1" dirty="0">
                <a:latin typeface="Futura PT Demi" panose="020B0604020202020204" charset="-52"/>
              </a:rPr>
              <a:t>Комплекс программных продуктов «1С» </a:t>
            </a:r>
            <a:endParaRPr lang="en-US" altLang="ru-RU" sz="3200" b="1" dirty="0">
              <a:latin typeface="Futura PT Demi" panose="020B0604020202020204" charset="-52"/>
            </a:endParaRPr>
          </a:p>
          <a:p>
            <a:pPr>
              <a:defRPr/>
            </a:pPr>
            <a:r>
              <a:rPr lang="ru-RU" altLang="ru-RU" sz="3200" b="1" dirty="0">
                <a:latin typeface="Futura PT Demi" panose="020B0604020202020204" charset="-52"/>
              </a:rPr>
              <a:t>для автоматизации вузов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>
            <a:extLst>
              <a:ext uri="{FF2B5EF4-FFF2-40B4-BE49-F238E27FC236}">
                <a16:creationId xmlns:a16="http://schemas.microsoft.com/office/drawing/2014/main" id="{7BC0030A-7971-4011-9088-84DBF7419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1544" y="187325"/>
            <a:ext cx="8280151" cy="1081088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latin typeface="Futura PT Demi" panose="020B0604020202020204" charset="-52"/>
              </a:rPr>
              <a:t>«1С:Университет ПРОФ». </a:t>
            </a:r>
            <a:br>
              <a:rPr lang="ru-RU" altLang="ru-RU" sz="3200" b="1" dirty="0">
                <a:latin typeface="Futura PT Demi" panose="020B0604020202020204" charset="-52"/>
              </a:rPr>
            </a:br>
            <a:r>
              <a:rPr lang="ru-RU" altLang="ru-RU" sz="3200" b="1" dirty="0">
                <a:latin typeface="Futura PT Demi" panose="020B0604020202020204" charset="-52"/>
              </a:rPr>
              <a:t>Тиражные расширения, обогащающие возможности продукта</a:t>
            </a:r>
          </a:p>
        </p:txBody>
      </p:sp>
      <p:sp>
        <p:nvSpPr>
          <p:cNvPr id="66563" name="TextBox 5">
            <a:extLst>
              <a:ext uri="{FF2B5EF4-FFF2-40B4-BE49-F238E27FC236}">
                <a16:creationId xmlns:a16="http://schemas.microsoft.com/office/drawing/2014/main" id="{4F1B5776-BCFD-49D6-9B98-D7C5C7FC3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410" y="1801813"/>
            <a:ext cx="1142523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ru-RU" altLang="ru-RU" dirty="0"/>
              <a:t>Интеллект Инфо: Образовательные программы. Расширение для «1С:Университет ПРОФ»</a:t>
            </a:r>
            <a:br>
              <a:rPr lang="ru-RU" altLang="ru-RU" dirty="0"/>
            </a:br>
            <a:r>
              <a:rPr lang="en-US" altLang="ru-RU" dirty="0">
                <a:hlinkClick r:id="rId2"/>
              </a:rPr>
              <a:t>https://solutions.1c.ru/catalog/intellektinfo_opop/</a:t>
            </a:r>
            <a:r>
              <a:rPr lang="ru-RU" altLang="ru-RU" dirty="0"/>
              <a:t> </a:t>
            </a:r>
            <a:br>
              <a:rPr lang="ru-RU" altLang="ru-RU" dirty="0"/>
            </a:b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ru-RU" altLang="ru-RU" dirty="0"/>
              <a:t>«Экспонента: Мониторинг приемной кампании. Расширение для «1С:Университет ПРОФ»</a:t>
            </a:r>
            <a:br>
              <a:rPr lang="ru-RU" altLang="ru-RU" dirty="0"/>
            </a:br>
            <a:r>
              <a:rPr lang="en-US" altLang="ru-RU" dirty="0">
                <a:hlinkClick r:id="rId3"/>
              </a:rPr>
              <a:t>https://sovmestimo.1c.ru/catalog/29730/</a:t>
            </a: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ru-RU" altLang="ru-RU" dirty="0"/>
              <a:t>«Большие числа: Дополнение для «1С:Университет ПРОФ». Интеграция с «1С:БГУ» и «1С:ЗКГУ»</a:t>
            </a:r>
            <a:br>
              <a:rPr lang="ru-RU" altLang="ru-RU" dirty="0"/>
            </a:br>
            <a:r>
              <a:rPr lang="en-US" altLang="ru-RU" dirty="0">
                <a:hlinkClick r:id="rId4"/>
              </a:rPr>
              <a:t>https://sovmestimo.1c.ru/catalog/29917/</a:t>
            </a: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ru-RU" altLang="ru-RU" dirty="0"/>
              <a:t> «ЦИТО: Сведения об образовательной организации. Расширение для «1С:Университет ПРОФ»</a:t>
            </a:r>
            <a:br>
              <a:rPr lang="ru-RU" altLang="ru-RU" dirty="0"/>
            </a:br>
            <a:r>
              <a:rPr lang="en-US" altLang="ru-RU" dirty="0">
                <a:hlinkClick r:id="rId5"/>
              </a:rPr>
              <a:t>https://sovmestimo.1c.ru/catalog/29822/</a:t>
            </a: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endParaRPr lang="ru-RU" altLang="ru-RU" dirty="0"/>
          </a:p>
          <a:p>
            <a:pPr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ru-RU" altLang="ru-RU" dirty="0"/>
              <a:t>«Технологии автоматизации: Интеграция с ГИС СЦОС. Расширение для «1С:Университет ПРОФ»</a:t>
            </a:r>
            <a:br>
              <a:rPr lang="ru-RU" altLang="ru-RU" dirty="0"/>
            </a:br>
            <a:r>
              <a:rPr lang="ru-RU" altLang="ru-RU" dirty="0"/>
              <a:t> </a:t>
            </a:r>
            <a:r>
              <a:rPr lang="en-US" altLang="ru-RU" dirty="0">
                <a:hlinkClick r:id="rId6"/>
              </a:rPr>
              <a:t>https://solutions.1c.ru/catalog/gis_scos/</a:t>
            </a:r>
            <a:r>
              <a:rPr lang="ru-RU" altLang="ru-R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F257A-9D7C-4BFC-B2AA-D1F79AB3C657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E268934E-12A6-4007-86AA-51A5B14542F4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39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E88841-3BEB-4B20-85DC-529AB3CF48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F75F8F-1EC9-4475-9CCA-A9CC68D8A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0"/>
            <a:ext cx="10199687" cy="10302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kern="0" dirty="0">
                <a:solidFill>
                  <a:schemeClr val="tx1"/>
                </a:solidFill>
                <a:latin typeface="Futura PT Demi" panose="020B0604020202020204" pitchFamily="34" charset="-52"/>
              </a:rPr>
              <a:t>Ответы на часто задаваемые вопросы</a:t>
            </a:r>
          </a:p>
        </p:txBody>
      </p:sp>
      <p:sp>
        <p:nvSpPr>
          <p:cNvPr id="49155" name="Прямоугольник 3">
            <a:extLst>
              <a:ext uri="{FF2B5EF4-FFF2-40B4-BE49-F238E27FC236}">
                <a16:creationId xmlns:a16="http://schemas.microsoft.com/office/drawing/2014/main" id="{B2A163E4-7AE4-40F2-8E3D-E72C27675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2625" y="2320925"/>
            <a:ext cx="4654550" cy="1231900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dirty="0"/>
              <a:t>Ответы на часто задаваемые вопросы можно найти на официальном сайте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dirty="0"/>
              <a:t>ООО «СГУ-</a:t>
            </a:r>
            <a:r>
              <a:rPr lang="ru-RU" altLang="ru-RU" sz="1800" dirty="0" err="1"/>
              <a:t>Инфоком</a:t>
            </a:r>
            <a:r>
              <a:rPr lang="ru-RU" altLang="ru-RU" sz="1800" dirty="0"/>
              <a:t>»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 dirty="0">
                <a:hlinkClick r:id="rId2"/>
              </a:rPr>
              <a:t>https://sgu-infocom.ru/support/faq/</a:t>
            </a:r>
            <a:r>
              <a:rPr lang="ru-RU" altLang="ru-R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6496C2-8597-49BB-917C-D96DA7EAA32D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92754949-84DF-4D00-8BA1-CE84A7911D9C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40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9157" name="Рисунок 5">
            <a:extLst>
              <a:ext uri="{FF2B5EF4-FFF2-40B4-BE49-F238E27FC236}">
                <a16:creationId xmlns:a16="http://schemas.microsoft.com/office/drawing/2014/main" id="{F625C45C-976C-4D4A-B77A-D3ECC9274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Рисунок 4">
            <a:extLst>
              <a:ext uri="{FF2B5EF4-FFF2-40B4-BE49-F238E27FC236}">
                <a16:creationId xmlns:a16="http://schemas.microsoft.com/office/drawing/2014/main" id="{81461F9F-36C3-41A3-82DE-C15290C4C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412875"/>
            <a:ext cx="6391275" cy="4913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F75F8F-1EC9-4475-9CCA-A9CC68D8A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-26988"/>
            <a:ext cx="10199687" cy="10810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kern="0" dirty="0">
                <a:solidFill>
                  <a:schemeClr val="tx1"/>
                </a:solidFill>
                <a:latin typeface="Futura PT Demi" panose="020B0604020202020204" pitchFamily="34" charset="-52"/>
              </a:rPr>
              <a:t>Материалы и дополнительные модули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6496C2-8597-49BB-917C-D96DA7EAA32D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432FF9AA-38A1-4F27-BCDE-524A3C2400BF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41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0180" name="Рисунок 5">
            <a:extLst>
              <a:ext uri="{FF2B5EF4-FFF2-40B4-BE49-F238E27FC236}">
                <a16:creationId xmlns:a16="http://schemas.microsoft.com/office/drawing/2014/main" id="{0925F9F9-8C34-4B42-B0FF-ABF31FA41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Прямоугольник 3">
            <a:extLst>
              <a:ext uri="{FF2B5EF4-FFF2-40B4-BE49-F238E27FC236}">
                <a16:creationId xmlns:a16="http://schemas.microsoft.com/office/drawing/2014/main" id="{C9F1E723-6B4E-4FB6-8AB5-817A3B5D1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9963" y="2320925"/>
            <a:ext cx="4367212" cy="1231900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/>
              <a:t>Скачать новые материалы и расширения можно в разделе актуального релиза «1С:Университет ПРОФ» на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ru-RU">
                <a:hlinkClick r:id="rId3"/>
              </a:rPr>
              <a:t>https://releases.1c.ru/</a:t>
            </a:r>
            <a:endParaRPr lang="ru-RU" altLang="ru-RU" sz="1600"/>
          </a:p>
        </p:txBody>
      </p:sp>
      <p:pic>
        <p:nvPicPr>
          <p:cNvPr id="50182" name="Рисунок 1">
            <a:extLst>
              <a:ext uri="{FF2B5EF4-FFF2-40B4-BE49-F238E27FC236}">
                <a16:creationId xmlns:a16="http://schemas.microsoft.com/office/drawing/2014/main" id="{D711CA53-29FD-49D2-8B26-26612E3E1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484313"/>
            <a:ext cx="6923087" cy="511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7F75F8F-1EC9-4475-9CCA-A9CC68D8A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0"/>
            <a:ext cx="10199687" cy="10810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CC00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kern="0" dirty="0">
                <a:solidFill>
                  <a:schemeClr val="tx1"/>
                </a:solidFill>
                <a:latin typeface="Futura PT Demi" panose="020B0604020202020204" pitchFamily="34" charset="-52"/>
              </a:rPr>
              <a:t>Источники информации</a:t>
            </a:r>
          </a:p>
        </p:txBody>
      </p:sp>
      <p:sp>
        <p:nvSpPr>
          <p:cNvPr id="71684" name="Прямоугольник 3">
            <a:extLst>
              <a:ext uri="{FF2B5EF4-FFF2-40B4-BE49-F238E27FC236}">
                <a16:creationId xmlns:a16="http://schemas.microsoft.com/office/drawing/2014/main" id="{B1D0CBCC-FD6E-45C8-A15C-B2FBB9770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1484313"/>
            <a:ext cx="4968875" cy="445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itchFamily="2" charset="2"/>
              <a:buChar char="n"/>
              <a:defRPr sz="2200">
                <a:solidFill>
                  <a:srgbClr val="5B0917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itchFamily="2" charset="2"/>
              <a:buChar char="§"/>
              <a:defRPr sz="2000">
                <a:solidFill>
                  <a:srgbClr val="5B0917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itchFamily="2" charset="2"/>
              <a:buChar char="§"/>
              <a:defRPr>
                <a:solidFill>
                  <a:srgbClr val="5B0917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itchFamily="18" charset="0"/>
              <a:buChar char="▪"/>
              <a:defRPr sz="1600">
                <a:solidFill>
                  <a:srgbClr val="5B0917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800" dirty="0">
                <a:solidFill>
                  <a:schemeClr val="tx1"/>
                </a:solidFill>
                <a:latin typeface="Futura PT Demi" panose="020B0604020202020204" pitchFamily="34" charset="-52"/>
              </a:rPr>
              <a:t>Подробную информацию о функциональных возможностях подсистем можно получить на сайте фирмы «1С» и сайте компании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800" dirty="0">
                <a:solidFill>
                  <a:schemeClr val="tx1"/>
                </a:solidFill>
                <a:latin typeface="Futura PT Demi" panose="020B0604020202020204" pitchFamily="34" charset="-52"/>
              </a:rPr>
              <a:t>«СГУ-</a:t>
            </a:r>
            <a:r>
              <a:rPr lang="ru-RU" altLang="ru-RU" sz="1800" dirty="0" err="1">
                <a:solidFill>
                  <a:schemeClr val="tx1"/>
                </a:solidFill>
                <a:latin typeface="Futura PT Demi" panose="020B0604020202020204" pitchFamily="34" charset="-52"/>
              </a:rPr>
              <a:t>Инфоком</a:t>
            </a:r>
            <a:r>
              <a:rPr lang="ru-RU" altLang="ru-RU" sz="1800" dirty="0">
                <a:solidFill>
                  <a:schemeClr val="tx1"/>
                </a:solidFill>
                <a:latin typeface="Futura PT Demi" panose="020B0604020202020204" pitchFamily="34" charset="-52"/>
              </a:rPr>
              <a:t>».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ru-RU" sz="1600" dirty="0">
                <a:solidFill>
                  <a:schemeClr val="accent5">
                    <a:lumMod val="50000"/>
                  </a:schemeClr>
                </a:solidFill>
                <a:latin typeface="Futura PT Demi" panose="020B0604020202020204" pitchFamily="34" charset="-52"/>
                <a:hlinkClick r:id="rId2"/>
              </a:rPr>
              <a:t>1c.ru</a:t>
            </a:r>
            <a:endParaRPr lang="ru-RU" altLang="ru-RU" sz="1600" dirty="0">
              <a:solidFill>
                <a:schemeClr val="accent5">
                  <a:lumMod val="50000"/>
                </a:schemeClr>
              </a:solidFill>
              <a:latin typeface="Futura PT Demi" panose="020B0604020202020204" pitchFamily="34" charset="-52"/>
            </a:endParaRP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карточка программного продукта «1С:Университет» - </a:t>
            </a:r>
            <a:r>
              <a:rPr lang="en-US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3"/>
              </a:rPr>
              <a:t>http://solutions.1c.ru/catalog/university-prof</a:t>
            </a:r>
            <a:r>
              <a:rPr lang="en-US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официальное информационное письмо об изменении стоимости и запуске электронных поставок - </a:t>
            </a:r>
            <a:r>
              <a:rPr lang="en-US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4"/>
              </a:rPr>
              <a:t>http://1c.ru/news/info.jsp?id=23782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>
                <a:srgbClr val="CC3300"/>
              </a:buClr>
              <a:buSzTx/>
              <a:buFont typeface="Wingdings" pitchFamily="2" charset="2"/>
              <a:buChar char="§"/>
              <a:defRPr/>
            </a:pP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5"/>
              </a:rPr>
              <a:t>http://www.sgu-infocom.ru</a:t>
            </a: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6496C2-8597-49BB-917C-D96DA7EAA32D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3C198528-9D45-43EE-9FA3-D8973CDE67C2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42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205" name="Рисунок 4">
            <a:extLst>
              <a:ext uri="{FF2B5EF4-FFF2-40B4-BE49-F238E27FC236}">
                <a16:creationId xmlns:a16="http://schemas.microsoft.com/office/drawing/2014/main" id="{7A3A14C8-0069-4C84-A0D9-73D4CE4A2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A8FD358D-E17C-4152-815B-FF83C26FA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0" y="1482725"/>
            <a:ext cx="6743700" cy="548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ct val="50000"/>
              </a:spcAft>
              <a:buClr>
                <a:srgbClr val="CC0000"/>
              </a:buClr>
              <a:buSzPct val="60000"/>
              <a:buFont typeface="Wingdings" pitchFamily="2" charset="2"/>
              <a:buChar char="n"/>
              <a:defRPr sz="2200">
                <a:solidFill>
                  <a:srgbClr val="5B0917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30000"/>
              </a:spcAft>
              <a:buClr>
                <a:srgbClr val="CC0000"/>
              </a:buClr>
              <a:buFont typeface="Wingdings" pitchFamily="2" charset="2"/>
              <a:buChar char="§"/>
              <a:defRPr sz="2000">
                <a:solidFill>
                  <a:srgbClr val="5B0917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SzPct val="80000"/>
              <a:buFont typeface="Wingdings" pitchFamily="2" charset="2"/>
              <a:buChar char="§"/>
              <a:defRPr>
                <a:solidFill>
                  <a:srgbClr val="5B0917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rgbClr val="CC0000"/>
              </a:buClr>
              <a:buFont typeface="Times New Roman" pitchFamily="18" charset="0"/>
              <a:buChar char="▪"/>
              <a:defRPr sz="1600">
                <a:solidFill>
                  <a:srgbClr val="5B0917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Arial" charset="0"/>
              <a:buChar char="∙"/>
              <a:defRPr sz="1400">
                <a:solidFill>
                  <a:srgbClr val="5B0917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Приобретение 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7"/>
              </a:rPr>
              <a:t>https://solutions.1c.ru/catalog/university-prof/buy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Обновления 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8"/>
              </a:rPr>
              <a:t>https://releases.1c.ru/project/SGU_UniversityPROF_2_3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Документация 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8"/>
              </a:rPr>
              <a:t>https://releases.1c.ru/project/SGU_UniversityPROF_2_3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 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Вебинары 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9"/>
              </a:rPr>
              <a:t>https://sgu-infocom.ru/support/webinars </a:t>
            </a: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Группы по обмену опытом:</a:t>
            </a: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10"/>
              </a:rPr>
              <a:t>https://t.me/chat1cUniver 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(в том числе анонсы вебинаров по актуальным для вузов вопросам)</a:t>
            </a: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11"/>
              </a:rPr>
              <a:t>https://t.me/superservicesuniversity</a:t>
            </a: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defRPr/>
            </a:pPr>
            <a:r>
              <a:rPr lang="ru-RU" altLang="ru-RU" sz="1600" dirty="0" err="1">
                <a:solidFill>
                  <a:schemeClr val="tx1"/>
                </a:solidFill>
                <a:latin typeface="Futura PT Demi" panose="020B0604020202020204" pitchFamily="34" charset="-52"/>
              </a:rPr>
              <a:t>Web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: </a:t>
            </a: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3"/>
              </a:rPr>
              <a:t>http://solutions.1c.ru/catalog/university-prof   </a:t>
            </a: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12"/>
              </a:rPr>
              <a:t>http://sgu-infocom.ru </a:t>
            </a: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(новости, описание изменений в релизах и расширениях)</a:t>
            </a:r>
          </a:p>
          <a:p>
            <a:pPr marL="180975" indent="-180975" eaLnBrk="1" hangingPunct="1">
              <a:lnSpc>
                <a:spcPct val="11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  <a:t>Ответы на вопросы (в том числе по ССПВО) </a:t>
            </a:r>
            <a:b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</a:rPr>
            </a:br>
            <a:r>
              <a:rPr lang="ru-RU" altLang="ru-RU" sz="1600" dirty="0">
                <a:solidFill>
                  <a:schemeClr val="tx1"/>
                </a:solidFill>
                <a:latin typeface="Futura PT Demi" panose="020B0604020202020204" pitchFamily="34" charset="-52"/>
                <a:hlinkClick r:id="rId13"/>
              </a:rPr>
              <a:t>https://sgu-infocom.ru/support/faq/</a:t>
            </a: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600" dirty="0">
              <a:solidFill>
                <a:schemeClr val="tx1"/>
              </a:solidFill>
              <a:latin typeface="Futura PT Demi" panose="020B0604020202020204" pitchFamily="34" charset="-5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 2">
            <a:extLst>
              <a:ext uri="{FF2B5EF4-FFF2-40B4-BE49-F238E27FC236}">
                <a16:creationId xmlns:a16="http://schemas.microsoft.com/office/drawing/2014/main" id="{B08D3CC2-C8EF-4666-B533-DE6C43364478}"/>
              </a:ext>
            </a:extLst>
          </p:cNvPr>
          <p:cNvSpPr>
            <a:spLocks noGrp="1"/>
          </p:cNvSpPr>
          <p:nvPr/>
        </p:nvSpPr>
        <p:spPr bwMode="auto"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Futura PT Book" charset="-52"/>
            </a:endParaRPr>
          </a:p>
        </p:txBody>
      </p:sp>
      <p:sp>
        <p:nvSpPr>
          <p:cNvPr id="52227" name="Заголовок 1">
            <a:extLst>
              <a:ext uri="{FF2B5EF4-FFF2-40B4-BE49-F238E27FC236}">
                <a16:creationId xmlns:a16="http://schemas.microsoft.com/office/drawing/2014/main" id="{74E717BF-0A6D-4C99-9191-B09B821839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3563" y="471488"/>
            <a:ext cx="8523287" cy="720725"/>
          </a:xfrm>
        </p:spPr>
        <p:txBody>
          <a:bodyPr/>
          <a:lstStyle/>
          <a:p>
            <a:pPr algn="ctr"/>
            <a:r>
              <a:rPr lang="ru-RU" altLang="ru-RU" sz="4000" b="1">
                <a:latin typeface="Futura PT Demi" charset="-52"/>
              </a:rPr>
              <a:t>СПАСИБО ЗА ВНИМАНИЕ!</a:t>
            </a:r>
          </a:p>
        </p:txBody>
      </p:sp>
      <p:pic>
        <p:nvPicPr>
          <p:cNvPr id="52228" name="Picture 4" descr="http://qrcoder.ru/code/?http%3A%2F%2Fsolutions.1c.ru%2Fcatalog%2Funiversity-prof&amp;6&amp;0">
            <a:extLst>
              <a:ext uri="{FF2B5EF4-FFF2-40B4-BE49-F238E27FC236}">
                <a16:creationId xmlns:a16="http://schemas.microsoft.com/office/drawing/2014/main" id="{27B12CAC-DC2F-4F33-8053-A47426CA5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350" y="1587500"/>
            <a:ext cx="16922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8" descr="http://qrcoder.ru/code/?http%3A%2F%2Fsgu-infocom.ru&amp;6&amp;0">
            <a:extLst>
              <a:ext uri="{FF2B5EF4-FFF2-40B4-BE49-F238E27FC236}">
                <a16:creationId xmlns:a16="http://schemas.microsoft.com/office/drawing/2014/main" id="{BF3F9B68-9111-4D64-A0B9-6355A50C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588" y="3676650"/>
            <a:ext cx="1697037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62CB2515-3853-42C9-91E9-310A7BF68D09}"/>
              </a:ext>
            </a:extLst>
          </p:cNvPr>
          <p:cNvSpPr txBox="1">
            <a:spLocks/>
          </p:cNvSpPr>
          <p:nvPr/>
        </p:nvSpPr>
        <p:spPr bwMode="auto">
          <a:xfrm>
            <a:off x="911225" y="1268413"/>
            <a:ext cx="8234363" cy="48672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702020204020303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702020204020303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702020204020303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702020204020303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702020204020303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altLang="ru-RU" kern="0"/>
              <a:t>ФИРМА «1С» </a:t>
            </a:r>
            <a:endParaRPr lang="ru-RU" altLang="ru-RU" kern="0" dirty="0"/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web: </a:t>
            </a:r>
            <a:r>
              <a:rPr lang="ru-RU" altLang="ru-RU" sz="1800" kern="0" dirty="0">
                <a:hlinkClick r:id="rId5"/>
              </a:rPr>
              <a:t>http://solutions.1c.ru/catalog/university-prof</a:t>
            </a:r>
            <a:endParaRPr lang="ru-RU" altLang="ru-RU" sz="1800" kern="0" dirty="0"/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web: </a:t>
            </a:r>
            <a:r>
              <a:rPr lang="ru-RU" altLang="ru-RU" sz="1800" kern="0" dirty="0">
                <a:hlinkClick r:id="rId6"/>
              </a:rPr>
              <a:t>http://solutions.1c.ru/catalog/university</a:t>
            </a:r>
            <a:endParaRPr lang="ru-RU" altLang="ru-RU" sz="1800" kern="0" dirty="0"/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тел. +7 (495) 737-92-57</a:t>
            </a:r>
          </a:p>
          <a:p>
            <a:pPr marL="0" indent="0">
              <a:buFontTx/>
              <a:buNone/>
              <a:defRPr/>
            </a:pPr>
            <a:endParaRPr lang="ru-RU" altLang="ru-RU" kern="0" dirty="0"/>
          </a:p>
          <a:p>
            <a:pPr marL="0" indent="0">
              <a:buFontTx/>
              <a:buNone/>
              <a:defRPr/>
            </a:pPr>
            <a:r>
              <a:rPr lang="ru-RU" altLang="ru-RU" kern="0"/>
              <a:t>ООО «СГУ-Инфоком»</a:t>
            </a:r>
            <a:endParaRPr lang="ru-RU" altLang="ru-RU" kern="0" dirty="0"/>
          </a:p>
          <a:p>
            <a:pPr marL="0" indent="0">
              <a:buFontTx/>
              <a:buNone/>
              <a:defRPr/>
            </a:pPr>
            <a:r>
              <a:rPr lang="ru-RU" altLang="ru-RU" kern="0" dirty="0"/>
              <a:t>Линия консультационной поддержки:</a:t>
            </a:r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web: </a:t>
            </a:r>
            <a:r>
              <a:rPr lang="ru-RU" altLang="ru-RU" sz="1800" kern="0" dirty="0">
                <a:hlinkClick r:id="rId7"/>
              </a:rPr>
              <a:t>http://sgu-infocom.ru</a:t>
            </a:r>
            <a:endParaRPr lang="ru-RU" altLang="ru-RU" sz="1800" kern="0" dirty="0"/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e-mail: </a:t>
            </a:r>
            <a:r>
              <a:rPr lang="ru-RU" altLang="ru-RU" sz="1800" kern="0" dirty="0">
                <a:hlinkClick r:id="rId8"/>
              </a:rPr>
              <a:t>1с@sgu-infocom.ru</a:t>
            </a:r>
            <a:br>
              <a:rPr lang="ru-RU" altLang="ru-RU" sz="1800" kern="0" dirty="0"/>
            </a:br>
            <a:r>
              <a:rPr lang="ru-RU" altLang="ru-RU" sz="1800" kern="0" dirty="0"/>
              <a:t>1С-Коннект: </a:t>
            </a:r>
            <a:r>
              <a:rPr lang="ru-RU" altLang="ru-RU" sz="1800" kern="0" dirty="0">
                <a:hlinkClick r:id="rId9"/>
              </a:rPr>
              <a:t>ЛК Отраслевые решения линейки 1С:Университет</a:t>
            </a:r>
            <a:endParaRPr lang="ru-RU" altLang="ru-RU" sz="1800" kern="0" dirty="0"/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тел. +7 (499) 700-00-65</a:t>
            </a:r>
          </a:p>
          <a:p>
            <a:pPr marL="0" indent="0">
              <a:buFontTx/>
              <a:buNone/>
              <a:defRPr/>
            </a:pPr>
            <a:endParaRPr lang="ru-RU" altLang="ru-RU" sz="1600" kern="0" dirty="0"/>
          </a:p>
          <a:p>
            <a:pPr marL="0" indent="0">
              <a:buFontTx/>
              <a:buNone/>
              <a:defRPr/>
            </a:pPr>
            <a:r>
              <a:rPr lang="ru-RU" altLang="ru-RU" kern="0" dirty="0"/>
              <a:t>Отдел индивидуального сервисного сопровождения:</a:t>
            </a:r>
          </a:p>
          <a:p>
            <a:pPr marL="0" indent="0">
              <a:buFontTx/>
              <a:buNone/>
              <a:defRPr/>
            </a:pPr>
            <a:r>
              <a:rPr lang="ru-RU" altLang="ru-RU" sz="1800" kern="0" dirty="0"/>
              <a:t>e-mail: </a:t>
            </a:r>
            <a:r>
              <a:rPr lang="ru-RU" altLang="ru-RU" sz="1800" kern="0" dirty="0">
                <a:hlinkClick r:id="rId10"/>
              </a:rPr>
              <a:t>1с</a:t>
            </a:r>
            <a:r>
              <a:rPr lang="en-US" altLang="ru-RU" sz="1800" kern="0" dirty="0">
                <a:hlinkClick r:id="rId10"/>
              </a:rPr>
              <a:t>sales</a:t>
            </a:r>
            <a:r>
              <a:rPr lang="ru-RU" altLang="ru-RU" sz="1800" kern="0" dirty="0">
                <a:hlinkClick r:id="rId10"/>
              </a:rPr>
              <a:t>@infocom</a:t>
            </a:r>
            <a:r>
              <a:rPr lang="en-US" altLang="ru-RU" sz="1800" kern="0" dirty="0">
                <a:hlinkClick r:id="rId10"/>
              </a:rPr>
              <a:t>-s</a:t>
            </a:r>
            <a:r>
              <a:rPr lang="ru-RU" altLang="ru-RU" sz="1800" kern="0" dirty="0">
                <a:hlinkClick r:id="rId10"/>
              </a:rPr>
              <a:t>.ru</a:t>
            </a:r>
            <a:br>
              <a:rPr lang="ru-RU" altLang="ru-RU" sz="1800" kern="0" dirty="0"/>
            </a:br>
            <a:r>
              <a:rPr lang="ru-RU" altLang="ru-RU" sz="1800" kern="0" dirty="0"/>
              <a:t>тел. +7 (499) 649-15-99</a:t>
            </a:r>
          </a:p>
          <a:p>
            <a:pPr marL="0" indent="0">
              <a:buFontTx/>
              <a:buNone/>
              <a:defRPr/>
            </a:pPr>
            <a:endParaRPr lang="ru-RU" altLang="ru-RU" kern="0" dirty="0"/>
          </a:p>
          <a:p>
            <a:pPr marL="0" indent="0">
              <a:buFontTx/>
              <a:buNone/>
              <a:defRPr/>
            </a:pPr>
            <a:endParaRPr lang="ru-RU" altLang="ru-RU" kern="0" dirty="0"/>
          </a:p>
          <a:p>
            <a:pPr marL="0" indent="0">
              <a:buFontTx/>
              <a:buNone/>
              <a:defRPr/>
            </a:pPr>
            <a:endParaRPr lang="ru-RU" altLang="ru-RU" kern="0" dirty="0"/>
          </a:p>
        </p:txBody>
      </p:sp>
      <p:pic>
        <p:nvPicPr>
          <p:cNvPr id="52231" name="Рисунок 6">
            <a:extLst>
              <a:ext uri="{FF2B5EF4-FFF2-40B4-BE49-F238E27FC236}">
                <a16:creationId xmlns:a16="http://schemas.microsoft.com/office/drawing/2014/main" id="{AC16F064-DA54-4667-AB44-F1AEEA7297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403225"/>
            <a:ext cx="8112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13C1AA-8DFB-4DE1-9B4C-27A8D968955B}"/>
              </a:ext>
            </a:extLst>
          </p:cNvPr>
          <p:cNvSpPr txBox="1"/>
          <p:nvPr/>
        </p:nvSpPr>
        <p:spPr>
          <a:xfrm>
            <a:off x="11231563" y="6435725"/>
            <a:ext cx="96043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  <a:defRPr/>
            </a:pPr>
            <a:fld id="{6FEAD6CC-F563-4AFF-9176-807466B777B8}" type="slidenum">
              <a:rPr lang="en-US" altLang="ru-RU" sz="24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spcBef>
                  <a:spcPct val="0"/>
                </a:spcBef>
                <a:buClrTx/>
                <a:buFontTx/>
                <a:buNone/>
                <a:defRPr/>
              </a:pPr>
              <a:t>43</a:t>
            </a:fld>
            <a:endParaRPr lang="ru-RU" alt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Другая 1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54192</TotalTime>
  <Words>2908</Words>
  <Application>Microsoft Office PowerPoint</Application>
  <PresentationFormat>Широкоэкранный</PresentationFormat>
  <Paragraphs>332</Paragraphs>
  <Slides>43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1" baseType="lpstr">
      <vt:lpstr>Times New Roman</vt:lpstr>
      <vt:lpstr>Calibri</vt:lpstr>
      <vt:lpstr>Futura PT Demi</vt:lpstr>
      <vt:lpstr>Courier New</vt:lpstr>
      <vt:lpstr>Futura PT Book</vt:lpstr>
      <vt:lpstr>Arial</vt:lpstr>
      <vt:lpstr>Wingdings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«1С:Университет ПРОФ».  Структура конфигурации</vt:lpstr>
      <vt:lpstr>Презентация PowerPoint</vt:lpstr>
      <vt:lpstr>Что происходит с поступающим после зачисления?</vt:lpstr>
      <vt:lpstr>Создание студенческого билета</vt:lpstr>
      <vt:lpstr>Взаимодействие с ГИР ВУ</vt:lpstr>
      <vt:lpstr>Предварительная настройка обработки «Выгрузка данных в Витрину студентов»</vt:lpstr>
      <vt:lpstr>Источник финансирования</vt:lpstr>
      <vt:lpstr>Выгрузка студенческих билетов</vt:lpstr>
      <vt:lpstr>Презентация PowerPoint</vt:lpstr>
      <vt:lpstr>Источники данных ведомостей</vt:lpstr>
      <vt:lpstr>Заполнение данных в электронной зачетной книжке</vt:lpstr>
      <vt:lpstr>Ведомости</vt:lpstr>
      <vt:lpstr>Электронная зачетная книжка</vt:lpstr>
      <vt:lpstr>Выгрузка электронных зачетных книжек в Витрину студентов</vt:lpstr>
      <vt:lpstr>Соответствие нормативной базе</vt:lpstr>
      <vt:lpstr>Презентация PowerPoint</vt:lpstr>
      <vt:lpstr>Приказы об академическом отпуске </vt:lpstr>
      <vt:lpstr>Выгрузка данных об академических отпусках в Витрину студентов</vt:lpstr>
      <vt:lpstr>Презентация PowerPoint</vt:lpstr>
      <vt:lpstr>Приказы о переводе</vt:lpstr>
      <vt:lpstr>Выгрузка приказов о переводе в Витрину студентов</vt:lpstr>
      <vt:lpstr>Презентация PowerPoint</vt:lpstr>
      <vt:lpstr>Договоры и дополнительные соглашения</vt:lpstr>
      <vt:lpstr>Подготовка к выгрузке договоров и  дополнительных соглашений</vt:lpstr>
      <vt:lpstr>Порядок выгрузки договоров и дополнительных соглашений</vt:lpstr>
      <vt:lpstr>Презентация PowerPoint</vt:lpstr>
      <vt:lpstr>Приказы на назначение и  выплату стипендии</vt:lpstr>
      <vt:lpstr>Выгрузка студенческих выплат</vt:lpstr>
      <vt:lpstr>Презентация PowerPoint</vt:lpstr>
      <vt:lpstr>Новая версия отчета ВПО-1</vt:lpstr>
      <vt:lpstr>Презентация PowerPoint</vt:lpstr>
      <vt:lpstr>Презентация PowerPoint</vt:lpstr>
      <vt:lpstr>Презентация PowerPoint</vt:lpstr>
      <vt:lpstr>Презентация PowerPoint</vt:lpstr>
      <vt:lpstr>«1С:Университет ПРОФ».  Тиражные расширения, обогащающие возможности продукта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1C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Fomin_D</dc:creator>
  <cp:lastModifiedBy>Verde</cp:lastModifiedBy>
  <cp:revision>1169</cp:revision>
  <cp:lastPrinted>2022-09-14T08:21:53Z</cp:lastPrinted>
  <dcterms:created xsi:type="dcterms:W3CDTF">2015-09-09T08:16:26Z</dcterms:created>
  <dcterms:modified xsi:type="dcterms:W3CDTF">2026-10-13T12:45:12Z</dcterms:modified>
</cp:coreProperties>
</file>