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71"/>
  </p:notesMasterIdLst>
  <p:handoutMasterIdLst>
    <p:handoutMasterId r:id="rId72"/>
  </p:handoutMasterIdLst>
  <p:sldIdLst>
    <p:sldId id="599" r:id="rId2"/>
    <p:sldId id="258" r:id="rId3"/>
    <p:sldId id="369" r:id="rId4"/>
    <p:sldId id="370" r:id="rId5"/>
    <p:sldId id="2810" r:id="rId6"/>
    <p:sldId id="531" r:id="rId7"/>
    <p:sldId id="508" r:id="rId8"/>
    <p:sldId id="2811" r:id="rId9"/>
    <p:sldId id="2813" r:id="rId10"/>
    <p:sldId id="2814" r:id="rId11"/>
    <p:sldId id="2818" r:id="rId12"/>
    <p:sldId id="2815" r:id="rId13"/>
    <p:sldId id="2819" r:id="rId14"/>
    <p:sldId id="2821" r:id="rId15"/>
    <p:sldId id="2822" r:id="rId16"/>
    <p:sldId id="2823" r:id="rId17"/>
    <p:sldId id="2824" r:id="rId18"/>
    <p:sldId id="2825" r:id="rId19"/>
    <p:sldId id="2826" r:id="rId20"/>
    <p:sldId id="2827" r:id="rId21"/>
    <p:sldId id="2828" r:id="rId22"/>
    <p:sldId id="2839" r:id="rId23"/>
    <p:sldId id="2829" r:id="rId24"/>
    <p:sldId id="2830" r:id="rId25"/>
    <p:sldId id="2831" r:id="rId26"/>
    <p:sldId id="2832" r:id="rId27"/>
    <p:sldId id="533" r:id="rId28"/>
    <p:sldId id="2840" r:id="rId29"/>
    <p:sldId id="2841" r:id="rId30"/>
    <p:sldId id="2842" r:id="rId31"/>
    <p:sldId id="530" r:id="rId32"/>
    <p:sldId id="515" r:id="rId33"/>
    <p:sldId id="532" r:id="rId34"/>
    <p:sldId id="535" r:id="rId35"/>
    <p:sldId id="534" r:id="rId36"/>
    <p:sldId id="2838" r:id="rId37"/>
    <p:sldId id="584" r:id="rId38"/>
    <p:sldId id="585" r:id="rId39"/>
    <p:sldId id="586" r:id="rId40"/>
    <p:sldId id="587" r:id="rId41"/>
    <p:sldId id="2844" r:id="rId42"/>
    <p:sldId id="2845" r:id="rId43"/>
    <p:sldId id="2846" r:id="rId44"/>
    <p:sldId id="562" r:id="rId45"/>
    <p:sldId id="2847" r:id="rId46"/>
    <p:sldId id="2850" r:id="rId47"/>
    <p:sldId id="2851" r:id="rId48"/>
    <p:sldId id="2852" r:id="rId49"/>
    <p:sldId id="2854" r:id="rId50"/>
    <p:sldId id="2848" r:id="rId51"/>
    <p:sldId id="567" r:id="rId52"/>
    <p:sldId id="2855" r:id="rId53"/>
    <p:sldId id="2856" r:id="rId54"/>
    <p:sldId id="2857" r:id="rId55"/>
    <p:sldId id="2859" r:id="rId56"/>
    <p:sldId id="569" r:id="rId57"/>
    <p:sldId id="2853" r:id="rId58"/>
    <p:sldId id="2833" r:id="rId59"/>
    <p:sldId id="2843" r:id="rId60"/>
    <p:sldId id="2858" r:id="rId61"/>
    <p:sldId id="2860" r:id="rId62"/>
    <p:sldId id="538" r:id="rId63"/>
    <p:sldId id="441" r:id="rId64"/>
    <p:sldId id="597" r:id="rId65"/>
    <p:sldId id="537" r:id="rId66"/>
    <p:sldId id="2772" r:id="rId67"/>
    <p:sldId id="2773" r:id="rId68"/>
    <p:sldId id="366" r:id="rId69"/>
    <p:sldId id="300" r:id="rId70"/>
  </p:sldIdLst>
  <p:sldSz cx="12192000" cy="6858000"/>
  <p:notesSz cx="6858000" cy="9144000"/>
  <p:embeddedFontLst>
    <p:embeddedFont>
      <p:font typeface="Calibri" panose="020F0502020204030204" pitchFamily="34" charset="0"/>
      <p:regular r:id="rId73"/>
      <p:bold r:id="rId74"/>
      <p:italic r:id="rId75"/>
      <p:boldItalic r:id="rId76"/>
    </p:embeddedFont>
    <p:embeddedFont>
      <p:font typeface="Futura PT Book" panose="020B0604020202020204" charset="0"/>
      <p:regular r:id="rId77"/>
      <p:italic r:id="rId78"/>
    </p:embeddedFont>
    <p:embeddedFont>
      <p:font typeface="Futura PT Demi" panose="020B0604020202020204" charset="0"/>
      <p:regular r:id="rId79"/>
      <p:italic r:id="rId80"/>
    </p:embeddedFont>
  </p:embeddedFontLst>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20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Николай Терновой"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C34"/>
    <a:srgbClr val="FCCB68"/>
    <a:srgbClr val="FDECAD"/>
    <a:srgbClr val="E2A786"/>
    <a:srgbClr val="CD6931"/>
    <a:srgbClr val="FBD95B"/>
    <a:srgbClr val="FBB569"/>
    <a:srgbClr val="FFFFAF"/>
    <a:srgbClr val="FDEDB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1" autoAdjust="0"/>
    <p:restoredTop sz="96222" autoAdjust="0"/>
  </p:normalViewPr>
  <p:slideViewPr>
    <p:cSldViewPr>
      <p:cViewPr>
        <p:scale>
          <a:sx n="70" d="100"/>
          <a:sy n="70" d="100"/>
        </p:scale>
        <p:origin x="2626" y="1075"/>
      </p:cViewPr>
      <p:guideLst>
        <p:guide orient="horz" pos="2160"/>
        <p:guide pos="4203"/>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90" d="100"/>
          <a:sy n="90" d="100"/>
        </p:scale>
        <p:origin x="2628"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80" Type="http://schemas.openxmlformats.org/officeDocument/2006/relationships/font" Target="fonts/font8.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FDE91-B3AA-4473-9765-91384EE6126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83859743-7C4F-419C-BE9C-C9A56DE29D3F}">
      <dgm:prSet phldrT="[Текст]" custT="1"/>
      <dgm:spPr>
        <a:solidFill>
          <a:srgbClr val="FBD95B"/>
        </a:solidFill>
        <a:ln>
          <a:noFill/>
        </a:ln>
      </dgm:spPr>
      <dgm:t>
        <a:bodyPr/>
        <a:lstStyle/>
        <a:p>
          <a:r>
            <a:rPr lang="ru-RU" sz="1800" dirty="0">
              <a:solidFill>
                <a:schemeClr val="tx1"/>
              </a:solidFill>
              <a:latin typeface="Futura PT Demi" panose="020B0604020202020204" charset="0"/>
            </a:rPr>
            <a:t>Будут учитываться 100 баллов по профильному предмету</a:t>
          </a:r>
        </a:p>
      </dgm:t>
    </dgm:pt>
    <dgm:pt modelId="{B46A0947-E5E8-4764-8A32-209829D14840}" type="parTrans" cxnId="{15E7684E-0669-4AC3-9E91-360BB4B8257E}">
      <dgm:prSet/>
      <dgm:spPr/>
      <dgm:t>
        <a:bodyPr/>
        <a:lstStyle/>
        <a:p>
          <a:endParaRPr lang="ru-RU"/>
        </a:p>
      </dgm:t>
    </dgm:pt>
    <dgm:pt modelId="{1F5AAE33-A22E-4E3A-BA77-7765C0CEBDD3}" type="sibTrans" cxnId="{15E7684E-0669-4AC3-9E91-360BB4B8257E}">
      <dgm:prSet/>
      <dgm:spPr/>
      <dgm:t>
        <a:bodyPr/>
        <a:lstStyle/>
        <a:p>
          <a:endParaRPr lang="ru-RU"/>
        </a:p>
      </dgm:t>
    </dgm:pt>
    <dgm:pt modelId="{FDA0FAC7-33CE-4421-B7DC-01E7B31ABB76}">
      <dgm:prSet phldrT="[Текст]" custT="1"/>
      <dgm:spPr>
        <a:solidFill>
          <a:srgbClr val="FDEDB1">
            <a:alpha val="90000"/>
          </a:srgbClr>
        </a:solidFill>
        <a:ln>
          <a:noFill/>
        </a:ln>
      </dgm:spPr>
      <dgm:t>
        <a:bodyPr/>
        <a:lstStyle/>
        <a:p>
          <a:r>
            <a:rPr lang="ru-RU" sz="1600">
              <a:latin typeface="Futura PT Demi" panose="020B0604020202020204" charset="0"/>
            </a:rPr>
            <a:t>Опция «ИД </a:t>
          </a:r>
          <a:r>
            <a:rPr lang="ru-RU" sz="1600" dirty="0">
              <a:latin typeface="Futura PT Demi" panose="020B0604020202020204" charset="0"/>
            </a:rPr>
            <a:t>для </a:t>
          </a:r>
          <a:r>
            <a:rPr lang="ru-RU" sz="1600" err="1">
              <a:latin typeface="Futura PT Demi" panose="020B0604020202020204" charset="0"/>
            </a:rPr>
            <a:t>перезачета</a:t>
          </a:r>
          <a:r>
            <a:rPr lang="ru-RU" sz="1600">
              <a:latin typeface="Futura PT Demi" panose="020B0604020202020204" charset="0"/>
            </a:rPr>
            <a:t> баллов» </a:t>
          </a:r>
          <a:r>
            <a:rPr lang="ru-RU" sz="1600" dirty="0">
              <a:latin typeface="Futura PT Demi" panose="020B0604020202020204" charset="0"/>
            </a:rPr>
            <a:t>включена</a:t>
          </a:r>
        </a:p>
      </dgm:t>
    </dgm:pt>
    <dgm:pt modelId="{21334BEF-8F58-46CA-9489-176B03A5B843}" type="parTrans" cxnId="{6E6444F0-9D9A-4FDF-8936-B995D9A6D510}">
      <dgm:prSet/>
      <dgm:spPr/>
      <dgm:t>
        <a:bodyPr/>
        <a:lstStyle/>
        <a:p>
          <a:endParaRPr lang="ru-RU"/>
        </a:p>
      </dgm:t>
    </dgm:pt>
    <dgm:pt modelId="{24184C9C-DE73-43B3-9BC8-3819915BEA67}" type="sibTrans" cxnId="{6E6444F0-9D9A-4FDF-8936-B995D9A6D510}">
      <dgm:prSet/>
      <dgm:spPr/>
      <dgm:t>
        <a:bodyPr/>
        <a:lstStyle/>
        <a:p>
          <a:endParaRPr lang="ru-RU"/>
        </a:p>
      </dgm:t>
    </dgm:pt>
    <dgm:pt modelId="{725727BB-76C5-4FE6-8018-F481B18EC9AA}">
      <dgm:prSet phldrT="[Текст]" custT="1"/>
      <dgm:spPr>
        <a:solidFill>
          <a:srgbClr val="FDEDB1">
            <a:alpha val="90000"/>
          </a:srgbClr>
        </a:solidFill>
        <a:ln>
          <a:noFill/>
        </a:ln>
      </dgm:spPr>
      <dgm:t>
        <a:bodyPr/>
        <a:lstStyle/>
        <a:p>
          <a:r>
            <a:rPr lang="ru-RU" sz="1600" dirty="0">
              <a:latin typeface="Futura PT Demi" panose="020B0604020202020204" charset="0"/>
            </a:rPr>
            <a:t>Балл ЕГЭ </a:t>
          </a:r>
          <a:r>
            <a:rPr lang="en-US" sz="1600" dirty="0">
              <a:latin typeface="Futura PT Demi" panose="020B0604020202020204" charset="0"/>
            </a:rPr>
            <a:t>– 87</a:t>
          </a:r>
          <a:endParaRPr lang="ru-RU" sz="1600" dirty="0">
            <a:latin typeface="Futura PT Demi" panose="020B0604020202020204" charset="0"/>
          </a:endParaRPr>
        </a:p>
      </dgm:t>
    </dgm:pt>
    <dgm:pt modelId="{D2133E6C-8562-4CF8-B447-9A8B2D71C9C0}" type="parTrans" cxnId="{95C38462-414C-451C-B758-B982495F731D}">
      <dgm:prSet/>
      <dgm:spPr/>
      <dgm:t>
        <a:bodyPr/>
        <a:lstStyle/>
        <a:p>
          <a:endParaRPr lang="ru-RU"/>
        </a:p>
      </dgm:t>
    </dgm:pt>
    <dgm:pt modelId="{B6EC96FE-0C58-4DD2-BB74-F8A2B2F30FD2}" type="sibTrans" cxnId="{95C38462-414C-451C-B758-B982495F731D}">
      <dgm:prSet/>
      <dgm:spPr/>
      <dgm:t>
        <a:bodyPr/>
        <a:lstStyle/>
        <a:p>
          <a:endParaRPr lang="ru-RU"/>
        </a:p>
      </dgm:t>
    </dgm:pt>
    <dgm:pt modelId="{F611448C-051F-46AB-A47E-2F8009EFBA4F}">
      <dgm:prSet phldrT="[Текст]" custT="1"/>
      <dgm:spPr>
        <a:solidFill>
          <a:srgbClr val="FA9C34"/>
        </a:solidFill>
        <a:ln>
          <a:noFill/>
        </a:ln>
      </dgm:spPr>
      <dgm:t>
        <a:bodyPr/>
        <a:lstStyle/>
        <a:p>
          <a:r>
            <a:rPr lang="ru-RU" sz="1800" dirty="0">
              <a:solidFill>
                <a:schemeClr val="tx1"/>
              </a:solidFill>
              <a:latin typeface="Futura PT Demi" panose="020B0604020202020204" charset="0"/>
            </a:rPr>
            <a:t>Будут учитываться 5 баллов за ИД</a:t>
          </a:r>
        </a:p>
      </dgm:t>
    </dgm:pt>
    <dgm:pt modelId="{5F5E5D13-3553-4E84-AC65-E6BDEC1807E3}" type="parTrans" cxnId="{79CC4351-E20F-433B-86FC-964FACCD5561}">
      <dgm:prSet/>
      <dgm:spPr/>
      <dgm:t>
        <a:bodyPr/>
        <a:lstStyle/>
        <a:p>
          <a:endParaRPr lang="ru-RU"/>
        </a:p>
      </dgm:t>
    </dgm:pt>
    <dgm:pt modelId="{3527CC1B-060F-4277-8720-660E404AC72B}" type="sibTrans" cxnId="{79CC4351-E20F-433B-86FC-964FACCD5561}">
      <dgm:prSet/>
      <dgm:spPr/>
      <dgm:t>
        <a:bodyPr/>
        <a:lstStyle/>
        <a:p>
          <a:endParaRPr lang="ru-RU"/>
        </a:p>
      </dgm:t>
    </dgm:pt>
    <dgm:pt modelId="{8CFF0237-02F4-4827-BD62-C075C6C40970}">
      <dgm:prSet phldrT="[Текст]" custT="1"/>
      <dgm:spPr>
        <a:solidFill>
          <a:srgbClr val="FBB569">
            <a:alpha val="89804"/>
          </a:srgbClr>
        </a:solidFill>
        <a:ln>
          <a:noFill/>
        </a:ln>
      </dgm:spPr>
      <dgm:t>
        <a:bodyPr/>
        <a:lstStyle/>
        <a:p>
          <a:r>
            <a:rPr lang="ru-RU" sz="1600">
              <a:latin typeface="Futura PT Demi" panose="020B0604020202020204" charset="0"/>
            </a:rPr>
            <a:t>Опция «ИД </a:t>
          </a:r>
          <a:r>
            <a:rPr lang="ru-RU" sz="1600" dirty="0">
              <a:latin typeface="Futura PT Demi" panose="020B0604020202020204" charset="0"/>
            </a:rPr>
            <a:t>для </a:t>
          </a:r>
          <a:r>
            <a:rPr lang="ru-RU" sz="1600" err="1">
              <a:latin typeface="Futura PT Demi" panose="020B0604020202020204" charset="0"/>
            </a:rPr>
            <a:t>перезачета</a:t>
          </a:r>
          <a:r>
            <a:rPr lang="ru-RU" sz="1600">
              <a:latin typeface="Futura PT Demi" panose="020B0604020202020204" charset="0"/>
            </a:rPr>
            <a:t> баллов» </a:t>
          </a:r>
          <a:r>
            <a:rPr lang="ru-RU" sz="1600" dirty="0">
              <a:latin typeface="Futura PT Demi" panose="020B0604020202020204" charset="0"/>
            </a:rPr>
            <a:t>включена</a:t>
          </a:r>
        </a:p>
      </dgm:t>
    </dgm:pt>
    <dgm:pt modelId="{4B338AFA-316A-4273-8EE5-DE68276F7664}" type="parTrans" cxnId="{2D950D58-E1D1-4150-8DDB-72FBAF17988A}">
      <dgm:prSet/>
      <dgm:spPr/>
      <dgm:t>
        <a:bodyPr/>
        <a:lstStyle/>
        <a:p>
          <a:endParaRPr lang="ru-RU"/>
        </a:p>
      </dgm:t>
    </dgm:pt>
    <dgm:pt modelId="{FCED93DF-407F-4A39-B193-0BA4AB40093D}" type="sibTrans" cxnId="{2D950D58-E1D1-4150-8DDB-72FBAF17988A}">
      <dgm:prSet/>
      <dgm:spPr/>
      <dgm:t>
        <a:bodyPr/>
        <a:lstStyle/>
        <a:p>
          <a:endParaRPr lang="ru-RU"/>
        </a:p>
      </dgm:t>
    </dgm:pt>
    <dgm:pt modelId="{A6564351-F236-4426-855C-2C45F5CCDACB}">
      <dgm:prSet phldrT="[Текст]" custT="1"/>
      <dgm:spPr>
        <a:solidFill>
          <a:srgbClr val="FBB569">
            <a:alpha val="89804"/>
          </a:srgbClr>
        </a:solidFill>
        <a:ln>
          <a:noFill/>
        </a:ln>
      </dgm:spPr>
      <dgm:t>
        <a:bodyPr/>
        <a:lstStyle/>
        <a:p>
          <a:r>
            <a:rPr lang="ru-RU" sz="1600" dirty="0">
              <a:latin typeface="Futura PT Demi" panose="020B0604020202020204" charset="0"/>
            </a:rPr>
            <a:t>Балл ЕГЭ – 98</a:t>
          </a:r>
        </a:p>
      </dgm:t>
    </dgm:pt>
    <dgm:pt modelId="{800B2B91-C8FC-495A-8367-7C8AC841FABF}" type="parTrans" cxnId="{464AD0EE-012D-41B1-90C9-D2A7C9DCA2DF}">
      <dgm:prSet/>
      <dgm:spPr/>
      <dgm:t>
        <a:bodyPr/>
        <a:lstStyle/>
        <a:p>
          <a:endParaRPr lang="ru-RU"/>
        </a:p>
      </dgm:t>
    </dgm:pt>
    <dgm:pt modelId="{19848544-F470-4281-882E-030D48AB9D85}" type="sibTrans" cxnId="{464AD0EE-012D-41B1-90C9-D2A7C9DCA2DF}">
      <dgm:prSet/>
      <dgm:spPr/>
      <dgm:t>
        <a:bodyPr/>
        <a:lstStyle/>
        <a:p>
          <a:endParaRPr lang="ru-RU"/>
        </a:p>
      </dgm:t>
    </dgm:pt>
    <dgm:pt modelId="{E3293B5E-AE0D-404C-ADD0-32FCFB996E2D}">
      <dgm:prSet phldrT="[Текст]" custT="1"/>
      <dgm:spPr>
        <a:solidFill>
          <a:srgbClr val="FBB569">
            <a:alpha val="89804"/>
          </a:srgbClr>
        </a:solidFill>
        <a:ln>
          <a:noFill/>
        </a:ln>
      </dgm:spPr>
      <dgm:t>
        <a:bodyPr/>
        <a:lstStyle/>
        <a:p>
          <a:endParaRPr lang="ru-RU" sz="1600" dirty="0">
            <a:latin typeface="Futura PT Demi" panose="020B0604020202020204" charset="0"/>
          </a:endParaRPr>
        </a:p>
      </dgm:t>
    </dgm:pt>
    <dgm:pt modelId="{7E509AF1-93B4-486C-84FC-2F081CB6C42A}" type="parTrans" cxnId="{BEF459BA-9826-4F2D-A756-6101E6D8DB93}">
      <dgm:prSet/>
      <dgm:spPr/>
      <dgm:t>
        <a:bodyPr/>
        <a:lstStyle/>
        <a:p>
          <a:endParaRPr lang="ru-RU"/>
        </a:p>
      </dgm:t>
    </dgm:pt>
    <dgm:pt modelId="{0FFE85D1-4F4A-4679-9013-8164D6AEE751}" type="sibTrans" cxnId="{BEF459BA-9826-4F2D-A756-6101E6D8DB93}">
      <dgm:prSet/>
      <dgm:spPr/>
      <dgm:t>
        <a:bodyPr/>
        <a:lstStyle/>
        <a:p>
          <a:endParaRPr lang="ru-RU"/>
        </a:p>
      </dgm:t>
    </dgm:pt>
    <dgm:pt modelId="{09D7C547-8EA2-48A4-8CA6-76714719BD73}">
      <dgm:prSet phldrT="[Текст]" custT="1"/>
      <dgm:spPr>
        <a:solidFill>
          <a:srgbClr val="FBB569">
            <a:alpha val="89804"/>
          </a:srgbClr>
        </a:solidFill>
        <a:ln>
          <a:noFill/>
        </a:ln>
      </dgm:spPr>
      <dgm:t>
        <a:bodyPr/>
        <a:lstStyle/>
        <a:p>
          <a:r>
            <a:rPr lang="ru-RU" sz="1600" dirty="0">
              <a:latin typeface="Futura PT Demi" panose="020B0604020202020204" charset="0"/>
            </a:rPr>
            <a:t>98 + 5 = 103</a:t>
          </a:r>
        </a:p>
      </dgm:t>
    </dgm:pt>
    <dgm:pt modelId="{6717A6BA-CA82-4F17-94EE-55A23D898A88}" type="parTrans" cxnId="{744F0693-A737-4B09-8F0C-EB48975E1EB1}">
      <dgm:prSet/>
      <dgm:spPr/>
      <dgm:t>
        <a:bodyPr/>
        <a:lstStyle/>
        <a:p>
          <a:endParaRPr lang="ru-RU"/>
        </a:p>
      </dgm:t>
    </dgm:pt>
    <dgm:pt modelId="{CFAC8B3E-2B2E-4EA9-88FB-D1A5B6F0888A}" type="sibTrans" cxnId="{744F0693-A737-4B09-8F0C-EB48975E1EB1}">
      <dgm:prSet/>
      <dgm:spPr/>
      <dgm:t>
        <a:bodyPr/>
        <a:lstStyle/>
        <a:p>
          <a:endParaRPr lang="ru-RU"/>
        </a:p>
      </dgm:t>
    </dgm:pt>
    <dgm:pt modelId="{6EAE989B-E902-475C-A990-BB9E4E65D05C}">
      <dgm:prSet phldrT="[Текст]" custT="1"/>
      <dgm:spPr>
        <a:solidFill>
          <a:srgbClr val="FDEDB1">
            <a:alpha val="90000"/>
          </a:srgbClr>
        </a:solidFill>
        <a:ln>
          <a:noFill/>
        </a:ln>
      </dgm:spPr>
      <dgm:t>
        <a:bodyPr/>
        <a:lstStyle/>
        <a:p>
          <a:endParaRPr lang="ru-RU" sz="1600" dirty="0">
            <a:latin typeface="Futura PT Demi" panose="020B0604020202020204" charset="0"/>
          </a:endParaRPr>
        </a:p>
      </dgm:t>
    </dgm:pt>
    <dgm:pt modelId="{3B549D0F-2FE3-4CB7-80D7-4B95FC6BC511}" type="parTrans" cxnId="{61252E6C-E225-4BE9-962C-B7ACC72D8186}">
      <dgm:prSet/>
      <dgm:spPr/>
      <dgm:t>
        <a:bodyPr/>
        <a:lstStyle/>
        <a:p>
          <a:endParaRPr lang="ru-RU"/>
        </a:p>
      </dgm:t>
    </dgm:pt>
    <dgm:pt modelId="{62CE586C-6C28-465C-AE56-048D9CBFA5A5}" type="sibTrans" cxnId="{61252E6C-E225-4BE9-962C-B7ACC72D8186}">
      <dgm:prSet/>
      <dgm:spPr/>
      <dgm:t>
        <a:bodyPr/>
        <a:lstStyle/>
        <a:p>
          <a:endParaRPr lang="ru-RU"/>
        </a:p>
      </dgm:t>
    </dgm:pt>
    <dgm:pt modelId="{E7E8CC3D-D513-4A38-9129-F9383307DDDB}">
      <dgm:prSet phldrT="[Текст]" custT="1"/>
      <dgm:spPr>
        <a:solidFill>
          <a:srgbClr val="FDEDB1">
            <a:alpha val="90000"/>
          </a:srgbClr>
        </a:solidFill>
        <a:ln>
          <a:noFill/>
        </a:ln>
      </dgm:spPr>
      <dgm:t>
        <a:bodyPr/>
        <a:lstStyle/>
        <a:p>
          <a:r>
            <a:rPr lang="ru-RU" sz="1600" dirty="0">
              <a:latin typeface="Futura PT Demi" panose="020B0604020202020204" charset="0"/>
            </a:rPr>
            <a:t>87 + 5 = 92</a:t>
          </a:r>
        </a:p>
      </dgm:t>
    </dgm:pt>
    <dgm:pt modelId="{B3C60ED3-F2D1-4FFA-BDCA-E2D02E705CEA}" type="parTrans" cxnId="{CE7646D9-174F-4E24-950A-46B3EAE27BAF}">
      <dgm:prSet/>
      <dgm:spPr/>
      <dgm:t>
        <a:bodyPr/>
        <a:lstStyle/>
        <a:p>
          <a:endParaRPr lang="ru-RU"/>
        </a:p>
      </dgm:t>
    </dgm:pt>
    <dgm:pt modelId="{F7C30AE8-A4C9-4350-9460-044616FDE8D0}" type="sibTrans" cxnId="{CE7646D9-174F-4E24-950A-46B3EAE27BAF}">
      <dgm:prSet/>
      <dgm:spPr/>
      <dgm:t>
        <a:bodyPr/>
        <a:lstStyle/>
        <a:p>
          <a:endParaRPr lang="ru-RU"/>
        </a:p>
      </dgm:t>
    </dgm:pt>
    <dgm:pt modelId="{2E18E42C-6664-452F-955A-7F647C4C7A3D}">
      <dgm:prSet phldrT="[Текст]" custT="1"/>
      <dgm:spPr>
        <a:solidFill>
          <a:srgbClr val="FDEDB1">
            <a:alpha val="90000"/>
          </a:srgbClr>
        </a:solidFill>
        <a:ln>
          <a:noFill/>
        </a:ln>
      </dgm:spPr>
      <dgm:t>
        <a:bodyPr/>
        <a:lstStyle/>
        <a:p>
          <a:endParaRPr lang="ru-RU" sz="1600" dirty="0">
            <a:latin typeface="Futura PT Demi" panose="020B0604020202020204" charset="0"/>
          </a:endParaRPr>
        </a:p>
      </dgm:t>
    </dgm:pt>
    <dgm:pt modelId="{0D104366-2599-40A3-A0DE-01B6ED29B98E}" type="parTrans" cxnId="{C1118AC0-8C97-4CC6-976A-2C03DE3946F0}">
      <dgm:prSet/>
      <dgm:spPr/>
      <dgm:t>
        <a:bodyPr/>
        <a:lstStyle/>
        <a:p>
          <a:endParaRPr lang="ru-RU"/>
        </a:p>
      </dgm:t>
    </dgm:pt>
    <dgm:pt modelId="{B6C8CBEE-7ADF-492D-9B54-99EA930C68A2}" type="sibTrans" cxnId="{C1118AC0-8C97-4CC6-976A-2C03DE3946F0}">
      <dgm:prSet/>
      <dgm:spPr/>
      <dgm:t>
        <a:bodyPr/>
        <a:lstStyle/>
        <a:p>
          <a:endParaRPr lang="ru-RU"/>
        </a:p>
      </dgm:t>
    </dgm:pt>
    <dgm:pt modelId="{31CAC971-0EB7-4BE2-B06A-33FE3CC77204}">
      <dgm:prSet phldrT="[Текст]" custT="1"/>
      <dgm:spPr>
        <a:solidFill>
          <a:srgbClr val="FDEDB1">
            <a:alpha val="90000"/>
          </a:srgbClr>
        </a:solidFill>
        <a:ln>
          <a:noFill/>
        </a:ln>
      </dgm:spPr>
      <dgm:t>
        <a:bodyPr/>
        <a:lstStyle/>
        <a:p>
          <a:r>
            <a:rPr lang="ru-RU" sz="1600" dirty="0">
              <a:latin typeface="Futura PT Demi" panose="020B0604020202020204" charset="0"/>
            </a:rPr>
            <a:t>92 </a:t>
          </a:r>
          <a:r>
            <a:rPr lang="en-US" sz="1600" dirty="0">
              <a:latin typeface="Futura PT Demi" panose="020B0604020202020204" charset="0"/>
            </a:rPr>
            <a:t>&lt;</a:t>
          </a:r>
          <a:r>
            <a:rPr lang="ru-RU" sz="1600" dirty="0">
              <a:latin typeface="Futura PT Demi" panose="020B0604020202020204" charset="0"/>
            </a:rPr>
            <a:t> 100</a:t>
          </a:r>
        </a:p>
      </dgm:t>
    </dgm:pt>
    <dgm:pt modelId="{3F6057D3-12ED-42AF-86AF-BE3F6BE625D8}" type="parTrans" cxnId="{7AA4432D-C0E5-4864-BB81-899A0DB89153}">
      <dgm:prSet/>
      <dgm:spPr/>
      <dgm:t>
        <a:bodyPr/>
        <a:lstStyle/>
        <a:p>
          <a:endParaRPr lang="ru-RU"/>
        </a:p>
      </dgm:t>
    </dgm:pt>
    <dgm:pt modelId="{D94E006A-6F11-4AE5-854A-E75D8EBEE314}" type="sibTrans" cxnId="{7AA4432D-C0E5-4864-BB81-899A0DB89153}">
      <dgm:prSet/>
      <dgm:spPr/>
      <dgm:t>
        <a:bodyPr/>
        <a:lstStyle/>
        <a:p>
          <a:endParaRPr lang="ru-RU"/>
        </a:p>
      </dgm:t>
    </dgm:pt>
    <dgm:pt modelId="{6C44D958-6839-429B-9A01-1907E707071F}">
      <dgm:prSet phldrT="[Текст]" custT="1"/>
      <dgm:spPr>
        <a:solidFill>
          <a:srgbClr val="FBB569">
            <a:alpha val="89804"/>
          </a:srgbClr>
        </a:solidFill>
        <a:ln>
          <a:noFill/>
        </a:ln>
      </dgm:spPr>
      <dgm:t>
        <a:bodyPr/>
        <a:lstStyle/>
        <a:p>
          <a:endParaRPr lang="ru-RU" sz="1600" dirty="0">
            <a:latin typeface="Futura PT Demi" panose="020B0604020202020204" charset="0"/>
          </a:endParaRPr>
        </a:p>
      </dgm:t>
    </dgm:pt>
    <dgm:pt modelId="{0755C5D3-3369-4C0B-8962-9EBE36042CAE}" type="parTrans" cxnId="{E0C180F3-5F7C-467A-A732-C5B8E3AEF4F9}">
      <dgm:prSet/>
      <dgm:spPr/>
      <dgm:t>
        <a:bodyPr/>
        <a:lstStyle/>
        <a:p>
          <a:endParaRPr lang="ru-RU"/>
        </a:p>
      </dgm:t>
    </dgm:pt>
    <dgm:pt modelId="{A172D7A9-316A-45E3-8A64-F4FF8DC7BD16}" type="sibTrans" cxnId="{E0C180F3-5F7C-467A-A732-C5B8E3AEF4F9}">
      <dgm:prSet/>
      <dgm:spPr/>
      <dgm:t>
        <a:bodyPr/>
        <a:lstStyle/>
        <a:p>
          <a:endParaRPr lang="ru-RU"/>
        </a:p>
      </dgm:t>
    </dgm:pt>
    <dgm:pt modelId="{270E25A1-8F5A-4E05-A356-00990873860A}">
      <dgm:prSet phldrT="[Текст]" custT="1"/>
      <dgm:spPr>
        <a:solidFill>
          <a:srgbClr val="FBB569">
            <a:alpha val="89804"/>
          </a:srgbClr>
        </a:solidFill>
        <a:ln>
          <a:noFill/>
        </a:ln>
      </dgm:spPr>
      <dgm:t>
        <a:bodyPr/>
        <a:lstStyle/>
        <a:p>
          <a:r>
            <a:rPr lang="ru-RU" sz="1600" dirty="0">
              <a:latin typeface="Futura PT Demi" panose="020B0604020202020204" charset="0"/>
            </a:rPr>
            <a:t>103</a:t>
          </a:r>
          <a:r>
            <a:rPr lang="en-US" sz="1600" dirty="0">
              <a:latin typeface="Futura PT Demi" panose="020B0604020202020204" charset="0"/>
            </a:rPr>
            <a:t> &gt; 100</a:t>
          </a:r>
          <a:endParaRPr lang="ru-RU" sz="1600" dirty="0">
            <a:latin typeface="Futura PT Demi" panose="020B0604020202020204" charset="0"/>
          </a:endParaRPr>
        </a:p>
      </dgm:t>
    </dgm:pt>
    <dgm:pt modelId="{8A62CA82-82AF-43FF-A913-8A161FC5D9A5}" type="parTrans" cxnId="{DFC57FCA-EC60-486F-B705-A8C3A1CFC9A2}">
      <dgm:prSet/>
      <dgm:spPr/>
      <dgm:t>
        <a:bodyPr/>
        <a:lstStyle/>
        <a:p>
          <a:endParaRPr lang="ru-RU"/>
        </a:p>
      </dgm:t>
    </dgm:pt>
    <dgm:pt modelId="{7613689D-0159-4330-9579-8DE3E0413F46}" type="sibTrans" cxnId="{DFC57FCA-EC60-486F-B705-A8C3A1CFC9A2}">
      <dgm:prSet/>
      <dgm:spPr/>
      <dgm:t>
        <a:bodyPr/>
        <a:lstStyle/>
        <a:p>
          <a:endParaRPr lang="ru-RU"/>
        </a:p>
      </dgm:t>
    </dgm:pt>
    <dgm:pt modelId="{C3B2F416-82F9-4DF4-9405-4CE76A86ACEA}" type="pres">
      <dgm:prSet presAssocID="{A87FDE91-B3AA-4473-9765-91384EE61267}" presName="Name0" presStyleCnt="0">
        <dgm:presLayoutVars>
          <dgm:dir/>
          <dgm:animLvl val="lvl"/>
          <dgm:resizeHandles val="exact"/>
        </dgm:presLayoutVars>
      </dgm:prSet>
      <dgm:spPr/>
    </dgm:pt>
    <dgm:pt modelId="{2962C6DF-5B65-470A-A0EA-8575DE96AFA5}" type="pres">
      <dgm:prSet presAssocID="{83859743-7C4F-419C-BE9C-C9A56DE29D3F}" presName="composite" presStyleCnt="0"/>
      <dgm:spPr/>
    </dgm:pt>
    <dgm:pt modelId="{CD06B703-AAD1-4AD2-A43C-CFA8421A2022}" type="pres">
      <dgm:prSet presAssocID="{83859743-7C4F-419C-BE9C-C9A56DE29D3F}" presName="parTx" presStyleLbl="alignNode1" presStyleIdx="0" presStyleCnt="2" custLinFactY="100000" custLinFactNeighborX="-8811" custLinFactNeighborY="112595">
        <dgm:presLayoutVars>
          <dgm:chMax val="0"/>
          <dgm:chPref val="0"/>
          <dgm:bulletEnabled val="1"/>
        </dgm:presLayoutVars>
      </dgm:prSet>
      <dgm:spPr/>
    </dgm:pt>
    <dgm:pt modelId="{8B5795C8-20AA-4CA8-AC10-79336EF315D2}" type="pres">
      <dgm:prSet presAssocID="{83859743-7C4F-419C-BE9C-C9A56DE29D3F}" presName="desTx" presStyleLbl="alignAccFollowNode1" presStyleIdx="0" presStyleCnt="2" custLinFactNeighborX="-1" custLinFactNeighborY="-63521">
        <dgm:presLayoutVars>
          <dgm:bulletEnabled val="1"/>
        </dgm:presLayoutVars>
      </dgm:prSet>
      <dgm:spPr/>
    </dgm:pt>
    <dgm:pt modelId="{BAACC336-984B-449F-A7C5-295AB7A9FBFA}" type="pres">
      <dgm:prSet presAssocID="{1F5AAE33-A22E-4E3A-BA77-7765C0CEBDD3}" presName="space" presStyleCnt="0"/>
      <dgm:spPr/>
    </dgm:pt>
    <dgm:pt modelId="{29A6CD8C-587F-4975-9A52-BFC9C80E5D4A}" type="pres">
      <dgm:prSet presAssocID="{F611448C-051F-46AB-A47E-2F8009EFBA4F}" presName="composite" presStyleCnt="0"/>
      <dgm:spPr/>
    </dgm:pt>
    <dgm:pt modelId="{04201003-A0E2-4E62-B222-E5CD08E99F64}" type="pres">
      <dgm:prSet presAssocID="{F611448C-051F-46AB-A47E-2F8009EFBA4F}" presName="parTx" presStyleLbl="alignNode1" presStyleIdx="1" presStyleCnt="2" custLinFactY="100000" custLinFactNeighborY="118629">
        <dgm:presLayoutVars>
          <dgm:chMax val="0"/>
          <dgm:chPref val="0"/>
          <dgm:bulletEnabled val="1"/>
        </dgm:presLayoutVars>
      </dgm:prSet>
      <dgm:spPr/>
    </dgm:pt>
    <dgm:pt modelId="{4259837A-FE49-42CB-8C7B-A297B7578ECC}" type="pres">
      <dgm:prSet presAssocID="{F611448C-051F-46AB-A47E-2F8009EFBA4F}" presName="desTx" presStyleLbl="alignAccFollowNode1" presStyleIdx="1" presStyleCnt="2" custLinFactNeighborY="-63521">
        <dgm:presLayoutVars>
          <dgm:bulletEnabled val="1"/>
        </dgm:presLayoutVars>
      </dgm:prSet>
      <dgm:spPr/>
    </dgm:pt>
  </dgm:ptLst>
  <dgm:cxnLst>
    <dgm:cxn modelId="{0003FD00-5944-4B68-93EB-2A18EEEC95F6}" type="presOf" srcId="{09D7C547-8EA2-48A4-8CA6-76714719BD73}" destId="{4259837A-FE49-42CB-8C7B-A297B7578ECC}" srcOrd="0" destOrd="3" presId="urn:microsoft.com/office/officeart/2005/8/layout/hList1"/>
    <dgm:cxn modelId="{25631E1D-6CAD-47E9-A7FA-21F6AC949F18}" type="presOf" srcId="{FDA0FAC7-33CE-4421-B7DC-01E7B31ABB76}" destId="{8B5795C8-20AA-4CA8-AC10-79336EF315D2}" srcOrd="0" destOrd="0" presId="urn:microsoft.com/office/officeart/2005/8/layout/hList1"/>
    <dgm:cxn modelId="{6AF8741E-8D20-4DA7-94E6-914D0590A523}" type="presOf" srcId="{6EAE989B-E902-475C-A990-BB9E4E65D05C}" destId="{8B5795C8-20AA-4CA8-AC10-79336EF315D2}" srcOrd="0" destOrd="5" presId="urn:microsoft.com/office/officeart/2005/8/layout/hList1"/>
    <dgm:cxn modelId="{7AA4432D-C0E5-4864-BB81-899A0DB89153}" srcId="{83859743-7C4F-419C-BE9C-C9A56DE29D3F}" destId="{31CAC971-0EB7-4BE2-B06A-33FE3CC77204}" srcOrd="4" destOrd="0" parTransId="{3F6057D3-12ED-42AF-86AF-BE3F6BE625D8}" sibTransId="{D94E006A-6F11-4AE5-854A-E75D8EBEE314}"/>
    <dgm:cxn modelId="{8FFE7442-7255-4324-943F-E0BBE3C1650D}" type="presOf" srcId="{725727BB-76C5-4FE6-8018-F481B18EC9AA}" destId="{8B5795C8-20AA-4CA8-AC10-79336EF315D2}" srcOrd="0" destOrd="1" presId="urn:microsoft.com/office/officeart/2005/8/layout/hList1"/>
    <dgm:cxn modelId="{95C38462-414C-451C-B758-B982495F731D}" srcId="{83859743-7C4F-419C-BE9C-C9A56DE29D3F}" destId="{725727BB-76C5-4FE6-8018-F481B18EC9AA}" srcOrd="1" destOrd="0" parTransId="{D2133E6C-8562-4CF8-B447-9A8B2D71C9C0}" sibTransId="{B6EC96FE-0C58-4DD2-BB74-F8A2B2F30FD2}"/>
    <dgm:cxn modelId="{61252E6C-E225-4BE9-962C-B7ACC72D8186}" srcId="{83859743-7C4F-419C-BE9C-C9A56DE29D3F}" destId="{6EAE989B-E902-475C-A990-BB9E4E65D05C}" srcOrd="5" destOrd="0" parTransId="{3B549D0F-2FE3-4CB7-80D7-4B95FC6BC511}" sibTransId="{62CE586C-6C28-465C-AE56-048D9CBFA5A5}"/>
    <dgm:cxn modelId="{15E7684E-0669-4AC3-9E91-360BB4B8257E}" srcId="{A87FDE91-B3AA-4473-9765-91384EE61267}" destId="{83859743-7C4F-419C-BE9C-C9A56DE29D3F}" srcOrd="0" destOrd="0" parTransId="{B46A0947-E5E8-4764-8A32-209829D14840}" sibTransId="{1F5AAE33-A22E-4E3A-BA77-7765C0CEBDD3}"/>
    <dgm:cxn modelId="{79CC4351-E20F-433B-86FC-964FACCD5561}" srcId="{A87FDE91-B3AA-4473-9765-91384EE61267}" destId="{F611448C-051F-46AB-A47E-2F8009EFBA4F}" srcOrd="1" destOrd="0" parTransId="{5F5E5D13-3553-4E84-AC65-E6BDEC1807E3}" sibTransId="{3527CC1B-060F-4277-8720-660E404AC72B}"/>
    <dgm:cxn modelId="{2D950D58-E1D1-4150-8DDB-72FBAF17988A}" srcId="{F611448C-051F-46AB-A47E-2F8009EFBA4F}" destId="{8CFF0237-02F4-4827-BD62-C075C6C40970}" srcOrd="0" destOrd="0" parTransId="{4B338AFA-316A-4273-8EE5-DE68276F7664}" sibTransId="{FCED93DF-407F-4A39-B193-0BA4AB40093D}"/>
    <dgm:cxn modelId="{056E707A-81E3-437A-9699-E10515D1ADBC}" type="presOf" srcId="{2E18E42C-6664-452F-955A-7F647C4C7A3D}" destId="{8B5795C8-20AA-4CA8-AC10-79336EF315D2}" srcOrd="0" destOrd="2" presId="urn:microsoft.com/office/officeart/2005/8/layout/hList1"/>
    <dgm:cxn modelId="{DB8FE983-E6F1-42EA-A0B2-E0D1B33F9BB2}" type="presOf" srcId="{F611448C-051F-46AB-A47E-2F8009EFBA4F}" destId="{04201003-A0E2-4E62-B222-E5CD08E99F64}" srcOrd="0" destOrd="0" presId="urn:microsoft.com/office/officeart/2005/8/layout/hList1"/>
    <dgm:cxn modelId="{707D568D-2665-4B51-A4C4-FDDF5B7B4466}" type="presOf" srcId="{E3293B5E-AE0D-404C-ADD0-32FCFB996E2D}" destId="{4259837A-FE49-42CB-8C7B-A297B7578ECC}" srcOrd="0" destOrd="5" presId="urn:microsoft.com/office/officeart/2005/8/layout/hList1"/>
    <dgm:cxn modelId="{744F0693-A737-4B09-8F0C-EB48975E1EB1}" srcId="{F611448C-051F-46AB-A47E-2F8009EFBA4F}" destId="{09D7C547-8EA2-48A4-8CA6-76714719BD73}" srcOrd="3" destOrd="0" parTransId="{6717A6BA-CA82-4F17-94EE-55A23D898A88}" sibTransId="{CFAC8B3E-2B2E-4EA9-88FB-D1A5B6F0888A}"/>
    <dgm:cxn modelId="{7B5EB19F-487A-48FE-B793-DD8ED85DFD6E}" type="presOf" srcId="{31CAC971-0EB7-4BE2-B06A-33FE3CC77204}" destId="{8B5795C8-20AA-4CA8-AC10-79336EF315D2}" srcOrd="0" destOrd="4" presId="urn:microsoft.com/office/officeart/2005/8/layout/hList1"/>
    <dgm:cxn modelId="{440CD4A5-AFB8-44D2-A686-65B207BB9CC2}" type="presOf" srcId="{A6564351-F236-4426-855C-2C45F5CCDACB}" destId="{4259837A-FE49-42CB-8C7B-A297B7578ECC}" srcOrd="0" destOrd="1" presId="urn:microsoft.com/office/officeart/2005/8/layout/hList1"/>
    <dgm:cxn modelId="{37B132A7-B20B-4624-A5EF-60B5332CA83C}" type="presOf" srcId="{8CFF0237-02F4-4827-BD62-C075C6C40970}" destId="{4259837A-FE49-42CB-8C7B-A297B7578ECC}" srcOrd="0" destOrd="0" presId="urn:microsoft.com/office/officeart/2005/8/layout/hList1"/>
    <dgm:cxn modelId="{BEF459BA-9826-4F2D-A756-6101E6D8DB93}" srcId="{F611448C-051F-46AB-A47E-2F8009EFBA4F}" destId="{E3293B5E-AE0D-404C-ADD0-32FCFB996E2D}" srcOrd="5" destOrd="0" parTransId="{7E509AF1-93B4-486C-84FC-2F081CB6C42A}" sibTransId="{0FFE85D1-4F4A-4679-9013-8164D6AEE751}"/>
    <dgm:cxn modelId="{C1118AC0-8C97-4CC6-976A-2C03DE3946F0}" srcId="{83859743-7C4F-419C-BE9C-C9A56DE29D3F}" destId="{2E18E42C-6664-452F-955A-7F647C4C7A3D}" srcOrd="2" destOrd="0" parTransId="{0D104366-2599-40A3-A0DE-01B6ED29B98E}" sibTransId="{B6C8CBEE-7ADF-492D-9B54-99EA930C68A2}"/>
    <dgm:cxn modelId="{4F376EC4-4525-4D61-A6AE-152D9DBCEDBA}" type="presOf" srcId="{83859743-7C4F-419C-BE9C-C9A56DE29D3F}" destId="{CD06B703-AAD1-4AD2-A43C-CFA8421A2022}" srcOrd="0" destOrd="0" presId="urn:microsoft.com/office/officeart/2005/8/layout/hList1"/>
    <dgm:cxn modelId="{3D89C0C8-3160-4C58-B082-AEBFAD812688}" type="presOf" srcId="{A87FDE91-B3AA-4473-9765-91384EE61267}" destId="{C3B2F416-82F9-4DF4-9405-4CE76A86ACEA}" srcOrd="0" destOrd="0" presId="urn:microsoft.com/office/officeart/2005/8/layout/hList1"/>
    <dgm:cxn modelId="{DFC57FCA-EC60-486F-B705-A8C3A1CFC9A2}" srcId="{F611448C-051F-46AB-A47E-2F8009EFBA4F}" destId="{270E25A1-8F5A-4E05-A356-00990873860A}" srcOrd="4" destOrd="0" parTransId="{8A62CA82-82AF-43FF-A913-8A161FC5D9A5}" sibTransId="{7613689D-0159-4330-9579-8DE3E0413F46}"/>
    <dgm:cxn modelId="{202270CC-6252-45CB-9CA5-82DBC0C2FC15}" type="presOf" srcId="{E7E8CC3D-D513-4A38-9129-F9383307DDDB}" destId="{8B5795C8-20AA-4CA8-AC10-79336EF315D2}" srcOrd="0" destOrd="3" presId="urn:microsoft.com/office/officeart/2005/8/layout/hList1"/>
    <dgm:cxn modelId="{CE7646D9-174F-4E24-950A-46B3EAE27BAF}" srcId="{83859743-7C4F-419C-BE9C-C9A56DE29D3F}" destId="{E7E8CC3D-D513-4A38-9129-F9383307DDDB}" srcOrd="3" destOrd="0" parTransId="{B3C60ED3-F2D1-4FFA-BDCA-E2D02E705CEA}" sibTransId="{F7C30AE8-A4C9-4350-9460-044616FDE8D0}"/>
    <dgm:cxn modelId="{C3A733E5-058A-41D0-B613-15F3D29835DA}" type="presOf" srcId="{270E25A1-8F5A-4E05-A356-00990873860A}" destId="{4259837A-FE49-42CB-8C7B-A297B7578ECC}" srcOrd="0" destOrd="4" presId="urn:microsoft.com/office/officeart/2005/8/layout/hList1"/>
    <dgm:cxn modelId="{464AD0EE-012D-41B1-90C9-D2A7C9DCA2DF}" srcId="{F611448C-051F-46AB-A47E-2F8009EFBA4F}" destId="{A6564351-F236-4426-855C-2C45F5CCDACB}" srcOrd="1" destOrd="0" parTransId="{800B2B91-C8FC-495A-8367-7C8AC841FABF}" sibTransId="{19848544-F470-4281-882E-030D48AB9D85}"/>
    <dgm:cxn modelId="{6E6444F0-9D9A-4FDF-8936-B995D9A6D510}" srcId="{83859743-7C4F-419C-BE9C-C9A56DE29D3F}" destId="{FDA0FAC7-33CE-4421-B7DC-01E7B31ABB76}" srcOrd="0" destOrd="0" parTransId="{21334BEF-8F58-46CA-9489-176B03A5B843}" sibTransId="{24184C9C-DE73-43B3-9BC8-3819915BEA67}"/>
    <dgm:cxn modelId="{E0C180F3-5F7C-467A-A732-C5B8E3AEF4F9}" srcId="{F611448C-051F-46AB-A47E-2F8009EFBA4F}" destId="{6C44D958-6839-429B-9A01-1907E707071F}" srcOrd="2" destOrd="0" parTransId="{0755C5D3-3369-4C0B-8962-9EBE36042CAE}" sibTransId="{A172D7A9-316A-45E3-8A64-F4FF8DC7BD16}"/>
    <dgm:cxn modelId="{907E43F9-C7CE-4E82-A2CA-D44CD2D9EFD8}" type="presOf" srcId="{6C44D958-6839-429B-9A01-1907E707071F}" destId="{4259837A-FE49-42CB-8C7B-A297B7578ECC}" srcOrd="0" destOrd="2" presId="urn:microsoft.com/office/officeart/2005/8/layout/hList1"/>
    <dgm:cxn modelId="{C776B23C-42E6-4670-A37A-8A0E4E6E41CF}" type="presParOf" srcId="{C3B2F416-82F9-4DF4-9405-4CE76A86ACEA}" destId="{2962C6DF-5B65-470A-A0EA-8575DE96AFA5}" srcOrd="0" destOrd="0" presId="urn:microsoft.com/office/officeart/2005/8/layout/hList1"/>
    <dgm:cxn modelId="{EE36536C-DAC2-457C-B7BE-78420E6FBD8E}" type="presParOf" srcId="{2962C6DF-5B65-470A-A0EA-8575DE96AFA5}" destId="{CD06B703-AAD1-4AD2-A43C-CFA8421A2022}" srcOrd="0" destOrd="0" presId="urn:microsoft.com/office/officeart/2005/8/layout/hList1"/>
    <dgm:cxn modelId="{9CA77543-4B8A-4AA5-997D-2F7E05D05AA0}" type="presParOf" srcId="{2962C6DF-5B65-470A-A0EA-8575DE96AFA5}" destId="{8B5795C8-20AA-4CA8-AC10-79336EF315D2}" srcOrd="1" destOrd="0" presId="urn:microsoft.com/office/officeart/2005/8/layout/hList1"/>
    <dgm:cxn modelId="{FBF4424F-4386-4956-B419-637A02114547}" type="presParOf" srcId="{C3B2F416-82F9-4DF4-9405-4CE76A86ACEA}" destId="{BAACC336-984B-449F-A7C5-295AB7A9FBFA}" srcOrd="1" destOrd="0" presId="urn:microsoft.com/office/officeart/2005/8/layout/hList1"/>
    <dgm:cxn modelId="{3BFCDDFC-7D4B-4863-BE97-9B7BE56F2E01}" type="presParOf" srcId="{C3B2F416-82F9-4DF4-9405-4CE76A86ACEA}" destId="{29A6CD8C-587F-4975-9A52-BFC9C80E5D4A}" srcOrd="2" destOrd="0" presId="urn:microsoft.com/office/officeart/2005/8/layout/hList1"/>
    <dgm:cxn modelId="{E6D244A7-5F1E-49F1-B91C-4050C725933E}" type="presParOf" srcId="{29A6CD8C-587F-4975-9A52-BFC9C80E5D4A}" destId="{04201003-A0E2-4E62-B222-E5CD08E99F64}" srcOrd="0" destOrd="0" presId="urn:microsoft.com/office/officeart/2005/8/layout/hList1"/>
    <dgm:cxn modelId="{A8525557-1212-433C-80F2-FD6B330A4AF0}" type="presParOf" srcId="{29A6CD8C-587F-4975-9A52-BFC9C80E5D4A}" destId="{4259837A-FE49-42CB-8C7B-A297B7578EC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4EFE6E-EC75-44F7-A8A3-8558C518286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7AA69578-B310-41CA-99CF-C5BD2E08538C}">
      <dgm:prSet phldrT="[Текст]" custT="1"/>
      <dgm:spPr>
        <a:solidFill>
          <a:srgbClr val="FCCB68"/>
        </a:solidFill>
        <a:ln>
          <a:noFill/>
        </a:ln>
      </dgm:spPr>
      <dgm:t>
        <a:bodyPr/>
        <a:lstStyle/>
        <a:p>
          <a:r>
            <a:rPr lang="ru-RU" sz="1800" dirty="0">
              <a:solidFill>
                <a:schemeClr val="tx1"/>
              </a:solidFill>
            </a:rPr>
            <a:t>Сценарий 1</a:t>
          </a:r>
        </a:p>
      </dgm:t>
    </dgm:pt>
    <dgm:pt modelId="{EE35DC46-4AF0-448B-AA0E-9E10F11AAAF4}" type="parTrans" cxnId="{3154ED0A-7E78-4A77-A438-DA5B0337FCA6}">
      <dgm:prSet/>
      <dgm:spPr/>
      <dgm:t>
        <a:bodyPr/>
        <a:lstStyle/>
        <a:p>
          <a:endParaRPr lang="ru-RU" sz="1800"/>
        </a:p>
      </dgm:t>
    </dgm:pt>
    <dgm:pt modelId="{B2022C7A-F65B-47DB-ABB0-29615648291E}" type="sibTrans" cxnId="{3154ED0A-7E78-4A77-A438-DA5B0337FCA6}">
      <dgm:prSet/>
      <dgm:spPr/>
      <dgm:t>
        <a:bodyPr/>
        <a:lstStyle/>
        <a:p>
          <a:endParaRPr lang="ru-RU" sz="1800"/>
        </a:p>
      </dgm:t>
    </dgm:pt>
    <dgm:pt modelId="{57D271E5-1B37-4090-9842-EA24E4A525B8}">
      <dgm:prSet phldrT="[Текст]" custT="1"/>
      <dgm:spPr>
        <a:solidFill>
          <a:srgbClr val="FDECAD">
            <a:alpha val="89804"/>
          </a:srgbClr>
        </a:solidFill>
        <a:ln>
          <a:noFill/>
        </a:ln>
      </dgm:spPr>
      <dgm:t>
        <a:bodyPr/>
        <a:lstStyle/>
        <a:p>
          <a:r>
            <a:rPr lang="ru-RU" sz="1600" dirty="0">
              <a:solidFill>
                <a:schemeClr val="tx1"/>
              </a:solidFill>
            </a:rPr>
            <a:t>заявления вносятся и проверяются в ЛК ССПВО</a:t>
          </a:r>
        </a:p>
      </dgm:t>
    </dgm:pt>
    <dgm:pt modelId="{CCD6A33E-BBAD-40C1-9103-7A7A96EBAC1D}" type="parTrans" cxnId="{9CFB5702-70DE-4204-83A8-A065ACB46B64}">
      <dgm:prSet/>
      <dgm:spPr/>
      <dgm:t>
        <a:bodyPr/>
        <a:lstStyle/>
        <a:p>
          <a:endParaRPr lang="ru-RU" sz="1800"/>
        </a:p>
      </dgm:t>
    </dgm:pt>
    <dgm:pt modelId="{D360A19E-07BB-4A97-9E31-2A1D4A4BBEDA}" type="sibTrans" cxnId="{9CFB5702-70DE-4204-83A8-A065ACB46B64}">
      <dgm:prSet/>
      <dgm:spPr/>
      <dgm:t>
        <a:bodyPr/>
        <a:lstStyle/>
        <a:p>
          <a:endParaRPr lang="ru-RU" sz="1800"/>
        </a:p>
      </dgm:t>
    </dgm:pt>
    <dgm:pt modelId="{A7927466-C900-4D6D-8EBB-7DA0E68DEF03}">
      <dgm:prSet phldrT="[Текст]" custT="1"/>
      <dgm:spPr>
        <a:solidFill>
          <a:srgbClr val="FDECAD">
            <a:alpha val="89804"/>
          </a:srgbClr>
        </a:solidFill>
        <a:ln>
          <a:noFill/>
        </a:ln>
      </dgm:spPr>
      <dgm:t>
        <a:bodyPr/>
        <a:lstStyle/>
        <a:p>
          <a:r>
            <a:rPr lang="ru-RU" sz="1600" dirty="0">
              <a:solidFill>
                <a:schemeClr val="tx1"/>
              </a:solidFill>
            </a:rPr>
            <a:t>информация об ИД, записи на ВИ и т.д. вносится в ЛК ССПВО</a:t>
          </a:r>
        </a:p>
      </dgm:t>
    </dgm:pt>
    <dgm:pt modelId="{1EFFC3D3-E13D-4D35-BE98-C5D57265D571}" type="parTrans" cxnId="{1BF2CA0E-1CD0-4D92-9292-554430B4B324}">
      <dgm:prSet/>
      <dgm:spPr/>
      <dgm:t>
        <a:bodyPr/>
        <a:lstStyle/>
        <a:p>
          <a:endParaRPr lang="ru-RU" sz="1800"/>
        </a:p>
      </dgm:t>
    </dgm:pt>
    <dgm:pt modelId="{F417C4F1-93E7-4F1D-A934-BEF1438BE3D5}" type="sibTrans" cxnId="{1BF2CA0E-1CD0-4D92-9292-554430B4B324}">
      <dgm:prSet/>
      <dgm:spPr/>
      <dgm:t>
        <a:bodyPr/>
        <a:lstStyle/>
        <a:p>
          <a:endParaRPr lang="ru-RU" sz="1800"/>
        </a:p>
      </dgm:t>
    </dgm:pt>
    <dgm:pt modelId="{F7B6B4AC-71CD-498A-8A78-532D96C30038}">
      <dgm:prSet phldrT="[Текст]" custT="1"/>
      <dgm:spPr>
        <a:solidFill>
          <a:srgbClr val="FA9C34"/>
        </a:solidFill>
        <a:ln>
          <a:noFill/>
        </a:ln>
      </dgm:spPr>
      <dgm:t>
        <a:bodyPr/>
        <a:lstStyle/>
        <a:p>
          <a:r>
            <a:rPr lang="ru-RU" sz="1800" dirty="0">
              <a:solidFill>
                <a:schemeClr val="tx1"/>
              </a:solidFill>
            </a:rPr>
            <a:t>Сценарий 2</a:t>
          </a:r>
        </a:p>
      </dgm:t>
    </dgm:pt>
    <dgm:pt modelId="{A87F869E-3FD3-486B-9CD1-4D7F10021C0D}" type="parTrans" cxnId="{F14D9C45-9311-462F-A368-F05B38036DDC}">
      <dgm:prSet/>
      <dgm:spPr/>
      <dgm:t>
        <a:bodyPr/>
        <a:lstStyle/>
        <a:p>
          <a:endParaRPr lang="ru-RU" sz="1800"/>
        </a:p>
      </dgm:t>
    </dgm:pt>
    <dgm:pt modelId="{D2C73E8A-3D9D-4945-BE9A-E7609E77F0E7}" type="sibTrans" cxnId="{F14D9C45-9311-462F-A368-F05B38036DDC}">
      <dgm:prSet/>
      <dgm:spPr/>
      <dgm:t>
        <a:bodyPr/>
        <a:lstStyle/>
        <a:p>
          <a:endParaRPr lang="ru-RU" sz="1800"/>
        </a:p>
      </dgm:t>
    </dgm:pt>
    <dgm:pt modelId="{6CB2C462-C498-4EBA-A53A-7D16C6394B65}">
      <dgm:prSet phldrT="[Текст]" custT="1"/>
      <dgm:spPr>
        <a:solidFill>
          <a:srgbClr val="FCCB68">
            <a:alpha val="90000"/>
          </a:srgbClr>
        </a:solidFill>
        <a:ln>
          <a:noFill/>
        </a:ln>
      </dgm:spPr>
      <dgm:t>
        <a:bodyPr/>
        <a:lstStyle/>
        <a:p>
          <a:r>
            <a:rPr lang="ru-RU" sz="1600" dirty="0">
              <a:solidFill>
                <a:schemeClr val="tx1"/>
              </a:solidFill>
            </a:rPr>
            <a:t>заявления вносятся через ЕПГУ</a:t>
          </a:r>
        </a:p>
      </dgm:t>
    </dgm:pt>
    <dgm:pt modelId="{F6BEA95B-0EA6-4210-B348-E62959A36344}" type="parTrans" cxnId="{DCD1707F-7A8B-4576-9FBC-701F35BD76C2}">
      <dgm:prSet/>
      <dgm:spPr/>
      <dgm:t>
        <a:bodyPr/>
        <a:lstStyle/>
        <a:p>
          <a:endParaRPr lang="ru-RU" sz="1800"/>
        </a:p>
      </dgm:t>
    </dgm:pt>
    <dgm:pt modelId="{0264B305-0201-4F45-A1FD-D2181A9AA428}" type="sibTrans" cxnId="{DCD1707F-7A8B-4576-9FBC-701F35BD76C2}">
      <dgm:prSet/>
      <dgm:spPr/>
      <dgm:t>
        <a:bodyPr/>
        <a:lstStyle/>
        <a:p>
          <a:endParaRPr lang="ru-RU" sz="1800"/>
        </a:p>
      </dgm:t>
    </dgm:pt>
    <dgm:pt modelId="{8C22133B-B838-482B-B81F-69A71C1FAB80}">
      <dgm:prSet phldrT="[Текст]" custT="1"/>
      <dgm:spPr>
        <a:solidFill>
          <a:srgbClr val="CD6931"/>
        </a:solidFill>
        <a:ln>
          <a:noFill/>
        </a:ln>
      </dgm:spPr>
      <dgm:t>
        <a:bodyPr/>
        <a:lstStyle/>
        <a:p>
          <a:r>
            <a:rPr lang="ru-RU" sz="1800" dirty="0">
              <a:solidFill>
                <a:schemeClr val="tx1"/>
              </a:solidFill>
            </a:rPr>
            <a:t>Сценарий 3</a:t>
          </a:r>
        </a:p>
      </dgm:t>
    </dgm:pt>
    <dgm:pt modelId="{BF23F0C4-DA3D-4E82-9533-6F591F239A3F}" type="parTrans" cxnId="{F9095B89-1717-49E2-8586-81F09287BCD3}">
      <dgm:prSet/>
      <dgm:spPr/>
      <dgm:t>
        <a:bodyPr/>
        <a:lstStyle/>
        <a:p>
          <a:endParaRPr lang="ru-RU" sz="1800"/>
        </a:p>
      </dgm:t>
    </dgm:pt>
    <dgm:pt modelId="{1D410E49-660E-453C-A0DA-DAEAEFCCEBDF}" type="sibTrans" cxnId="{F9095B89-1717-49E2-8586-81F09287BCD3}">
      <dgm:prSet/>
      <dgm:spPr/>
      <dgm:t>
        <a:bodyPr/>
        <a:lstStyle/>
        <a:p>
          <a:endParaRPr lang="ru-RU" sz="1800"/>
        </a:p>
      </dgm:t>
    </dgm:pt>
    <dgm:pt modelId="{6C5EA762-DDA8-49AB-91AA-437658050CEA}">
      <dgm:prSet phldrT="[Текст]" custT="1"/>
      <dgm:spPr>
        <a:solidFill>
          <a:srgbClr val="E2A786">
            <a:alpha val="90000"/>
          </a:srgbClr>
        </a:solidFill>
        <a:ln>
          <a:noFill/>
        </a:ln>
      </dgm:spPr>
      <dgm:t>
        <a:bodyPr/>
        <a:lstStyle/>
        <a:p>
          <a:r>
            <a:rPr lang="ru-RU" sz="1600" dirty="0">
              <a:solidFill>
                <a:schemeClr val="tx1"/>
              </a:solidFill>
            </a:rPr>
            <a:t>поступающий приходит в вуз лично </a:t>
          </a:r>
        </a:p>
      </dgm:t>
    </dgm:pt>
    <dgm:pt modelId="{D6C88ACF-508B-4B4B-B272-00B864A4C4C4}" type="parTrans" cxnId="{724C28CB-E522-495A-B6F5-D2E5038285C6}">
      <dgm:prSet/>
      <dgm:spPr/>
      <dgm:t>
        <a:bodyPr/>
        <a:lstStyle/>
        <a:p>
          <a:endParaRPr lang="ru-RU" sz="1800"/>
        </a:p>
      </dgm:t>
    </dgm:pt>
    <dgm:pt modelId="{9B60F5EC-4DF4-433E-B3B4-559DE0988A20}" type="sibTrans" cxnId="{724C28CB-E522-495A-B6F5-D2E5038285C6}">
      <dgm:prSet/>
      <dgm:spPr/>
      <dgm:t>
        <a:bodyPr/>
        <a:lstStyle/>
        <a:p>
          <a:endParaRPr lang="ru-RU" sz="1800"/>
        </a:p>
      </dgm:t>
    </dgm:pt>
    <dgm:pt modelId="{F11FDE67-2259-4E53-B72B-68E45A3E7A46}">
      <dgm:prSet phldrT="[Текст]" custT="1"/>
      <dgm:spPr>
        <a:solidFill>
          <a:srgbClr val="E2A786">
            <a:alpha val="90000"/>
          </a:srgbClr>
        </a:solidFill>
        <a:ln>
          <a:noFill/>
        </a:ln>
      </dgm:spPr>
      <dgm:t>
        <a:bodyPr/>
        <a:lstStyle/>
        <a:p>
          <a:r>
            <a:rPr lang="ru-RU" sz="1600" dirty="0">
              <a:solidFill>
                <a:schemeClr val="tx1"/>
              </a:solidFill>
            </a:rPr>
            <a:t>далее работа ведется по первому или второму сценарию (организационное решение вуза) – поступающий подает заявление через ЕПГУ либо оператор создает заявление в ЛК ССПВО</a:t>
          </a:r>
        </a:p>
      </dgm:t>
    </dgm:pt>
    <dgm:pt modelId="{A1FA6A07-98C4-4B08-AF83-06FAC5EA871D}" type="parTrans" cxnId="{46AAB473-75B9-446B-9BFC-810C445823C1}">
      <dgm:prSet/>
      <dgm:spPr/>
      <dgm:t>
        <a:bodyPr/>
        <a:lstStyle/>
        <a:p>
          <a:endParaRPr lang="ru-RU" sz="1800"/>
        </a:p>
      </dgm:t>
    </dgm:pt>
    <dgm:pt modelId="{286E683F-33C7-40D9-8D66-2126A1BC6C61}" type="sibTrans" cxnId="{46AAB473-75B9-446B-9BFC-810C445823C1}">
      <dgm:prSet/>
      <dgm:spPr/>
      <dgm:t>
        <a:bodyPr/>
        <a:lstStyle/>
        <a:p>
          <a:endParaRPr lang="ru-RU" sz="1800"/>
        </a:p>
      </dgm:t>
    </dgm:pt>
    <dgm:pt modelId="{5AE2A2FB-2B9C-49C8-94D1-BA39C4D27474}">
      <dgm:prSet phldrT="[Текст]" custT="1"/>
      <dgm:spPr>
        <a:solidFill>
          <a:srgbClr val="FDECAD">
            <a:alpha val="89804"/>
          </a:srgbClr>
        </a:solidFill>
        <a:ln>
          <a:noFill/>
        </a:ln>
      </dgm:spPr>
      <dgm:t>
        <a:bodyPr/>
        <a:lstStyle/>
        <a:p>
          <a:r>
            <a:rPr lang="ru-RU" sz="1600" dirty="0">
              <a:solidFill>
                <a:schemeClr val="tx1"/>
              </a:solidFill>
            </a:rPr>
            <a:t>смена статусов заявлений выполняется в ЛК ССПВО</a:t>
          </a:r>
        </a:p>
      </dgm:t>
    </dgm:pt>
    <dgm:pt modelId="{E4D675C6-E675-4113-A9B9-2BC5765EB83F}" type="parTrans" cxnId="{34BD4D54-AC71-4891-B5BA-931B16F91C64}">
      <dgm:prSet/>
      <dgm:spPr/>
      <dgm:t>
        <a:bodyPr/>
        <a:lstStyle/>
        <a:p>
          <a:endParaRPr lang="ru-RU"/>
        </a:p>
      </dgm:t>
    </dgm:pt>
    <dgm:pt modelId="{74A66424-EB1D-4734-9D27-5B6A6A7A36A6}" type="sibTrans" cxnId="{34BD4D54-AC71-4891-B5BA-931B16F91C64}">
      <dgm:prSet/>
      <dgm:spPr/>
      <dgm:t>
        <a:bodyPr/>
        <a:lstStyle/>
        <a:p>
          <a:endParaRPr lang="ru-RU"/>
        </a:p>
      </dgm:t>
    </dgm:pt>
    <dgm:pt modelId="{52A5A50E-C652-44D8-AEF8-381653C9724D}">
      <dgm:prSet phldrT="[Текст]" custT="1"/>
      <dgm:spPr>
        <a:solidFill>
          <a:srgbClr val="FDECAD">
            <a:alpha val="89804"/>
          </a:srgbClr>
        </a:solidFill>
        <a:ln>
          <a:noFill/>
        </a:ln>
      </dgm:spPr>
      <dgm:t>
        <a:bodyPr/>
        <a:lstStyle/>
        <a:p>
          <a:r>
            <a:rPr lang="ru-RU" sz="1600" dirty="0">
              <a:solidFill>
                <a:schemeClr val="tx1"/>
              </a:solidFill>
            </a:rPr>
            <a:t>после внесения и проверки всех данных информация передается в «1С:Университет ПРОФ»</a:t>
          </a:r>
        </a:p>
      </dgm:t>
    </dgm:pt>
    <dgm:pt modelId="{C24B41F0-CE86-4F11-9F54-648870798E39}" type="parTrans" cxnId="{79392EB0-7BFF-40CF-867D-4725509D6BBA}">
      <dgm:prSet/>
      <dgm:spPr/>
      <dgm:t>
        <a:bodyPr/>
        <a:lstStyle/>
        <a:p>
          <a:endParaRPr lang="ru-RU"/>
        </a:p>
      </dgm:t>
    </dgm:pt>
    <dgm:pt modelId="{22BDA569-0781-47DD-BD63-2EADA75106C5}" type="sibTrans" cxnId="{79392EB0-7BFF-40CF-867D-4725509D6BBA}">
      <dgm:prSet/>
      <dgm:spPr/>
      <dgm:t>
        <a:bodyPr/>
        <a:lstStyle/>
        <a:p>
          <a:endParaRPr lang="ru-RU"/>
        </a:p>
      </dgm:t>
    </dgm:pt>
    <dgm:pt modelId="{2142DAA4-5070-497E-88CE-A5CCBEAF20A3}">
      <dgm:prSet phldrT="[Текст]" custT="1"/>
      <dgm:spPr>
        <a:solidFill>
          <a:srgbClr val="FCCB68">
            <a:alpha val="90000"/>
          </a:srgbClr>
        </a:solidFill>
        <a:ln>
          <a:noFill/>
        </a:ln>
      </dgm:spPr>
      <dgm:t>
        <a:bodyPr/>
        <a:lstStyle/>
        <a:p>
          <a:r>
            <a:rPr lang="ru-RU" sz="1600" dirty="0">
              <a:solidFill>
                <a:schemeClr val="tx1"/>
              </a:solidFill>
            </a:rPr>
            <a:t>данные сразу передаются в «1С:Университет ПРОФ»; проверка данных и создание заявления осуществляется через Анкету абитуриента </a:t>
          </a:r>
        </a:p>
      </dgm:t>
    </dgm:pt>
    <dgm:pt modelId="{634F1ACE-2FE2-44EB-986C-7B3A28A7E8C6}" type="parTrans" cxnId="{B14015FF-7839-4910-B9BA-2D10FBE0DDB1}">
      <dgm:prSet/>
      <dgm:spPr/>
      <dgm:t>
        <a:bodyPr/>
        <a:lstStyle/>
        <a:p>
          <a:endParaRPr lang="ru-RU"/>
        </a:p>
      </dgm:t>
    </dgm:pt>
    <dgm:pt modelId="{E94492D5-5059-46DF-90E0-5C4796788A06}" type="sibTrans" cxnId="{B14015FF-7839-4910-B9BA-2D10FBE0DDB1}">
      <dgm:prSet/>
      <dgm:spPr/>
      <dgm:t>
        <a:bodyPr/>
        <a:lstStyle/>
        <a:p>
          <a:endParaRPr lang="ru-RU"/>
        </a:p>
      </dgm:t>
    </dgm:pt>
    <dgm:pt modelId="{11C7721C-13C0-4407-9F86-0CF617D2151B}">
      <dgm:prSet phldrT="[Текст]" custT="1"/>
      <dgm:spPr>
        <a:solidFill>
          <a:srgbClr val="FCCB68">
            <a:alpha val="90000"/>
          </a:srgbClr>
        </a:solidFill>
        <a:ln>
          <a:noFill/>
        </a:ln>
      </dgm:spPr>
      <dgm:t>
        <a:bodyPr/>
        <a:lstStyle/>
        <a:p>
          <a:r>
            <a:rPr lang="ru-RU" sz="1600" dirty="0">
              <a:solidFill>
                <a:schemeClr val="tx1"/>
              </a:solidFill>
            </a:rPr>
            <a:t>информация об ИД, записи на ВИ, результатах ВИ и т.д. вносится в «1С:Университет ПРОФ» и выгружается в ССПВО</a:t>
          </a:r>
        </a:p>
      </dgm:t>
    </dgm:pt>
    <dgm:pt modelId="{15A641B2-B1CD-4E0B-8BCC-1FBC8A371CA1}" type="parTrans" cxnId="{26D005D5-4F9B-4191-A295-BB7E4521BFCC}">
      <dgm:prSet/>
      <dgm:spPr/>
      <dgm:t>
        <a:bodyPr/>
        <a:lstStyle/>
        <a:p>
          <a:endParaRPr lang="ru-RU"/>
        </a:p>
      </dgm:t>
    </dgm:pt>
    <dgm:pt modelId="{1D17E127-370C-4573-881B-FBC1D1474890}" type="sibTrans" cxnId="{26D005D5-4F9B-4191-A295-BB7E4521BFCC}">
      <dgm:prSet/>
      <dgm:spPr/>
      <dgm:t>
        <a:bodyPr/>
        <a:lstStyle/>
        <a:p>
          <a:endParaRPr lang="ru-RU"/>
        </a:p>
      </dgm:t>
    </dgm:pt>
    <dgm:pt modelId="{0CFA08E1-F238-4480-B5C2-CC15ED2996A0}">
      <dgm:prSet phldrT="[Текст]" custT="1"/>
      <dgm:spPr>
        <a:solidFill>
          <a:srgbClr val="FCCB68">
            <a:alpha val="90000"/>
          </a:srgbClr>
        </a:solidFill>
        <a:ln>
          <a:noFill/>
        </a:ln>
      </dgm:spPr>
      <dgm:t>
        <a:bodyPr/>
        <a:lstStyle/>
        <a:p>
          <a:r>
            <a:rPr lang="ru-RU" sz="1600" dirty="0">
              <a:solidFill>
                <a:schemeClr val="tx1"/>
              </a:solidFill>
            </a:rPr>
            <a:t>в конце рабочего дня вуз формирует список заявлений в МСП по определенным признакам; согласно этому списку оператор меняет статусы заявлений в ЛК ССПВО</a:t>
          </a:r>
        </a:p>
      </dgm:t>
    </dgm:pt>
    <dgm:pt modelId="{6888E303-4B16-4019-9790-2B79D5CDE769}" type="parTrans" cxnId="{BF0CD057-3BD9-47DC-90DB-0E03BB7FA1F9}">
      <dgm:prSet/>
      <dgm:spPr/>
      <dgm:t>
        <a:bodyPr/>
        <a:lstStyle/>
        <a:p>
          <a:endParaRPr lang="ru-RU"/>
        </a:p>
      </dgm:t>
    </dgm:pt>
    <dgm:pt modelId="{9FE1689A-3119-43EC-9EA1-B8B165AEEE1F}" type="sibTrans" cxnId="{BF0CD057-3BD9-47DC-90DB-0E03BB7FA1F9}">
      <dgm:prSet/>
      <dgm:spPr/>
      <dgm:t>
        <a:bodyPr/>
        <a:lstStyle/>
        <a:p>
          <a:endParaRPr lang="ru-RU"/>
        </a:p>
      </dgm:t>
    </dgm:pt>
    <dgm:pt modelId="{370E53E4-F783-4095-AB61-6B76EB433DA8}">
      <dgm:prSet phldrT="[Текст]" custT="1"/>
      <dgm:spPr>
        <a:solidFill>
          <a:srgbClr val="FDECAD">
            <a:alpha val="89804"/>
          </a:srgbClr>
        </a:solidFill>
        <a:ln>
          <a:noFill/>
        </a:ln>
      </dgm:spPr>
      <dgm:t>
        <a:bodyPr/>
        <a:lstStyle/>
        <a:p>
          <a:r>
            <a:rPr lang="ru-RU" sz="1600" dirty="0">
              <a:solidFill>
                <a:schemeClr val="tx1"/>
              </a:solidFill>
            </a:rPr>
            <a:t>заявления, поданные через ЕПГУ, проверяются в ЛК ССПВО</a:t>
          </a:r>
        </a:p>
      </dgm:t>
    </dgm:pt>
    <dgm:pt modelId="{0DE86BB2-29F9-43F6-89EC-78E0A589DEAF}" type="parTrans" cxnId="{D1A1E1BE-F207-45C7-A978-A7C594FD7C60}">
      <dgm:prSet/>
      <dgm:spPr/>
    </dgm:pt>
    <dgm:pt modelId="{DC22D3A9-F09A-4BCE-867E-CF7F5EE38055}" type="sibTrans" cxnId="{D1A1E1BE-F207-45C7-A978-A7C594FD7C60}">
      <dgm:prSet/>
      <dgm:spPr/>
    </dgm:pt>
    <dgm:pt modelId="{C2EFCB6C-EAEF-42AB-87BF-51FFE9F2F803}" type="pres">
      <dgm:prSet presAssocID="{444EFE6E-EC75-44F7-A8A3-8558C5182869}" presName="Name0" presStyleCnt="0">
        <dgm:presLayoutVars>
          <dgm:dir/>
          <dgm:animLvl val="lvl"/>
          <dgm:resizeHandles val="exact"/>
        </dgm:presLayoutVars>
      </dgm:prSet>
      <dgm:spPr/>
    </dgm:pt>
    <dgm:pt modelId="{D6FA206E-F0CD-42E0-8015-F86C0D143A0C}" type="pres">
      <dgm:prSet presAssocID="{7AA69578-B310-41CA-99CF-C5BD2E08538C}" presName="composite" presStyleCnt="0"/>
      <dgm:spPr/>
    </dgm:pt>
    <dgm:pt modelId="{5BB7E1E0-EFB9-4A1B-9C66-1AE502F1E5CD}" type="pres">
      <dgm:prSet presAssocID="{7AA69578-B310-41CA-99CF-C5BD2E08538C}" presName="parTx" presStyleLbl="alignNode1" presStyleIdx="0" presStyleCnt="3" custScaleY="100000">
        <dgm:presLayoutVars>
          <dgm:chMax val="0"/>
          <dgm:chPref val="0"/>
          <dgm:bulletEnabled val="1"/>
        </dgm:presLayoutVars>
      </dgm:prSet>
      <dgm:spPr/>
    </dgm:pt>
    <dgm:pt modelId="{ABB590D3-7F91-4F6A-BF24-8799D97BEA23}" type="pres">
      <dgm:prSet presAssocID="{7AA69578-B310-41CA-99CF-C5BD2E08538C}" presName="desTx" presStyleLbl="alignAccFollowNode1" presStyleIdx="0" presStyleCnt="3">
        <dgm:presLayoutVars>
          <dgm:bulletEnabled val="1"/>
        </dgm:presLayoutVars>
      </dgm:prSet>
      <dgm:spPr/>
    </dgm:pt>
    <dgm:pt modelId="{F4241C14-2973-4FAF-9CF5-071E795F3176}" type="pres">
      <dgm:prSet presAssocID="{B2022C7A-F65B-47DB-ABB0-29615648291E}" presName="space" presStyleCnt="0"/>
      <dgm:spPr/>
    </dgm:pt>
    <dgm:pt modelId="{14B5AEA6-A05E-41A2-823C-7B5759B27C4A}" type="pres">
      <dgm:prSet presAssocID="{F7B6B4AC-71CD-498A-8A78-532D96C30038}" presName="composite" presStyleCnt="0"/>
      <dgm:spPr/>
    </dgm:pt>
    <dgm:pt modelId="{E719E51E-00CA-4208-B0B8-81576483E000}" type="pres">
      <dgm:prSet presAssocID="{F7B6B4AC-71CD-498A-8A78-532D96C30038}" presName="parTx" presStyleLbl="alignNode1" presStyleIdx="1" presStyleCnt="3" custScaleY="100000">
        <dgm:presLayoutVars>
          <dgm:chMax val="0"/>
          <dgm:chPref val="0"/>
          <dgm:bulletEnabled val="1"/>
        </dgm:presLayoutVars>
      </dgm:prSet>
      <dgm:spPr/>
    </dgm:pt>
    <dgm:pt modelId="{AF223953-7A21-489F-AD1B-716E8263CB1B}" type="pres">
      <dgm:prSet presAssocID="{F7B6B4AC-71CD-498A-8A78-532D96C30038}" presName="desTx" presStyleLbl="alignAccFollowNode1" presStyleIdx="1" presStyleCnt="3">
        <dgm:presLayoutVars>
          <dgm:bulletEnabled val="1"/>
        </dgm:presLayoutVars>
      </dgm:prSet>
      <dgm:spPr/>
    </dgm:pt>
    <dgm:pt modelId="{1CB46EA4-DC0E-4BA4-B95D-0E9AF114ED2A}" type="pres">
      <dgm:prSet presAssocID="{D2C73E8A-3D9D-4945-BE9A-E7609E77F0E7}" presName="space" presStyleCnt="0"/>
      <dgm:spPr/>
    </dgm:pt>
    <dgm:pt modelId="{1F873E34-2107-4FCC-A6F0-5D8880EF80E5}" type="pres">
      <dgm:prSet presAssocID="{8C22133B-B838-482B-B81F-69A71C1FAB80}" presName="composite" presStyleCnt="0"/>
      <dgm:spPr/>
    </dgm:pt>
    <dgm:pt modelId="{2589FD61-C25E-4220-8218-1CA0C1CC2FDA}" type="pres">
      <dgm:prSet presAssocID="{8C22133B-B838-482B-B81F-69A71C1FAB80}" presName="parTx" presStyleLbl="alignNode1" presStyleIdx="2" presStyleCnt="3" custScaleY="100000">
        <dgm:presLayoutVars>
          <dgm:chMax val="0"/>
          <dgm:chPref val="0"/>
          <dgm:bulletEnabled val="1"/>
        </dgm:presLayoutVars>
      </dgm:prSet>
      <dgm:spPr/>
    </dgm:pt>
    <dgm:pt modelId="{C6C56B70-1C78-4A12-BA8F-EDBDBA30D02B}" type="pres">
      <dgm:prSet presAssocID="{8C22133B-B838-482B-B81F-69A71C1FAB80}" presName="desTx" presStyleLbl="alignAccFollowNode1" presStyleIdx="2" presStyleCnt="3">
        <dgm:presLayoutVars>
          <dgm:bulletEnabled val="1"/>
        </dgm:presLayoutVars>
      </dgm:prSet>
      <dgm:spPr/>
    </dgm:pt>
  </dgm:ptLst>
  <dgm:cxnLst>
    <dgm:cxn modelId="{9CFB5702-70DE-4204-83A8-A065ACB46B64}" srcId="{7AA69578-B310-41CA-99CF-C5BD2E08538C}" destId="{57D271E5-1B37-4090-9842-EA24E4A525B8}" srcOrd="0" destOrd="0" parTransId="{CCD6A33E-BBAD-40C1-9103-7A7A96EBAC1D}" sibTransId="{D360A19E-07BB-4A97-9E31-2A1D4A4BBEDA}"/>
    <dgm:cxn modelId="{3154ED0A-7E78-4A77-A438-DA5B0337FCA6}" srcId="{444EFE6E-EC75-44F7-A8A3-8558C5182869}" destId="{7AA69578-B310-41CA-99CF-C5BD2E08538C}" srcOrd="0" destOrd="0" parTransId="{EE35DC46-4AF0-448B-AA0E-9E10F11AAAF4}" sibTransId="{B2022C7A-F65B-47DB-ABB0-29615648291E}"/>
    <dgm:cxn modelId="{C9DB630E-2A15-4773-9DC6-BAB2DE618494}" type="presOf" srcId="{370E53E4-F783-4095-AB61-6B76EB433DA8}" destId="{ABB590D3-7F91-4F6A-BF24-8799D97BEA23}" srcOrd="0" destOrd="1" presId="urn:microsoft.com/office/officeart/2005/8/layout/hList1"/>
    <dgm:cxn modelId="{1BF2CA0E-1CD0-4D92-9292-554430B4B324}" srcId="{7AA69578-B310-41CA-99CF-C5BD2E08538C}" destId="{A7927466-C900-4D6D-8EBB-7DA0E68DEF03}" srcOrd="3" destOrd="0" parTransId="{1EFFC3D3-E13D-4D35-BE98-C5D57265D571}" sibTransId="{F417C4F1-93E7-4F1D-A934-BEF1438BE3D5}"/>
    <dgm:cxn modelId="{FF81A415-A92C-4545-853D-34023D698EEB}" type="presOf" srcId="{2142DAA4-5070-497E-88CE-A5CCBEAF20A3}" destId="{AF223953-7A21-489F-AD1B-716E8263CB1B}" srcOrd="0" destOrd="1" presId="urn:microsoft.com/office/officeart/2005/8/layout/hList1"/>
    <dgm:cxn modelId="{F14D9C45-9311-462F-A368-F05B38036DDC}" srcId="{444EFE6E-EC75-44F7-A8A3-8558C5182869}" destId="{F7B6B4AC-71CD-498A-8A78-532D96C30038}" srcOrd="1" destOrd="0" parTransId="{A87F869E-3FD3-486B-9CD1-4D7F10021C0D}" sibTransId="{D2C73E8A-3D9D-4945-BE9A-E7609E77F0E7}"/>
    <dgm:cxn modelId="{46AAB473-75B9-446B-9BFC-810C445823C1}" srcId="{8C22133B-B838-482B-B81F-69A71C1FAB80}" destId="{F11FDE67-2259-4E53-B72B-68E45A3E7A46}" srcOrd="1" destOrd="0" parTransId="{A1FA6A07-98C4-4B08-AF83-06FAC5EA871D}" sibTransId="{286E683F-33C7-40D9-8D66-2126A1BC6C61}"/>
    <dgm:cxn modelId="{34BD4D54-AC71-4891-B5BA-931B16F91C64}" srcId="{7AA69578-B310-41CA-99CF-C5BD2E08538C}" destId="{5AE2A2FB-2B9C-49C8-94D1-BA39C4D27474}" srcOrd="2" destOrd="0" parTransId="{E4D675C6-E675-4113-A9B9-2BC5765EB83F}" sibTransId="{74A66424-EB1D-4734-9D27-5B6A6A7A36A6}"/>
    <dgm:cxn modelId="{2090B654-F587-4005-8DE7-782A8B2117C5}" type="presOf" srcId="{A7927466-C900-4D6D-8EBB-7DA0E68DEF03}" destId="{ABB590D3-7F91-4F6A-BF24-8799D97BEA23}" srcOrd="0" destOrd="3" presId="urn:microsoft.com/office/officeart/2005/8/layout/hList1"/>
    <dgm:cxn modelId="{FC313F57-6C03-4EE7-8FCA-C1FCFC73DC4A}" type="presOf" srcId="{6CB2C462-C498-4EBA-A53A-7D16C6394B65}" destId="{AF223953-7A21-489F-AD1B-716E8263CB1B}" srcOrd="0" destOrd="0" presId="urn:microsoft.com/office/officeart/2005/8/layout/hList1"/>
    <dgm:cxn modelId="{BF0CD057-3BD9-47DC-90DB-0E03BB7FA1F9}" srcId="{F7B6B4AC-71CD-498A-8A78-532D96C30038}" destId="{0CFA08E1-F238-4480-B5C2-CC15ED2996A0}" srcOrd="3" destOrd="0" parTransId="{6888E303-4B16-4019-9790-2B79D5CDE769}" sibTransId="{9FE1689A-3119-43EC-9EA1-B8B165AEEE1F}"/>
    <dgm:cxn modelId="{C38C5178-4555-41DE-94DC-71A183A661F2}" type="presOf" srcId="{0CFA08E1-F238-4480-B5C2-CC15ED2996A0}" destId="{AF223953-7A21-489F-AD1B-716E8263CB1B}" srcOrd="0" destOrd="3" presId="urn:microsoft.com/office/officeart/2005/8/layout/hList1"/>
    <dgm:cxn modelId="{5ADFEB59-6321-45A1-A79D-EF3835D1FFFC}" type="presOf" srcId="{444EFE6E-EC75-44F7-A8A3-8558C5182869}" destId="{C2EFCB6C-EAEF-42AB-87BF-51FFE9F2F803}" srcOrd="0" destOrd="0" presId="urn:microsoft.com/office/officeart/2005/8/layout/hList1"/>
    <dgm:cxn modelId="{44D5D75A-2705-4AC5-A474-FFE25CFFC977}" type="presOf" srcId="{52A5A50E-C652-44D8-AEF8-381653C9724D}" destId="{ABB590D3-7F91-4F6A-BF24-8799D97BEA23}" srcOrd="0" destOrd="4" presId="urn:microsoft.com/office/officeart/2005/8/layout/hList1"/>
    <dgm:cxn modelId="{DCD1707F-7A8B-4576-9FBC-701F35BD76C2}" srcId="{F7B6B4AC-71CD-498A-8A78-532D96C30038}" destId="{6CB2C462-C498-4EBA-A53A-7D16C6394B65}" srcOrd="0" destOrd="0" parTransId="{F6BEA95B-0EA6-4210-B348-E62959A36344}" sibTransId="{0264B305-0201-4F45-A1FD-D2181A9AA428}"/>
    <dgm:cxn modelId="{F9095B89-1717-49E2-8586-81F09287BCD3}" srcId="{444EFE6E-EC75-44F7-A8A3-8558C5182869}" destId="{8C22133B-B838-482B-B81F-69A71C1FAB80}" srcOrd="2" destOrd="0" parTransId="{BF23F0C4-DA3D-4E82-9533-6F591F239A3F}" sibTransId="{1D410E49-660E-453C-A0DA-DAEAEFCCEBDF}"/>
    <dgm:cxn modelId="{315663A6-28DD-4FC2-AC5F-5167842EE2E9}" type="presOf" srcId="{57D271E5-1B37-4090-9842-EA24E4A525B8}" destId="{ABB590D3-7F91-4F6A-BF24-8799D97BEA23}" srcOrd="0" destOrd="0" presId="urn:microsoft.com/office/officeart/2005/8/layout/hList1"/>
    <dgm:cxn modelId="{6B57A4A9-8A29-4F29-A63B-33D771D06158}" type="presOf" srcId="{7AA69578-B310-41CA-99CF-C5BD2E08538C}" destId="{5BB7E1E0-EFB9-4A1B-9C66-1AE502F1E5CD}" srcOrd="0" destOrd="0" presId="urn:microsoft.com/office/officeart/2005/8/layout/hList1"/>
    <dgm:cxn modelId="{79392EB0-7BFF-40CF-867D-4725509D6BBA}" srcId="{7AA69578-B310-41CA-99CF-C5BD2E08538C}" destId="{52A5A50E-C652-44D8-AEF8-381653C9724D}" srcOrd="4" destOrd="0" parTransId="{C24B41F0-CE86-4F11-9F54-648870798E39}" sibTransId="{22BDA569-0781-47DD-BD63-2EADA75106C5}"/>
    <dgm:cxn modelId="{D1A1E1BE-F207-45C7-A978-A7C594FD7C60}" srcId="{7AA69578-B310-41CA-99CF-C5BD2E08538C}" destId="{370E53E4-F783-4095-AB61-6B76EB433DA8}" srcOrd="1" destOrd="0" parTransId="{0DE86BB2-29F9-43F6-89EC-78E0A589DEAF}" sibTransId="{DC22D3A9-F09A-4BCE-867E-CF7F5EE38055}"/>
    <dgm:cxn modelId="{C4C9C5CA-6FF0-4822-97BE-85F4FC10D6B4}" type="presOf" srcId="{F7B6B4AC-71CD-498A-8A78-532D96C30038}" destId="{E719E51E-00CA-4208-B0B8-81576483E000}" srcOrd="0" destOrd="0" presId="urn:microsoft.com/office/officeart/2005/8/layout/hList1"/>
    <dgm:cxn modelId="{724C28CB-E522-495A-B6F5-D2E5038285C6}" srcId="{8C22133B-B838-482B-B81F-69A71C1FAB80}" destId="{6C5EA762-DDA8-49AB-91AA-437658050CEA}" srcOrd="0" destOrd="0" parTransId="{D6C88ACF-508B-4B4B-B272-00B864A4C4C4}" sibTransId="{9B60F5EC-4DF4-433E-B3B4-559DE0988A20}"/>
    <dgm:cxn modelId="{BB26ADD1-A3B2-416F-873B-70631138200B}" type="presOf" srcId="{8C22133B-B838-482B-B81F-69A71C1FAB80}" destId="{2589FD61-C25E-4220-8218-1CA0C1CC2FDA}" srcOrd="0" destOrd="0" presId="urn:microsoft.com/office/officeart/2005/8/layout/hList1"/>
    <dgm:cxn modelId="{7B430ED3-0FDF-4F56-AFA5-5846A0245C9E}" type="presOf" srcId="{6C5EA762-DDA8-49AB-91AA-437658050CEA}" destId="{C6C56B70-1C78-4A12-BA8F-EDBDBA30D02B}" srcOrd="0" destOrd="0" presId="urn:microsoft.com/office/officeart/2005/8/layout/hList1"/>
    <dgm:cxn modelId="{E1C43BD3-6CBC-466A-9FC3-14943EE434A6}" type="presOf" srcId="{5AE2A2FB-2B9C-49C8-94D1-BA39C4D27474}" destId="{ABB590D3-7F91-4F6A-BF24-8799D97BEA23}" srcOrd="0" destOrd="2" presId="urn:microsoft.com/office/officeart/2005/8/layout/hList1"/>
    <dgm:cxn modelId="{26D005D5-4F9B-4191-A295-BB7E4521BFCC}" srcId="{F7B6B4AC-71CD-498A-8A78-532D96C30038}" destId="{11C7721C-13C0-4407-9F86-0CF617D2151B}" srcOrd="2" destOrd="0" parTransId="{15A641B2-B1CD-4E0B-8BCC-1FBC8A371CA1}" sibTransId="{1D17E127-370C-4573-881B-FBC1D1474890}"/>
    <dgm:cxn modelId="{8B6776DE-F282-4896-B0D9-56BDA6330A0D}" type="presOf" srcId="{F11FDE67-2259-4E53-B72B-68E45A3E7A46}" destId="{C6C56B70-1C78-4A12-BA8F-EDBDBA30D02B}" srcOrd="0" destOrd="1" presId="urn:microsoft.com/office/officeart/2005/8/layout/hList1"/>
    <dgm:cxn modelId="{1091A2E1-EE04-4A9D-AE3E-31DE76210B5B}" type="presOf" srcId="{11C7721C-13C0-4407-9F86-0CF617D2151B}" destId="{AF223953-7A21-489F-AD1B-716E8263CB1B}" srcOrd="0" destOrd="2" presId="urn:microsoft.com/office/officeart/2005/8/layout/hList1"/>
    <dgm:cxn modelId="{B14015FF-7839-4910-B9BA-2D10FBE0DDB1}" srcId="{F7B6B4AC-71CD-498A-8A78-532D96C30038}" destId="{2142DAA4-5070-497E-88CE-A5CCBEAF20A3}" srcOrd="1" destOrd="0" parTransId="{634F1ACE-2FE2-44EB-986C-7B3A28A7E8C6}" sibTransId="{E94492D5-5059-46DF-90E0-5C4796788A06}"/>
    <dgm:cxn modelId="{C15722E7-1B97-42D4-AF4E-15CA4EB53556}" type="presParOf" srcId="{C2EFCB6C-EAEF-42AB-87BF-51FFE9F2F803}" destId="{D6FA206E-F0CD-42E0-8015-F86C0D143A0C}" srcOrd="0" destOrd="0" presId="urn:microsoft.com/office/officeart/2005/8/layout/hList1"/>
    <dgm:cxn modelId="{1B90AFE7-10AA-4972-97BF-FA0C8EE6258F}" type="presParOf" srcId="{D6FA206E-F0CD-42E0-8015-F86C0D143A0C}" destId="{5BB7E1E0-EFB9-4A1B-9C66-1AE502F1E5CD}" srcOrd="0" destOrd="0" presId="urn:microsoft.com/office/officeart/2005/8/layout/hList1"/>
    <dgm:cxn modelId="{2AF5E089-7B9A-4AEE-9248-3D03B5DFE00B}" type="presParOf" srcId="{D6FA206E-F0CD-42E0-8015-F86C0D143A0C}" destId="{ABB590D3-7F91-4F6A-BF24-8799D97BEA23}" srcOrd="1" destOrd="0" presId="urn:microsoft.com/office/officeart/2005/8/layout/hList1"/>
    <dgm:cxn modelId="{C8F834F3-5AC6-4053-8532-5C9E69D68E45}" type="presParOf" srcId="{C2EFCB6C-EAEF-42AB-87BF-51FFE9F2F803}" destId="{F4241C14-2973-4FAF-9CF5-071E795F3176}" srcOrd="1" destOrd="0" presId="urn:microsoft.com/office/officeart/2005/8/layout/hList1"/>
    <dgm:cxn modelId="{5BAB686C-6B85-4A25-9659-7ABC0B57C050}" type="presParOf" srcId="{C2EFCB6C-EAEF-42AB-87BF-51FFE9F2F803}" destId="{14B5AEA6-A05E-41A2-823C-7B5759B27C4A}" srcOrd="2" destOrd="0" presId="urn:microsoft.com/office/officeart/2005/8/layout/hList1"/>
    <dgm:cxn modelId="{2D91B900-4AE0-42B6-A81F-F129E2DB145E}" type="presParOf" srcId="{14B5AEA6-A05E-41A2-823C-7B5759B27C4A}" destId="{E719E51E-00CA-4208-B0B8-81576483E000}" srcOrd="0" destOrd="0" presId="urn:microsoft.com/office/officeart/2005/8/layout/hList1"/>
    <dgm:cxn modelId="{6C38B10A-4D21-44C0-8BD9-D6B4E5FC847A}" type="presParOf" srcId="{14B5AEA6-A05E-41A2-823C-7B5759B27C4A}" destId="{AF223953-7A21-489F-AD1B-716E8263CB1B}" srcOrd="1" destOrd="0" presId="urn:microsoft.com/office/officeart/2005/8/layout/hList1"/>
    <dgm:cxn modelId="{EECFA072-C9BC-4B70-AEED-F7E15121E8FF}" type="presParOf" srcId="{C2EFCB6C-EAEF-42AB-87BF-51FFE9F2F803}" destId="{1CB46EA4-DC0E-4BA4-B95D-0E9AF114ED2A}" srcOrd="3" destOrd="0" presId="urn:microsoft.com/office/officeart/2005/8/layout/hList1"/>
    <dgm:cxn modelId="{9CBF43F7-4E15-4386-97F4-8CA43918BFB0}" type="presParOf" srcId="{C2EFCB6C-EAEF-42AB-87BF-51FFE9F2F803}" destId="{1F873E34-2107-4FCC-A6F0-5D8880EF80E5}" srcOrd="4" destOrd="0" presId="urn:microsoft.com/office/officeart/2005/8/layout/hList1"/>
    <dgm:cxn modelId="{6D9A9DBD-8AB2-49AF-9C42-14160F57C257}" type="presParOf" srcId="{1F873E34-2107-4FCC-A6F0-5D8880EF80E5}" destId="{2589FD61-C25E-4220-8218-1CA0C1CC2FDA}" srcOrd="0" destOrd="0" presId="urn:microsoft.com/office/officeart/2005/8/layout/hList1"/>
    <dgm:cxn modelId="{85A33B34-3A80-4185-B85D-AD72CA2A51E1}" type="presParOf" srcId="{1F873E34-2107-4FCC-A6F0-5D8880EF80E5}" destId="{C6C56B70-1C78-4A12-BA8F-EDBDBA30D02B}" srcOrd="1" destOrd="0" presId="urn:microsoft.com/office/officeart/2005/8/layout/h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5AB92C-C3D5-4141-9378-FCCAECAFB678}"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ru-RU"/>
        </a:p>
      </dgm:t>
    </dgm:pt>
    <dgm:pt modelId="{A57A1C8E-6C49-4108-87EB-3AF87709777E}">
      <dgm:prSet phldrT="[Текст]" custT="1"/>
      <dgm:spPr>
        <a:solidFill>
          <a:srgbClr val="FDECAD"/>
        </a:solidFill>
        <a:ln>
          <a:solidFill>
            <a:srgbClr val="FCCB68"/>
          </a:solidFill>
        </a:ln>
      </dgm:spPr>
      <dgm:t>
        <a:bodyPr/>
        <a:lstStyle/>
        <a:p>
          <a:r>
            <a:rPr lang="ru-RU" sz="1600" dirty="0">
              <a:solidFill>
                <a:schemeClr val="tx1"/>
              </a:solidFill>
            </a:rPr>
            <a:t>Создание договора через ЕПГУ или в ЛК ССПВО</a:t>
          </a:r>
        </a:p>
      </dgm:t>
    </dgm:pt>
    <dgm:pt modelId="{1A213F6C-3117-4398-A9C1-4DD6458756AD}" type="parTrans" cxnId="{AFA7292B-4656-4A63-A23F-7E8411F43E30}">
      <dgm:prSet/>
      <dgm:spPr/>
      <dgm:t>
        <a:bodyPr/>
        <a:lstStyle/>
        <a:p>
          <a:endParaRPr lang="ru-RU" sz="1600"/>
        </a:p>
      </dgm:t>
    </dgm:pt>
    <dgm:pt modelId="{E2C406B9-4059-4D4B-8851-56E9D3612A41}" type="sibTrans" cxnId="{AFA7292B-4656-4A63-A23F-7E8411F43E30}">
      <dgm:prSet custT="1"/>
      <dgm:spPr>
        <a:solidFill>
          <a:srgbClr val="FA9C34"/>
        </a:solidFill>
      </dgm:spPr>
      <dgm:t>
        <a:bodyPr/>
        <a:lstStyle/>
        <a:p>
          <a:endParaRPr lang="ru-RU" sz="1600"/>
        </a:p>
      </dgm:t>
    </dgm:pt>
    <dgm:pt modelId="{AD14B34A-0DD4-4705-BE89-88CECC307883}">
      <dgm:prSet phldrT="[Текст]" custT="1"/>
      <dgm:spPr>
        <a:solidFill>
          <a:srgbClr val="FDECAD"/>
        </a:solidFill>
        <a:ln>
          <a:solidFill>
            <a:srgbClr val="FCCB68"/>
          </a:solidFill>
        </a:ln>
      </dgm:spPr>
      <dgm:t>
        <a:bodyPr/>
        <a:lstStyle/>
        <a:p>
          <a:r>
            <a:rPr lang="ru-RU" sz="1600" dirty="0">
              <a:solidFill>
                <a:schemeClr val="tx1"/>
              </a:solidFill>
            </a:rPr>
            <a:t>Получение пакета с данными договора в очереди сообщений</a:t>
          </a:r>
        </a:p>
      </dgm:t>
    </dgm:pt>
    <dgm:pt modelId="{0CDB94A2-B9B8-4D9A-9BCA-CA7D72D2A620}" type="parTrans" cxnId="{72D559F8-5204-46E4-BC42-6BCE3EDA9D55}">
      <dgm:prSet/>
      <dgm:spPr/>
      <dgm:t>
        <a:bodyPr/>
        <a:lstStyle/>
        <a:p>
          <a:endParaRPr lang="ru-RU" sz="1600"/>
        </a:p>
      </dgm:t>
    </dgm:pt>
    <dgm:pt modelId="{88130302-FD05-4BB9-AB40-8E4DF4BBF6A5}" type="sibTrans" cxnId="{72D559F8-5204-46E4-BC42-6BCE3EDA9D55}">
      <dgm:prSet custT="1"/>
      <dgm:spPr>
        <a:solidFill>
          <a:srgbClr val="FA9C34"/>
        </a:solidFill>
      </dgm:spPr>
      <dgm:t>
        <a:bodyPr/>
        <a:lstStyle/>
        <a:p>
          <a:endParaRPr lang="ru-RU" sz="1600"/>
        </a:p>
      </dgm:t>
    </dgm:pt>
    <dgm:pt modelId="{583D480E-9CC5-45D0-8C51-79950C456355}">
      <dgm:prSet phldrT="[Текст]" custT="1"/>
      <dgm:spPr>
        <a:solidFill>
          <a:srgbClr val="FDECAD"/>
        </a:solidFill>
        <a:ln>
          <a:solidFill>
            <a:srgbClr val="FCCB68"/>
          </a:solidFill>
        </a:ln>
      </dgm:spPr>
      <dgm:t>
        <a:bodyPr/>
        <a:lstStyle/>
        <a:p>
          <a:r>
            <a:rPr lang="ru-RU" sz="1600" dirty="0">
              <a:solidFill>
                <a:schemeClr val="tx1"/>
              </a:solidFill>
            </a:rPr>
            <a:t>При расшифровке сообщения создается документ «Данные для формирования договора ССПВО»</a:t>
          </a:r>
        </a:p>
      </dgm:t>
    </dgm:pt>
    <dgm:pt modelId="{C0E99AA9-A616-4442-BC13-22B1BD43E65D}" type="parTrans" cxnId="{AC380CF7-ABDB-4FD3-A306-E1BEF892D055}">
      <dgm:prSet/>
      <dgm:spPr/>
      <dgm:t>
        <a:bodyPr/>
        <a:lstStyle/>
        <a:p>
          <a:endParaRPr lang="ru-RU" sz="1600"/>
        </a:p>
      </dgm:t>
    </dgm:pt>
    <dgm:pt modelId="{1722B83B-00C7-4895-BBB0-0157433B24C8}" type="sibTrans" cxnId="{AC380CF7-ABDB-4FD3-A306-E1BEF892D055}">
      <dgm:prSet custT="1"/>
      <dgm:spPr>
        <a:solidFill>
          <a:srgbClr val="FA9C34"/>
        </a:solidFill>
      </dgm:spPr>
      <dgm:t>
        <a:bodyPr/>
        <a:lstStyle/>
        <a:p>
          <a:endParaRPr lang="ru-RU" sz="1600"/>
        </a:p>
      </dgm:t>
    </dgm:pt>
    <dgm:pt modelId="{BDC57B8D-742E-44D7-AA5F-F3A368581EAF}">
      <dgm:prSet phldrT="[Текст]" custT="1"/>
      <dgm:spPr>
        <a:solidFill>
          <a:srgbClr val="FDECAD"/>
        </a:solidFill>
        <a:ln>
          <a:solidFill>
            <a:srgbClr val="FCCB68"/>
          </a:solidFill>
        </a:ln>
      </dgm:spPr>
      <dgm:t>
        <a:bodyPr/>
        <a:lstStyle/>
        <a:p>
          <a:r>
            <a:rPr lang="ru-RU" sz="1600" dirty="0">
              <a:solidFill>
                <a:schemeClr val="tx1"/>
              </a:solidFill>
            </a:rPr>
            <a:t>Проверка документа, нажатие кнопки «Сохранить договор»</a:t>
          </a:r>
        </a:p>
      </dgm:t>
    </dgm:pt>
    <dgm:pt modelId="{9E885C1F-68FF-400D-93BA-0B9DCACB89E4}" type="parTrans" cxnId="{B40A5A3D-5497-484F-845A-2782E62E01B1}">
      <dgm:prSet/>
      <dgm:spPr/>
      <dgm:t>
        <a:bodyPr/>
        <a:lstStyle/>
        <a:p>
          <a:endParaRPr lang="ru-RU" sz="1600"/>
        </a:p>
      </dgm:t>
    </dgm:pt>
    <dgm:pt modelId="{EC4F3227-6F3E-4269-A137-8BA662DEC4D8}" type="sibTrans" cxnId="{B40A5A3D-5497-484F-845A-2782E62E01B1}">
      <dgm:prSet custT="1"/>
      <dgm:spPr>
        <a:solidFill>
          <a:srgbClr val="FA9C34"/>
        </a:solidFill>
      </dgm:spPr>
      <dgm:t>
        <a:bodyPr/>
        <a:lstStyle/>
        <a:p>
          <a:endParaRPr lang="ru-RU" sz="1600"/>
        </a:p>
      </dgm:t>
    </dgm:pt>
    <dgm:pt modelId="{5AD5FEB9-9C86-4D40-A834-66914F61C072}">
      <dgm:prSet phldrT="[Текст]" custT="1"/>
      <dgm:spPr>
        <a:solidFill>
          <a:srgbClr val="FDECAD"/>
        </a:solidFill>
        <a:ln>
          <a:solidFill>
            <a:srgbClr val="FCCB68"/>
          </a:solidFill>
        </a:ln>
      </dgm:spPr>
      <dgm:t>
        <a:bodyPr/>
        <a:lstStyle/>
        <a:p>
          <a:r>
            <a:rPr lang="ru-RU" sz="1600" dirty="0">
              <a:solidFill>
                <a:schemeClr val="tx1"/>
              </a:solidFill>
            </a:rPr>
            <a:t>Создание договора на оказание образовательных услуг (в справочнике «Объекты»)</a:t>
          </a:r>
        </a:p>
      </dgm:t>
    </dgm:pt>
    <dgm:pt modelId="{1AD4279C-29F2-4D11-B77C-78B9C8330E68}" type="parTrans" cxnId="{7A922B6B-202E-4010-A206-2AB3D2D4272A}">
      <dgm:prSet/>
      <dgm:spPr/>
      <dgm:t>
        <a:bodyPr/>
        <a:lstStyle/>
        <a:p>
          <a:endParaRPr lang="ru-RU" sz="1600"/>
        </a:p>
      </dgm:t>
    </dgm:pt>
    <dgm:pt modelId="{E7935D9E-C019-4E9B-9CFD-3B98C4AC440C}" type="sibTrans" cxnId="{7A922B6B-202E-4010-A206-2AB3D2D4272A}">
      <dgm:prSet custT="1"/>
      <dgm:spPr>
        <a:solidFill>
          <a:srgbClr val="FA9C34"/>
        </a:solidFill>
      </dgm:spPr>
      <dgm:t>
        <a:bodyPr/>
        <a:lstStyle/>
        <a:p>
          <a:endParaRPr lang="ru-RU" sz="1600"/>
        </a:p>
      </dgm:t>
    </dgm:pt>
    <dgm:pt modelId="{320940F2-EF8A-4DA2-85A4-0A7996134965}">
      <dgm:prSet phldrT="[Текст]" custT="1"/>
      <dgm:spPr>
        <a:solidFill>
          <a:srgbClr val="FDECAD"/>
        </a:solidFill>
        <a:ln>
          <a:solidFill>
            <a:srgbClr val="FCCB68"/>
          </a:solidFill>
        </a:ln>
      </dgm:spPr>
      <dgm:t>
        <a:bodyPr/>
        <a:lstStyle/>
        <a:p>
          <a:r>
            <a:rPr lang="ru-RU" sz="1600" dirty="0">
              <a:solidFill>
                <a:schemeClr val="tx1"/>
              </a:solidFill>
            </a:rPr>
            <a:t>Прикрепление к договору файлов печатной формы и ЭЦП</a:t>
          </a:r>
        </a:p>
      </dgm:t>
    </dgm:pt>
    <dgm:pt modelId="{D02FB4C2-772D-445D-9580-D2E94F0E4E0D}" type="parTrans" cxnId="{CD65852A-2A2F-4090-8891-CEBC2DAC375A}">
      <dgm:prSet/>
      <dgm:spPr/>
      <dgm:t>
        <a:bodyPr/>
        <a:lstStyle/>
        <a:p>
          <a:endParaRPr lang="ru-RU" sz="1600"/>
        </a:p>
      </dgm:t>
    </dgm:pt>
    <dgm:pt modelId="{39070176-1FE6-4611-BF12-C1921474991A}" type="sibTrans" cxnId="{CD65852A-2A2F-4090-8891-CEBC2DAC375A}">
      <dgm:prSet/>
      <dgm:spPr>
        <a:solidFill>
          <a:srgbClr val="FA9C34"/>
        </a:solidFill>
      </dgm:spPr>
      <dgm:t>
        <a:bodyPr/>
        <a:lstStyle/>
        <a:p>
          <a:endParaRPr lang="ru-RU" sz="1600"/>
        </a:p>
      </dgm:t>
    </dgm:pt>
    <dgm:pt modelId="{2128BF5E-9532-44C2-BBB8-004FD13C5971}">
      <dgm:prSet phldrT="[Текст]" custT="1"/>
      <dgm:spPr>
        <a:solidFill>
          <a:srgbClr val="FDECAD"/>
        </a:solidFill>
        <a:ln>
          <a:solidFill>
            <a:srgbClr val="FCCB68"/>
          </a:solidFill>
        </a:ln>
      </dgm:spPr>
      <dgm:t>
        <a:bodyPr/>
        <a:lstStyle/>
        <a:p>
          <a:r>
            <a:rPr lang="ru-RU" sz="1600" dirty="0">
              <a:solidFill>
                <a:schemeClr val="tx1"/>
              </a:solidFill>
            </a:rPr>
            <a:t>Печать договора</a:t>
          </a:r>
        </a:p>
      </dgm:t>
    </dgm:pt>
    <dgm:pt modelId="{C05A1349-257E-4948-AFC0-D271ED46C203}" type="parTrans" cxnId="{CF4E76D4-2B82-45DF-B910-524385CB7E0A}">
      <dgm:prSet/>
      <dgm:spPr/>
      <dgm:t>
        <a:bodyPr/>
        <a:lstStyle/>
        <a:p>
          <a:endParaRPr lang="ru-RU" sz="1600"/>
        </a:p>
      </dgm:t>
    </dgm:pt>
    <dgm:pt modelId="{97ABF07E-FEDF-4103-8672-3D812A8A2678}" type="sibTrans" cxnId="{CF4E76D4-2B82-45DF-B910-524385CB7E0A}">
      <dgm:prSet custT="1"/>
      <dgm:spPr>
        <a:solidFill>
          <a:srgbClr val="FA9C34"/>
        </a:solidFill>
      </dgm:spPr>
      <dgm:t>
        <a:bodyPr/>
        <a:lstStyle/>
        <a:p>
          <a:endParaRPr lang="ru-RU" sz="1600"/>
        </a:p>
      </dgm:t>
    </dgm:pt>
    <dgm:pt modelId="{72F17864-D9E2-42B7-A611-E4DDBC049BBE}">
      <dgm:prSet phldrT="[Текст]" custT="1"/>
      <dgm:spPr>
        <a:solidFill>
          <a:srgbClr val="FDECAD"/>
        </a:solidFill>
        <a:ln>
          <a:solidFill>
            <a:srgbClr val="FCCB68"/>
          </a:solidFill>
        </a:ln>
      </dgm:spPr>
      <dgm:t>
        <a:bodyPr/>
        <a:lstStyle/>
        <a:p>
          <a:r>
            <a:rPr lang="ru-RU" sz="1600" dirty="0">
              <a:solidFill>
                <a:schemeClr val="tx1"/>
              </a:solidFill>
            </a:rPr>
            <a:t>Выгрузка договора в ССПВО</a:t>
          </a:r>
        </a:p>
      </dgm:t>
    </dgm:pt>
    <dgm:pt modelId="{64B3D8F6-5E38-456B-9BA5-BC4FBF09C170}" type="parTrans" cxnId="{9140C925-97FE-4C12-BA73-9B407098AE37}">
      <dgm:prSet/>
      <dgm:spPr/>
      <dgm:t>
        <a:bodyPr/>
        <a:lstStyle/>
        <a:p>
          <a:endParaRPr lang="ru-RU"/>
        </a:p>
      </dgm:t>
    </dgm:pt>
    <dgm:pt modelId="{CFBDB48C-BA76-447E-8440-D95B9D5C4AF7}" type="sibTrans" cxnId="{9140C925-97FE-4C12-BA73-9B407098AE37}">
      <dgm:prSet/>
      <dgm:spPr/>
      <dgm:t>
        <a:bodyPr/>
        <a:lstStyle/>
        <a:p>
          <a:endParaRPr lang="ru-RU"/>
        </a:p>
      </dgm:t>
    </dgm:pt>
    <dgm:pt modelId="{D278070E-4E5D-43DC-A61E-FAA1B1114B3B}" type="pres">
      <dgm:prSet presAssocID="{235AB92C-C3D5-4141-9378-FCCAECAFB678}" presName="diagram" presStyleCnt="0">
        <dgm:presLayoutVars>
          <dgm:dir/>
          <dgm:resizeHandles val="exact"/>
        </dgm:presLayoutVars>
      </dgm:prSet>
      <dgm:spPr/>
    </dgm:pt>
    <dgm:pt modelId="{5D8DE9F7-29E3-4F48-B87D-9A3729F25201}" type="pres">
      <dgm:prSet presAssocID="{A57A1C8E-6C49-4108-87EB-3AF87709777E}" presName="node" presStyleLbl="node1" presStyleIdx="0" presStyleCnt="8">
        <dgm:presLayoutVars>
          <dgm:bulletEnabled val="1"/>
        </dgm:presLayoutVars>
      </dgm:prSet>
      <dgm:spPr/>
    </dgm:pt>
    <dgm:pt modelId="{F54A143C-4C08-4C46-A557-B0457E96D95E}" type="pres">
      <dgm:prSet presAssocID="{E2C406B9-4059-4D4B-8851-56E9D3612A41}" presName="sibTrans" presStyleLbl="sibTrans2D1" presStyleIdx="0" presStyleCnt="7"/>
      <dgm:spPr/>
    </dgm:pt>
    <dgm:pt modelId="{B32B6683-B6CF-4211-B899-B20C7D63C7B5}" type="pres">
      <dgm:prSet presAssocID="{E2C406B9-4059-4D4B-8851-56E9D3612A41}" presName="connectorText" presStyleLbl="sibTrans2D1" presStyleIdx="0" presStyleCnt="7"/>
      <dgm:spPr/>
    </dgm:pt>
    <dgm:pt modelId="{32EF9D30-5051-4A89-A1DA-5E6E4CCA30E0}" type="pres">
      <dgm:prSet presAssocID="{AD14B34A-0DD4-4705-BE89-88CECC307883}" presName="node" presStyleLbl="node1" presStyleIdx="1" presStyleCnt="8">
        <dgm:presLayoutVars>
          <dgm:bulletEnabled val="1"/>
        </dgm:presLayoutVars>
      </dgm:prSet>
      <dgm:spPr/>
    </dgm:pt>
    <dgm:pt modelId="{3E2B11E7-70C0-4D31-B86F-D4ED27E73F44}" type="pres">
      <dgm:prSet presAssocID="{88130302-FD05-4BB9-AB40-8E4DF4BBF6A5}" presName="sibTrans" presStyleLbl="sibTrans2D1" presStyleIdx="1" presStyleCnt="7"/>
      <dgm:spPr/>
    </dgm:pt>
    <dgm:pt modelId="{0A4CB56C-ADE4-4EA8-87C0-4F7077EDCB0E}" type="pres">
      <dgm:prSet presAssocID="{88130302-FD05-4BB9-AB40-8E4DF4BBF6A5}" presName="connectorText" presStyleLbl="sibTrans2D1" presStyleIdx="1" presStyleCnt="7"/>
      <dgm:spPr/>
    </dgm:pt>
    <dgm:pt modelId="{D2208668-3D3C-4360-AE50-26DABE808A28}" type="pres">
      <dgm:prSet presAssocID="{583D480E-9CC5-45D0-8C51-79950C456355}" presName="node" presStyleLbl="node1" presStyleIdx="2" presStyleCnt="8">
        <dgm:presLayoutVars>
          <dgm:bulletEnabled val="1"/>
        </dgm:presLayoutVars>
      </dgm:prSet>
      <dgm:spPr/>
    </dgm:pt>
    <dgm:pt modelId="{190204BB-0C05-44A9-9C23-9111F3CA0313}" type="pres">
      <dgm:prSet presAssocID="{1722B83B-00C7-4895-BBB0-0157433B24C8}" presName="sibTrans" presStyleLbl="sibTrans2D1" presStyleIdx="2" presStyleCnt="7"/>
      <dgm:spPr/>
    </dgm:pt>
    <dgm:pt modelId="{7ABB7B67-8BA6-4929-8589-E552C40CCAAC}" type="pres">
      <dgm:prSet presAssocID="{1722B83B-00C7-4895-BBB0-0157433B24C8}" presName="connectorText" presStyleLbl="sibTrans2D1" presStyleIdx="2" presStyleCnt="7"/>
      <dgm:spPr/>
    </dgm:pt>
    <dgm:pt modelId="{AF51C6A4-3BA9-4686-B985-F533A53B24F9}" type="pres">
      <dgm:prSet presAssocID="{BDC57B8D-742E-44D7-AA5F-F3A368581EAF}" presName="node" presStyleLbl="node1" presStyleIdx="3" presStyleCnt="8">
        <dgm:presLayoutVars>
          <dgm:bulletEnabled val="1"/>
        </dgm:presLayoutVars>
      </dgm:prSet>
      <dgm:spPr/>
    </dgm:pt>
    <dgm:pt modelId="{EF2F1284-28C8-417C-852B-52C060F5FB6C}" type="pres">
      <dgm:prSet presAssocID="{EC4F3227-6F3E-4269-A137-8BA662DEC4D8}" presName="sibTrans" presStyleLbl="sibTrans2D1" presStyleIdx="3" presStyleCnt="7"/>
      <dgm:spPr/>
    </dgm:pt>
    <dgm:pt modelId="{FC1B7655-83DE-4F9B-A126-96EF1C0D2F77}" type="pres">
      <dgm:prSet presAssocID="{EC4F3227-6F3E-4269-A137-8BA662DEC4D8}" presName="connectorText" presStyleLbl="sibTrans2D1" presStyleIdx="3" presStyleCnt="7"/>
      <dgm:spPr/>
    </dgm:pt>
    <dgm:pt modelId="{C9B95E5D-C932-4E59-8492-9B10733C9099}" type="pres">
      <dgm:prSet presAssocID="{5AD5FEB9-9C86-4D40-A834-66914F61C072}" presName="node" presStyleLbl="node1" presStyleIdx="4" presStyleCnt="8">
        <dgm:presLayoutVars>
          <dgm:bulletEnabled val="1"/>
        </dgm:presLayoutVars>
      </dgm:prSet>
      <dgm:spPr/>
    </dgm:pt>
    <dgm:pt modelId="{EDBD6CC8-0EB5-4C33-81CC-87182F765C36}" type="pres">
      <dgm:prSet presAssocID="{E7935D9E-C019-4E9B-9CFD-3B98C4AC440C}" presName="sibTrans" presStyleLbl="sibTrans2D1" presStyleIdx="4" presStyleCnt="7"/>
      <dgm:spPr/>
    </dgm:pt>
    <dgm:pt modelId="{E479925F-C2D9-4072-9542-ABF7381BD710}" type="pres">
      <dgm:prSet presAssocID="{E7935D9E-C019-4E9B-9CFD-3B98C4AC440C}" presName="connectorText" presStyleLbl="sibTrans2D1" presStyleIdx="4" presStyleCnt="7"/>
      <dgm:spPr/>
    </dgm:pt>
    <dgm:pt modelId="{8D07C4F5-C03B-4D3B-AC3E-FEE28B212747}" type="pres">
      <dgm:prSet presAssocID="{2128BF5E-9532-44C2-BBB8-004FD13C5971}" presName="node" presStyleLbl="node1" presStyleIdx="5" presStyleCnt="8">
        <dgm:presLayoutVars>
          <dgm:bulletEnabled val="1"/>
        </dgm:presLayoutVars>
      </dgm:prSet>
      <dgm:spPr/>
    </dgm:pt>
    <dgm:pt modelId="{CF3AC1EB-8133-4880-959E-159AFA853575}" type="pres">
      <dgm:prSet presAssocID="{97ABF07E-FEDF-4103-8672-3D812A8A2678}" presName="sibTrans" presStyleLbl="sibTrans2D1" presStyleIdx="5" presStyleCnt="7"/>
      <dgm:spPr/>
    </dgm:pt>
    <dgm:pt modelId="{C179E26E-CC53-4012-8BEE-2011D0264BE0}" type="pres">
      <dgm:prSet presAssocID="{97ABF07E-FEDF-4103-8672-3D812A8A2678}" presName="connectorText" presStyleLbl="sibTrans2D1" presStyleIdx="5" presStyleCnt="7"/>
      <dgm:spPr/>
    </dgm:pt>
    <dgm:pt modelId="{10B52786-2D90-4475-8CB3-208069252AA0}" type="pres">
      <dgm:prSet presAssocID="{320940F2-EF8A-4DA2-85A4-0A7996134965}" presName="node" presStyleLbl="node1" presStyleIdx="6" presStyleCnt="8">
        <dgm:presLayoutVars>
          <dgm:bulletEnabled val="1"/>
        </dgm:presLayoutVars>
      </dgm:prSet>
      <dgm:spPr/>
    </dgm:pt>
    <dgm:pt modelId="{92FDD731-3924-4CC0-819E-FA4D2F465E3D}" type="pres">
      <dgm:prSet presAssocID="{39070176-1FE6-4611-BF12-C1921474991A}" presName="sibTrans" presStyleLbl="sibTrans2D1" presStyleIdx="6" presStyleCnt="7"/>
      <dgm:spPr/>
    </dgm:pt>
    <dgm:pt modelId="{1B52EF96-8A32-4DB6-A014-5D603CCE2D0F}" type="pres">
      <dgm:prSet presAssocID="{39070176-1FE6-4611-BF12-C1921474991A}" presName="connectorText" presStyleLbl="sibTrans2D1" presStyleIdx="6" presStyleCnt="7"/>
      <dgm:spPr/>
    </dgm:pt>
    <dgm:pt modelId="{86DBF31C-E264-4E5D-AD20-99E2856B2871}" type="pres">
      <dgm:prSet presAssocID="{72F17864-D9E2-42B7-A611-E4DDBC049BBE}" presName="node" presStyleLbl="node1" presStyleIdx="7" presStyleCnt="8">
        <dgm:presLayoutVars>
          <dgm:bulletEnabled val="1"/>
        </dgm:presLayoutVars>
      </dgm:prSet>
      <dgm:spPr/>
    </dgm:pt>
  </dgm:ptLst>
  <dgm:cxnLst>
    <dgm:cxn modelId="{1254DE09-7B79-4F83-9A53-AE845E3901CE}" type="presOf" srcId="{A57A1C8E-6C49-4108-87EB-3AF87709777E}" destId="{5D8DE9F7-29E3-4F48-B87D-9A3729F25201}" srcOrd="0" destOrd="0" presId="urn:microsoft.com/office/officeart/2005/8/layout/process5"/>
    <dgm:cxn modelId="{160B920D-2A2D-4BA0-9CC4-B642970FBA58}" type="presOf" srcId="{E2C406B9-4059-4D4B-8851-56E9D3612A41}" destId="{B32B6683-B6CF-4211-B899-B20C7D63C7B5}" srcOrd="1" destOrd="0" presId="urn:microsoft.com/office/officeart/2005/8/layout/process5"/>
    <dgm:cxn modelId="{B1F45310-5582-4221-9B87-E0C94895AA12}" type="presOf" srcId="{EC4F3227-6F3E-4269-A137-8BA662DEC4D8}" destId="{FC1B7655-83DE-4F9B-A126-96EF1C0D2F77}" srcOrd="1" destOrd="0" presId="urn:microsoft.com/office/officeart/2005/8/layout/process5"/>
    <dgm:cxn modelId="{018A6A11-7C9D-4068-AFF7-EDA4530C7F7E}" type="presOf" srcId="{E2C406B9-4059-4D4B-8851-56E9D3612A41}" destId="{F54A143C-4C08-4C46-A557-B0457E96D95E}" srcOrd="0" destOrd="0" presId="urn:microsoft.com/office/officeart/2005/8/layout/process5"/>
    <dgm:cxn modelId="{697B9918-0B0B-49F0-B4D9-3A9860105D17}" type="presOf" srcId="{97ABF07E-FEDF-4103-8672-3D812A8A2678}" destId="{C179E26E-CC53-4012-8BEE-2011D0264BE0}" srcOrd="1" destOrd="0" presId="urn:microsoft.com/office/officeart/2005/8/layout/process5"/>
    <dgm:cxn modelId="{06BAB61F-1D9F-4743-A0DD-9E116FC6D796}" type="presOf" srcId="{5AD5FEB9-9C86-4D40-A834-66914F61C072}" destId="{C9B95E5D-C932-4E59-8492-9B10733C9099}" srcOrd="0" destOrd="0" presId="urn:microsoft.com/office/officeart/2005/8/layout/process5"/>
    <dgm:cxn modelId="{9140C925-97FE-4C12-BA73-9B407098AE37}" srcId="{235AB92C-C3D5-4141-9378-FCCAECAFB678}" destId="{72F17864-D9E2-42B7-A611-E4DDBC049BBE}" srcOrd="7" destOrd="0" parTransId="{64B3D8F6-5E38-456B-9BA5-BC4FBF09C170}" sibTransId="{CFBDB48C-BA76-447E-8440-D95B9D5C4AF7}"/>
    <dgm:cxn modelId="{11495D27-BCB4-4C98-8C3A-4B94E3CA9572}" type="presOf" srcId="{2128BF5E-9532-44C2-BBB8-004FD13C5971}" destId="{8D07C4F5-C03B-4D3B-AC3E-FEE28B212747}" srcOrd="0" destOrd="0" presId="urn:microsoft.com/office/officeart/2005/8/layout/process5"/>
    <dgm:cxn modelId="{CD65852A-2A2F-4090-8891-CEBC2DAC375A}" srcId="{235AB92C-C3D5-4141-9378-FCCAECAFB678}" destId="{320940F2-EF8A-4DA2-85A4-0A7996134965}" srcOrd="6" destOrd="0" parTransId="{D02FB4C2-772D-445D-9580-D2E94F0E4E0D}" sibTransId="{39070176-1FE6-4611-BF12-C1921474991A}"/>
    <dgm:cxn modelId="{AFA7292B-4656-4A63-A23F-7E8411F43E30}" srcId="{235AB92C-C3D5-4141-9378-FCCAECAFB678}" destId="{A57A1C8E-6C49-4108-87EB-3AF87709777E}" srcOrd="0" destOrd="0" parTransId="{1A213F6C-3117-4398-A9C1-4DD6458756AD}" sibTransId="{E2C406B9-4059-4D4B-8851-56E9D3612A41}"/>
    <dgm:cxn modelId="{CF86CC32-C4DA-48C2-8BDF-F140349C2AB5}" type="presOf" srcId="{39070176-1FE6-4611-BF12-C1921474991A}" destId="{1B52EF96-8A32-4DB6-A014-5D603CCE2D0F}" srcOrd="1" destOrd="0" presId="urn:microsoft.com/office/officeart/2005/8/layout/process5"/>
    <dgm:cxn modelId="{A580C235-4BDF-4AC9-AE37-427F13A3E0A7}" type="presOf" srcId="{583D480E-9CC5-45D0-8C51-79950C456355}" destId="{D2208668-3D3C-4360-AE50-26DABE808A28}" srcOrd="0" destOrd="0" presId="urn:microsoft.com/office/officeart/2005/8/layout/process5"/>
    <dgm:cxn modelId="{DBBECA39-0A36-40E6-93C1-A462B1CB2CFB}" type="presOf" srcId="{88130302-FD05-4BB9-AB40-8E4DF4BBF6A5}" destId="{0A4CB56C-ADE4-4EA8-87C0-4F7077EDCB0E}" srcOrd="1" destOrd="0" presId="urn:microsoft.com/office/officeart/2005/8/layout/process5"/>
    <dgm:cxn modelId="{B40A5A3D-5497-484F-845A-2782E62E01B1}" srcId="{235AB92C-C3D5-4141-9378-FCCAECAFB678}" destId="{BDC57B8D-742E-44D7-AA5F-F3A368581EAF}" srcOrd="3" destOrd="0" parTransId="{9E885C1F-68FF-400D-93BA-0B9DCACB89E4}" sibTransId="{EC4F3227-6F3E-4269-A137-8BA662DEC4D8}"/>
    <dgm:cxn modelId="{12CC733F-857A-4D4B-BC2F-8402FD66D063}" type="presOf" srcId="{AD14B34A-0DD4-4705-BE89-88CECC307883}" destId="{32EF9D30-5051-4A89-A1DA-5E6E4CCA30E0}" srcOrd="0" destOrd="0" presId="urn:microsoft.com/office/officeart/2005/8/layout/process5"/>
    <dgm:cxn modelId="{12BC605E-D2AD-4C8B-99D6-872E5D50BF3B}" type="presOf" srcId="{320940F2-EF8A-4DA2-85A4-0A7996134965}" destId="{10B52786-2D90-4475-8CB3-208069252AA0}" srcOrd="0" destOrd="0" presId="urn:microsoft.com/office/officeart/2005/8/layout/process5"/>
    <dgm:cxn modelId="{FF0DF164-E9D4-4EB2-98D9-570F4C290F7A}" type="presOf" srcId="{72F17864-D9E2-42B7-A611-E4DDBC049BBE}" destId="{86DBF31C-E264-4E5D-AD20-99E2856B2871}" srcOrd="0" destOrd="0" presId="urn:microsoft.com/office/officeart/2005/8/layout/process5"/>
    <dgm:cxn modelId="{562C6E67-D486-412A-A725-4143F456A087}" type="presOf" srcId="{235AB92C-C3D5-4141-9378-FCCAECAFB678}" destId="{D278070E-4E5D-43DC-A61E-FAA1B1114B3B}" srcOrd="0" destOrd="0" presId="urn:microsoft.com/office/officeart/2005/8/layout/process5"/>
    <dgm:cxn modelId="{7A922B6B-202E-4010-A206-2AB3D2D4272A}" srcId="{235AB92C-C3D5-4141-9378-FCCAECAFB678}" destId="{5AD5FEB9-9C86-4D40-A834-66914F61C072}" srcOrd="4" destOrd="0" parTransId="{1AD4279C-29F2-4D11-B77C-78B9C8330E68}" sibTransId="{E7935D9E-C019-4E9B-9CFD-3B98C4AC440C}"/>
    <dgm:cxn modelId="{FCC76770-2DD6-41F7-B2C0-E494DCB0B92E}" type="presOf" srcId="{E7935D9E-C019-4E9B-9CFD-3B98C4AC440C}" destId="{EDBD6CC8-0EB5-4C33-81CC-87182F765C36}" srcOrd="0" destOrd="0" presId="urn:microsoft.com/office/officeart/2005/8/layout/process5"/>
    <dgm:cxn modelId="{890EF6B5-0720-4CEA-83BC-8DB8BE4A2FB8}" type="presOf" srcId="{1722B83B-00C7-4895-BBB0-0157433B24C8}" destId="{7ABB7B67-8BA6-4929-8589-E552C40CCAAC}" srcOrd="1" destOrd="0" presId="urn:microsoft.com/office/officeart/2005/8/layout/process5"/>
    <dgm:cxn modelId="{CE10DEBD-EC78-452B-9395-542EFCA87617}" type="presOf" srcId="{97ABF07E-FEDF-4103-8672-3D812A8A2678}" destId="{CF3AC1EB-8133-4880-959E-159AFA853575}" srcOrd="0" destOrd="0" presId="urn:microsoft.com/office/officeart/2005/8/layout/process5"/>
    <dgm:cxn modelId="{1FF069C9-BA0A-49F6-8409-E580713D887B}" type="presOf" srcId="{BDC57B8D-742E-44D7-AA5F-F3A368581EAF}" destId="{AF51C6A4-3BA9-4686-B985-F533A53B24F9}" srcOrd="0" destOrd="0" presId="urn:microsoft.com/office/officeart/2005/8/layout/process5"/>
    <dgm:cxn modelId="{DA2F59CB-3031-4C46-9570-6E5533965521}" type="presOf" srcId="{39070176-1FE6-4611-BF12-C1921474991A}" destId="{92FDD731-3924-4CC0-819E-FA4D2F465E3D}" srcOrd="0" destOrd="0" presId="urn:microsoft.com/office/officeart/2005/8/layout/process5"/>
    <dgm:cxn modelId="{CF4E76D4-2B82-45DF-B910-524385CB7E0A}" srcId="{235AB92C-C3D5-4141-9378-FCCAECAFB678}" destId="{2128BF5E-9532-44C2-BBB8-004FD13C5971}" srcOrd="5" destOrd="0" parTransId="{C05A1349-257E-4948-AFC0-D271ED46C203}" sibTransId="{97ABF07E-FEDF-4103-8672-3D812A8A2678}"/>
    <dgm:cxn modelId="{FEF2D7D4-9978-43D6-A2D1-184790C0AA72}" type="presOf" srcId="{E7935D9E-C019-4E9B-9CFD-3B98C4AC440C}" destId="{E479925F-C2D9-4072-9542-ABF7381BD710}" srcOrd="1" destOrd="0" presId="urn:microsoft.com/office/officeart/2005/8/layout/process5"/>
    <dgm:cxn modelId="{B8438FD7-6129-45C0-9711-F24C596E237D}" type="presOf" srcId="{88130302-FD05-4BB9-AB40-8E4DF4BBF6A5}" destId="{3E2B11E7-70C0-4D31-B86F-D4ED27E73F44}" srcOrd="0" destOrd="0" presId="urn:microsoft.com/office/officeart/2005/8/layout/process5"/>
    <dgm:cxn modelId="{B61D4CDC-89AD-4FDC-8FEB-E0CF2A7B8260}" type="presOf" srcId="{EC4F3227-6F3E-4269-A137-8BA662DEC4D8}" destId="{EF2F1284-28C8-417C-852B-52C060F5FB6C}" srcOrd="0" destOrd="0" presId="urn:microsoft.com/office/officeart/2005/8/layout/process5"/>
    <dgm:cxn modelId="{61B966E6-8061-4F14-A0E1-800270D7B1BA}" type="presOf" srcId="{1722B83B-00C7-4895-BBB0-0157433B24C8}" destId="{190204BB-0C05-44A9-9C23-9111F3CA0313}" srcOrd="0" destOrd="0" presId="urn:microsoft.com/office/officeart/2005/8/layout/process5"/>
    <dgm:cxn modelId="{AC380CF7-ABDB-4FD3-A306-E1BEF892D055}" srcId="{235AB92C-C3D5-4141-9378-FCCAECAFB678}" destId="{583D480E-9CC5-45D0-8C51-79950C456355}" srcOrd="2" destOrd="0" parTransId="{C0E99AA9-A616-4442-BC13-22B1BD43E65D}" sibTransId="{1722B83B-00C7-4895-BBB0-0157433B24C8}"/>
    <dgm:cxn modelId="{72D559F8-5204-46E4-BC42-6BCE3EDA9D55}" srcId="{235AB92C-C3D5-4141-9378-FCCAECAFB678}" destId="{AD14B34A-0DD4-4705-BE89-88CECC307883}" srcOrd="1" destOrd="0" parTransId="{0CDB94A2-B9B8-4D9A-9BCA-CA7D72D2A620}" sibTransId="{88130302-FD05-4BB9-AB40-8E4DF4BBF6A5}"/>
    <dgm:cxn modelId="{AC555D84-E9ED-4B68-AD41-180882B2D41E}" type="presParOf" srcId="{D278070E-4E5D-43DC-A61E-FAA1B1114B3B}" destId="{5D8DE9F7-29E3-4F48-B87D-9A3729F25201}" srcOrd="0" destOrd="0" presId="urn:microsoft.com/office/officeart/2005/8/layout/process5"/>
    <dgm:cxn modelId="{3EE2F0F2-A63A-4633-91AD-EA924EA96B57}" type="presParOf" srcId="{D278070E-4E5D-43DC-A61E-FAA1B1114B3B}" destId="{F54A143C-4C08-4C46-A557-B0457E96D95E}" srcOrd="1" destOrd="0" presId="urn:microsoft.com/office/officeart/2005/8/layout/process5"/>
    <dgm:cxn modelId="{EBCCC68B-B1C2-4810-A381-437907AC1683}" type="presParOf" srcId="{F54A143C-4C08-4C46-A557-B0457E96D95E}" destId="{B32B6683-B6CF-4211-B899-B20C7D63C7B5}" srcOrd="0" destOrd="0" presId="urn:microsoft.com/office/officeart/2005/8/layout/process5"/>
    <dgm:cxn modelId="{BE607047-9091-4515-9CE1-86023BA805FB}" type="presParOf" srcId="{D278070E-4E5D-43DC-A61E-FAA1B1114B3B}" destId="{32EF9D30-5051-4A89-A1DA-5E6E4CCA30E0}" srcOrd="2" destOrd="0" presId="urn:microsoft.com/office/officeart/2005/8/layout/process5"/>
    <dgm:cxn modelId="{5E718882-EDCB-4335-8BB1-BB2FB45A13A4}" type="presParOf" srcId="{D278070E-4E5D-43DC-A61E-FAA1B1114B3B}" destId="{3E2B11E7-70C0-4D31-B86F-D4ED27E73F44}" srcOrd="3" destOrd="0" presId="urn:microsoft.com/office/officeart/2005/8/layout/process5"/>
    <dgm:cxn modelId="{328194D9-A3A7-4BF3-AE24-7E727836576F}" type="presParOf" srcId="{3E2B11E7-70C0-4D31-B86F-D4ED27E73F44}" destId="{0A4CB56C-ADE4-4EA8-87C0-4F7077EDCB0E}" srcOrd="0" destOrd="0" presId="urn:microsoft.com/office/officeart/2005/8/layout/process5"/>
    <dgm:cxn modelId="{84D65C0C-FBDE-4FD8-BB02-030A462221DB}" type="presParOf" srcId="{D278070E-4E5D-43DC-A61E-FAA1B1114B3B}" destId="{D2208668-3D3C-4360-AE50-26DABE808A28}" srcOrd="4" destOrd="0" presId="urn:microsoft.com/office/officeart/2005/8/layout/process5"/>
    <dgm:cxn modelId="{A68CD186-7AD5-4450-9DF3-73C5212F55D3}" type="presParOf" srcId="{D278070E-4E5D-43DC-A61E-FAA1B1114B3B}" destId="{190204BB-0C05-44A9-9C23-9111F3CA0313}" srcOrd="5" destOrd="0" presId="urn:microsoft.com/office/officeart/2005/8/layout/process5"/>
    <dgm:cxn modelId="{D481A7A5-253A-4E92-B53D-BC632F85E4CB}" type="presParOf" srcId="{190204BB-0C05-44A9-9C23-9111F3CA0313}" destId="{7ABB7B67-8BA6-4929-8589-E552C40CCAAC}" srcOrd="0" destOrd="0" presId="urn:microsoft.com/office/officeart/2005/8/layout/process5"/>
    <dgm:cxn modelId="{FD1C413C-3171-45B3-9670-0E7574989590}" type="presParOf" srcId="{D278070E-4E5D-43DC-A61E-FAA1B1114B3B}" destId="{AF51C6A4-3BA9-4686-B985-F533A53B24F9}" srcOrd="6" destOrd="0" presId="urn:microsoft.com/office/officeart/2005/8/layout/process5"/>
    <dgm:cxn modelId="{2FD4BA11-5F2E-42B7-94D1-50BC17C1C320}" type="presParOf" srcId="{D278070E-4E5D-43DC-A61E-FAA1B1114B3B}" destId="{EF2F1284-28C8-417C-852B-52C060F5FB6C}" srcOrd="7" destOrd="0" presId="urn:microsoft.com/office/officeart/2005/8/layout/process5"/>
    <dgm:cxn modelId="{38AC64B0-E1DD-4F5B-9CCF-FA6F4F2FF372}" type="presParOf" srcId="{EF2F1284-28C8-417C-852B-52C060F5FB6C}" destId="{FC1B7655-83DE-4F9B-A126-96EF1C0D2F77}" srcOrd="0" destOrd="0" presId="urn:microsoft.com/office/officeart/2005/8/layout/process5"/>
    <dgm:cxn modelId="{B9133B33-2A58-4372-B5C9-602180F6EE37}" type="presParOf" srcId="{D278070E-4E5D-43DC-A61E-FAA1B1114B3B}" destId="{C9B95E5D-C932-4E59-8492-9B10733C9099}" srcOrd="8" destOrd="0" presId="urn:microsoft.com/office/officeart/2005/8/layout/process5"/>
    <dgm:cxn modelId="{D483E6A8-9325-4F6E-95C7-2B7998B00475}" type="presParOf" srcId="{D278070E-4E5D-43DC-A61E-FAA1B1114B3B}" destId="{EDBD6CC8-0EB5-4C33-81CC-87182F765C36}" srcOrd="9" destOrd="0" presId="urn:microsoft.com/office/officeart/2005/8/layout/process5"/>
    <dgm:cxn modelId="{14D84E20-4F3B-42A0-965D-4029C853CE64}" type="presParOf" srcId="{EDBD6CC8-0EB5-4C33-81CC-87182F765C36}" destId="{E479925F-C2D9-4072-9542-ABF7381BD710}" srcOrd="0" destOrd="0" presId="urn:microsoft.com/office/officeart/2005/8/layout/process5"/>
    <dgm:cxn modelId="{02AA0093-806C-417C-92E9-E81CF2844D80}" type="presParOf" srcId="{D278070E-4E5D-43DC-A61E-FAA1B1114B3B}" destId="{8D07C4F5-C03B-4D3B-AC3E-FEE28B212747}" srcOrd="10" destOrd="0" presId="urn:microsoft.com/office/officeart/2005/8/layout/process5"/>
    <dgm:cxn modelId="{65E0B504-EE3A-4738-B6AE-3500EEA154EB}" type="presParOf" srcId="{D278070E-4E5D-43DC-A61E-FAA1B1114B3B}" destId="{CF3AC1EB-8133-4880-959E-159AFA853575}" srcOrd="11" destOrd="0" presId="urn:microsoft.com/office/officeart/2005/8/layout/process5"/>
    <dgm:cxn modelId="{A1C463CB-FDC6-4436-87C6-CDCCA9CDDDDE}" type="presParOf" srcId="{CF3AC1EB-8133-4880-959E-159AFA853575}" destId="{C179E26E-CC53-4012-8BEE-2011D0264BE0}" srcOrd="0" destOrd="0" presId="urn:microsoft.com/office/officeart/2005/8/layout/process5"/>
    <dgm:cxn modelId="{607A214C-02C5-4496-AE28-3AC52FA3F8E7}" type="presParOf" srcId="{D278070E-4E5D-43DC-A61E-FAA1B1114B3B}" destId="{10B52786-2D90-4475-8CB3-208069252AA0}" srcOrd="12" destOrd="0" presId="urn:microsoft.com/office/officeart/2005/8/layout/process5"/>
    <dgm:cxn modelId="{E58FE9BF-760D-46CF-99C7-02CE15F27CA6}" type="presParOf" srcId="{D278070E-4E5D-43DC-A61E-FAA1B1114B3B}" destId="{92FDD731-3924-4CC0-819E-FA4D2F465E3D}" srcOrd="13" destOrd="0" presId="urn:microsoft.com/office/officeart/2005/8/layout/process5"/>
    <dgm:cxn modelId="{01707200-8AE0-455E-9ECC-714E206474A7}" type="presParOf" srcId="{92FDD731-3924-4CC0-819E-FA4D2F465E3D}" destId="{1B52EF96-8A32-4DB6-A014-5D603CCE2D0F}" srcOrd="0" destOrd="0" presId="urn:microsoft.com/office/officeart/2005/8/layout/process5"/>
    <dgm:cxn modelId="{2D09FD78-9E53-4A33-A518-981A284E6940}" type="presParOf" srcId="{D278070E-4E5D-43DC-A61E-FAA1B1114B3B}" destId="{86DBF31C-E264-4E5D-AD20-99E2856B2871}" srcOrd="14" destOrd="0" presId="urn:microsoft.com/office/officeart/2005/8/layout/process5"/>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6B703-AAD1-4AD2-A43C-CFA8421A2022}">
      <dsp:nvSpPr>
        <dsp:cNvPr id="0" name=""/>
        <dsp:cNvSpPr/>
      </dsp:nvSpPr>
      <dsp:spPr>
        <a:xfrm>
          <a:off x="0" y="2224044"/>
          <a:ext cx="3701309" cy="1411200"/>
        </a:xfrm>
        <a:prstGeom prst="rect">
          <a:avLst/>
        </a:prstGeom>
        <a:solidFill>
          <a:srgbClr val="FBD95B"/>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tx1"/>
              </a:solidFill>
              <a:latin typeface="Futura PT Demi" panose="020B0604020202020204" charset="0"/>
            </a:rPr>
            <a:t>Будут учитываться 100 баллов по профильному предмету</a:t>
          </a:r>
        </a:p>
      </dsp:txBody>
      <dsp:txXfrm>
        <a:off x="0" y="2224044"/>
        <a:ext cx="3701309" cy="1411200"/>
      </dsp:txXfrm>
    </dsp:sp>
    <dsp:sp modelId="{8B5795C8-20AA-4CA8-AC10-79336EF315D2}">
      <dsp:nvSpPr>
        <dsp:cNvPr id="0" name=""/>
        <dsp:cNvSpPr/>
      </dsp:nvSpPr>
      <dsp:spPr>
        <a:xfrm>
          <a:off x="1" y="80159"/>
          <a:ext cx="3701309" cy="2152080"/>
        </a:xfrm>
        <a:prstGeom prst="rect">
          <a:avLst/>
        </a:prstGeom>
        <a:solidFill>
          <a:srgbClr val="FDEDB1">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a:latin typeface="Futura PT Demi" panose="020B0604020202020204" charset="0"/>
            </a:rPr>
            <a:t>Опция «ИД </a:t>
          </a:r>
          <a:r>
            <a:rPr lang="ru-RU" sz="1600" kern="1200" dirty="0">
              <a:latin typeface="Futura PT Demi" panose="020B0604020202020204" charset="0"/>
            </a:rPr>
            <a:t>для </a:t>
          </a:r>
          <a:r>
            <a:rPr lang="ru-RU" sz="1600" kern="1200" err="1">
              <a:latin typeface="Futura PT Demi" panose="020B0604020202020204" charset="0"/>
            </a:rPr>
            <a:t>перезачета</a:t>
          </a:r>
          <a:r>
            <a:rPr lang="ru-RU" sz="1600" kern="1200">
              <a:latin typeface="Futura PT Demi" panose="020B0604020202020204" charset="0"/>
            </a:rPr>
            <a:t> баллов» </a:t>
          </a:r>
          <a:r>
            <a:rPr lang="ru-RU" sz="1600" kern="1200" dirty="0">
              <a:latin typeface="Futura PT Demi" panose="020B0604020202020204" charset="0"/>
            </a:rPr>
            <a:t>включена</a:t>
          </a:r>
        </a:p>
        <a:p>
          <a:pPr marL="171450" lvl="1" indent="-171450" algn="l" defTabSz="711200">
            <a:lnSpc>
              <a:spcPct val="90000"/>
            </a:lnSpc>
            <a:spcBef>
              <a:spcPct val="0"/>
            </a:spcBef>
            <a:spcAft>
              <a:spcPct val="15000"/>
            </a:spcAft>
            <a:buChar char="•"/>
          </a:pPr>
          <a:r>
            <a:rPr lang="ru-RU" sz="1600" kern="1200" dirty="0">
              <a:latin typeface="Futura PT Demi" panose="020B0604020202020204" charset="0"/>
            </a:rPr>
            <a:t>Балл ЕГЭ </a:t>
          </a:r>
          <a:r>
            <a:rPr lang="en-US" sz="1600" kern="1200" dirty="0">
              <a:latin typeface="Futura PT Demi" panose="020B0604020202020204" charset="0"/>
            </a:rPr>
            <a:t>– 87</a:t>
          </a:r>
          <a:endParaRPr lang="ru-RU" sz="1600" kern="1200" dirty="0">
            <a:latin typeface="Futura PT Demi" panose="020B0604020202020204" charset="0"/>
          </a:endParaRPr>
        </a:p>
        <a:p>
          <a:pPr marL="171450" lvl="1" indent="-171450" algn="l" defTabSz="711200">
            <a:lnSpc>
              <a:spcPct val="90000"/>
            </a:lnSpc>
            <a:spcBef>
              <a:spcPct val="0"/>
            </a:spcBef>
            <a:spcAft>
              <a:spcPct val="15000"/>
            </a:spcAft>
            <a:buChar char="•"/>
          </a:pPr>
          <a:endParaRPr lang="ru-RU" sz="1600" kern="1200" dirty="0">
            <a:latin typeface="Futura PT Demi" panose="020B0604020202020204" charset="0"/>
          </a:endParaRPr>
        </a:p>
        <a:p>
          <a:pPr marL="171450" lvl="1" indent="-171450" algn="l" defTabSz="711200">
            <a:lnSpc>
              <a:spcPct val="90000"/>
            </a:lnSpc>
            <a:spcBef>
              <a:spcPct val="0"/>
            </a:spcBef>
            <a:spcAft>
              <a:spcPct val="15000"/>
            </a:spcAft>
            <a:buChar char="•"/>
          </a:pPr>
          <a:r>
            <a:rPr lang="ru-RU" sz="1600" kern="1200" dirty="0">
              <a:latin typeface="Futura PT Demi" panose="020B0604020202020204" charset="0"/>
            </a:rPr>
            <a:t>87 + 5 = 92</a:t>
          </a:r>
        </a:p>
        <a:p>
          <a:pPr marL="171450" lvl="1" indent="-171450" algn="l" defTabSz="711200">
            <a:lnSpc>
              <a:spcPct val="90000"/>
            </a:lnSpc>
            <a:spcBef>
              <a:spcPct val="0"/>
            </a:spcBef>
            <a:spcAft>
              <a:spcPct val="15000"/>
            </a:spcAft>
            <a:buChar char="•"/>
          </a:pPr>
          <a:r>
            <a:rPr lang="ru-RU" sz="1600" kern="1200" dirty="0">
              <a:latin typeface="Futura PT Demi" panose="020B0604020202020204" charset="0"/>
            </a:rPr>
            <a:t>92 </a:t>
          </a:r>
          <a:r>
            <a:rPr lang="en-US" sz="1600" kern="1200" dirty="0">
              <a:latin typeface="Futura PT Demi" panose="020B0604020202020204" charset="0"/>
            </a:rPr>
            <a:t>&lt;</a:t>
          </a:r>
          <a:r>
            <a:rPr lang="ru-RU" sz="1600" kern="1200" dirty="0">
              <a:latin typeface="Futura PT Demi" panose="020B0604020202020204" charset="0"/>
            </a:rPr>
            <a:t> 100</a:t>
          </a:r>
        </a:p>
        <a:p>
          <a:pPr marL="171450" lvl="1" indent="-171450" algn="l" defTabSz="711200">
            <a:lnSpc>
              <a:spcPct val="90000"/>
            </a:lnSpc>
            <a:spcBef>
              <a:spcPct val="0"/>
            </a:spcBef>
            <a:spcAft>
              <a:spcPct val="15000"/>
            </a:spcAft>
            <a:buChar char="•"/>
          </a:pPr>
          <a:endParaRPr lang="ru-RU" sz="1600" kern="1200" dirty="0">
            <a:latin typeface="Futura PT Demi" panose="020B0604020202020204" charset="0"/>
          </a:endParaRPr>
        </a:p>
      </dsp:txBody>
      <dsp:txXfrm>
        <a:off x="1" y="80159"/>
        <a:ext cx="3701309" cy="2152080"/>
      </dsp:txXfrm>
    </dsp:sp>
    <dsp:sp modelId="{04201003-A0E2-4E62-B222-E5CD08E99F64}">
      <dsp:nvSpPr>
        <dsp:cNvPr id="0" name=""/>
        <dsp:cNvSpPr/>
      </dsp:nvSpPr>
      <dsp:spPr>
        <a:xfrm>
          <a:off x="4219531" y="2224044"/>
          <a:ext cx="3701309" cy="1411200"/>
        </a:xfrm>
        <a:prstGeom prst="rect">
          <a:avLst/>
        </a:prstGeom>
        <a:solidFill>
          <a:srgbClr val="FA9C3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tx1"/>
              </a:solidFill>
              <a:latin typeface="Futura PT Demi" panose="020B0604020202020204" charset="0"/>
            </a:rPr>
            <a:t>Будут учитываться 5 баллов за ИД</a:t>
          </a:r>
        </a:p>
      </dsp:txBody>
      <dsp:txXfrm>
        <a:off x="4219531" y="2224044"/>
        <a:ext cx="3701309" cy="1411200"/>
      </dsp:txXfrm>
    </dsp:sp>
    <dsp:sp modelId="{4259837A-FE49-42CB-8C7B-A297B7578ECC}">
      <dsp:nvSpPr>
        <dsp:cNvPr id="0" name=""/>
        <dsp:cNvSpPr/>
      </dsp:nvSpPr>
      <dsp:spPr>
        <a:xfrm>
          <a:off x="4219531" y="80159"/>
          <a:ext cx="3701309" cy="2152080"/>
        </a:xfrm>
        <a:prstGeom prst="rect">
          <a:avLst/>
        </a:prstGeom>
        <a:solidFill>
          <a:srgbClr val="FBB569">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a:latin typeface="Futura PT Demi" panose="020B0604020202020204" charset="0"/>
            </a:rPr>
            <a:t>Опция «ИД </a:t>
          </a:r>
          <a:r>
            <a:rPr lang="ru-RU" sz="1600" kern="1200" dirty="0">
              <a:latin typeface="Futura PT Demi" panose="020B0604020202020204" charset="0"/>
            </a:rPr>
            <a:t>для </a:t>
          </a:r>
          <a:r>
            <a:rPr lang="ru-RU" sz="1600" kern="1200" err="1">
              <a:latin typeface="Futura PT Demi" panose="020B0604020202020204" charset="0"/>
            </a:rPr>
            <a:t>перезачета</a:t>
          </a:r>
          <a:r>
            <a:rPr lang="ru-RU" sz="1600" kern="1200">
              <a:latin typeface="Futura PT Demi" panose="020B0604020202020204" charset="0"/>
            </a:rPr>
            <a:t> баллов» </a:t>
          </a:r>
          <a:r>
            <a:rPr lang="ru-RU" sz="1600" kern="1200" dirty="0">
              <a:latin typeface="Futura PT Demi" panose="020B0604020202020204" charset="0"/>
            </a:rPr>
            <a:t>включена</a:t>
          </a:r>
        </a:p>
        <a:p>
          <a:pPr marL="171450" lvl="1" indent="-171450" algn="l" defTabSz="711200">
            <a:lnSpc>
              <a:spcPct val="90000"/>
            </a:lnSpc>
            <a:spcBef>
              <a:spcPct val="0"/>
            </a:spcBef>
            <a:spcAft>
              <a:spcPct val="15000"/>
            </a:spcAft>
            <a:buChar char="•"/>
          </a:pPr>
          <a:r>
            <a:rPr lang="ru-RU" sz="1600" kern="1200" dirty="0">
              <a:latin typeface="Futura PT Demi" panose="020B0604020202020204" charset="0"/>
            </a:rPr>
            <a:t>Балл ЕГЭ – 98</a:t>
          </a:r>
        </a:p>
        <a:p>
          <a:pPr marL="171450" lvl="1" indent="-171450" algn="l" defTabSz="711200">
            <a:lnSpc>
              <a:spcPct val="90000"/>
            </a:lnSpc>
            <a:spcBef>
              <a:spcPct val="0"/>
            </a:spcBef>
            <a:spcAft>
              <a:spcPct val="15000"/>
            </a:spcAft>
            <a:buChar char="•"/>
          </a:pPr>
          <a:endParaRPr lang="ru-RU" sz="1600" kern="1200" dirty="0">
            <a:latin typeface="Futura PT Demi" panose="020B0604020202020204" charset="0"/>
          </a:endParaRPr>
        </a:p>
        <a:p>
          <a:pPr marL="171450" lvl="1" indent="-171450" algn="l" defTabSz="711200">
            <a:lnSpc>
              <a:spcPct val="90000"/>
            </a:lnSpc>
            <a:spcBef>
              <a:spcPct val="0"/>
            </a:spcBef>
            <a:spcAft>
              <a:spcPct val="15000"/>
            </a:spcAft>
            <a:buChar char="•"/>
          </a:pPr>
          <a:r>
            <a:rPr lang="ru-RU" sz="1600" kern="1200" dirty="0">
              <a:latin typeface="Futura PT Demi" panose="020B0604020202020204" charset="0"/>
            </a:rPr>
            <a:t>98 + 5 = 103</a:t>
          </a:r>
        </a:p>
        <a:p>
          <a:pPr marL="171450" lvl="1" indent="-171450" algn="l" defTabSz="711200">
            <a:lnSpc>
              <a:spcPct val="90000"/>
            </a:lnSpc>
            <a:spcBef>
              <a:spcPct val="0"/>
            </a:spcBef>
            <a:spcAft>
              <a:spcPct val="15000"/>
            </a:spcAft>
            <a:buChar char="•"/>
          </a:pPr>
          <a:r>
            <a:rPr lang="ru-RU" sz="1600" kern="1200" dirty="0">
              <a:latin typeface="Futura PT Demi" panose="020B0604020202020204" charset="0"/>
            </a:rPr>
            <a:t>103</a:t>
          </a:r>
          <a:r>
            <a:rPr lang="en-US" sz="1600" kern="1200" dirty="0">
              <a:latin typeface="Futura PT Demi" panose="020B0604020202020204" charset="0"/>
            </a:rPr>
            <a:t> &gt; 100</a:t>
          </a:r>
          <a:endParaRPr lang="ru-RU" sz="1600" kern="1200" dirty="0">
            <a:latin typeface="Futura PT Demi" panose="020B0604020202020204" charset="0"/>
          </a:endParaRPr>
        </a:p>
        <a:p>
          <a:pPr marL="171450" lvl="1" indent="-171450" algn="l" defTabSz="711200">
            <a:lnSpc>
              <a:spcPct val="90000"/>
            </a:lnSpc>
            <a:spcBef>
              <a:spcPct val="0"/>
            </a:spcBef>
            <a:spcAft>
              <a:spcPct val="15000"/>
            </a:spcAft>
            <a:buChar char="•"/>
          </a:pPr>
          <a:endParaRPr lang="ru-RU" sz="1600" kern="1200" dirty="0">
            <a:latin typeface="Futura PT Demi" panose="020B0604020202020204" charset="0"/>
          </a:endParaRPr>
        </a:p>
      </dsp:txBody>
      <dsp:txXfrm>
        <a:off x="4219531" y="80159"/>
        <a:ext cx="3701309" cy="2152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7E1E0-EFB9-4A1B-9C66-1AE502F1E5CD}">
      <dsp:nvSpPr>
        <dsp:cNvPr id="0" name=""/>
        <dsp:cNvSpPr/>
      </dsp:nvSpPr>
      <dsp:spPr>
        <a:xfrm>
          <a:off x="3667" y="147599"/>
          <a:ext cx="3576209" cy="1430483"/>
        </a:xfrm>
        <a:prstGeom prst="rect">
          <a:avLst/>
        </a:prstGeom>
        <a:solidFill>
          <a:srgbClr val="FCCB6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tx1"/>
              </a:solidFill>
            </a:rPr>
            <a:t>Сценарий 1</a:t>
          </a:r>
        </a:p>
      </dsp:txBody>
      <dsp:txXfrm>
        <a:off x="3667" y="147599"/>
        <a:ext cx="3576209" cy="1430483"/>
      </dsp:txXfrm>
    </dsp:sp>
    <dsp:sp modelId="{ABB590D3-7F91-4F6A-BF24-8799D97BEA23}">
      <dsp:nvSpPr>
        <dsp:cNvPr id="0" name=""/>
        <dsp:cNvSpPr/>
      </dsp:nvSpPr>
      <dsp:spPr>
        <a:xfrm>
          <a:off x="3667" y="1578083"/>
          <a:ext cx="3576209" cy="3746924"/>
        </a:xfrm>
        <a:prstGeom prst="rect">
          <a:avLst/>
        </a:prstGeom>
        <a:solidFill>
          <a:srgbClr val="FDECAD">
            <a:alpha val="89804"/>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dirty="0">
              <a:solidFill>
                <a:schemeClr val="tx1"/>
              </a:solidFill>
            </a:rPr>
            <a:t>заявления вносятся и проверяются в ЛК ССПВО</a:t>
          </a:r>
        </a:p>
        <a:p>
          <a:pPr marL="171450" lvl="1" indent="-171450" algn="l" defTabSz="711200">
            <a:lnSpc>
              <a:spcPct val="90000"/>
            </a:lnSpc>
            <a:spcBef>
              <a:spcPct val="0"/>
            </a:spcBef>
            <a:spcAft>
              <a:spcPct val="15000"/>
            </a:spcAft>
            <a:buChar char="•"/>
          </a:pPr>
          <a:r>
            <a:rPr lang="ru-RU" sz="1600" kern="1200" dirty="0">
              <a:solidFill>
                <a:schemeClr val="tx1"/>
              </a:solidFill>
            </a:rPr>
            <a:t>заявления, поданные через ЕПГУ, проверяются в ЛК ССПВО</a:t>
          </a:r>
        </a:p>
        <a:p>
          <a:pPr marL="171450" lvl="1" indent="-171450" algn="l" defTabSz="711200">
            <a:lnSpc>
              <a:spcPct val="90000"/>
            </a:lnSpc>
            <a:spcBef>
              <a:spcPct val="0"/>
            </a:spcBef>
            <a:spcAft>
              <a:spcPct val="15000"/>
            </a:spcAft>
            <a:buChar char="•"/>
          </a:pPr>
          <a:r>
            <a:rPr lang="ru-RU" sz="1600" kern="1200" dirty="0">
              <a:solidFill>
                <a:schemeClr val="tx1"/>
              </a:solidFill>
            </a:rPr>
            <a:t>смена статусов заявлений выполняется в ЛК ССПВО</a:t>
          </a:r>
        </a:p>
        <a:p>
          <a:pPr marL="171450" lvl="1" indent="-171450" algn="l" defTabSz="711200">
            <a:lnSpc>
              <a:spcPct val="90000"/>
            </a:lnSpc>
            <a:spcBef>
              <a:spcPct val="0"/>
            </a:spcBef>
            <a:spcAft>
              <a:spcPct val="15000"/>
            </a:spcAft>
            <a:buChar char="•"/>
          </a:pPr>
          <a:r>
            <a:rPr lang="ru-RU" sz="1600" kern="1200" dirty="0">
              <a:solidFill>
                <a:schemeClr val="tx1"/>
              </a:solidFill>
            </a:rPr>
            <a:t>информация об ИД, записи на ВИ и т.д. вносится в ЛК ССПВО</a:t>
          </a:r>
        </a:p>
        <a:p>
          <a:pPr marL="171450" lvl="1" indent="-171450" algn="l" defTabSz="711200">
            <a:lnSpc>
              <a:spcPct val="90000"/>
            </a:lnSpc>
            <a:spcBef>
              <a:spcPct val="0"/>
            </a:spcBef>
            <a:spcAft>
              <a:spcPct val="15000"/>
            </a:spcAft>
            <a:buChar char="•"/>
          </a:pPr>
          <a:r>
            <a:rPr lang="ru-RU" sz="1600" kern="1200" dirty="0">
              <a:solidFill>
                <a:schemeClr val="tx1"/>
              </a:solidFill>
            </a:rPr>
            <a:t>после внесения и проверки всех данных информация передается в «1С:Университет ПРОФ»</a:t>
          </a:r>
        </a:p>
      </dsp:txBody>
      <dsp:txXfrm>
        <a:off x="3667" y="1578083"/>
        <a:ext cx="3576209" cy="3746924"/>
      </dsp:txXfrm>
    </dsp:sp>
    <dsp:sp modelId="{E719E51E-00CA-4208-B0B8-81576483E000}">
      <dsp:nvSpPr>
        <dsp:cNvPr id="0" name=""/>
        <dsp:cNvSpPr/>
      </dsp:nvSpPr>
      <dsp:spPr>
        <a:xfrm>
          <a:off x="4080547" y="147599"/>
          <a:ext cx="3576209" cy="1430483"/>
        </a:xfrm>
        <a:prstGeom prst="rect">
          <a:avLst/>
        </a:prstGeom>
        <a:solidFill>
          <a:srgbClr val="FA9C3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tx1"/>
              </a:solidFill>
            </a:rPr>
            <a:t>Сценарий 2</a:t>
          </a:r>
        </a:p>
      </dsp:txBody>
      <dsp:txXfrm>
        <a:off x="4080547" y="147599"/>
        <a:ext cx="3576209" cy="1430483"/>
      </dsp:txXfrm>
    </dsp:sp>
    <dsp:sp modelId="{AF223953-7A21-489F-AD1B-716E8263CB1B}">
      <dsp:nvSpPr>
        <dsp:cNvPr id="0" name=""/>
        <dsp:cNvSpPr/>
      </dsp:nvSpPr>
      <dsp:spPr>
        <a:xfrm>
          <a:off x="4080547" y="1578083"/>
          <a:ext cx="3576209" cy="3746924"/>
        </a:xfrm>
        <a:prstGeom prst="rect">
          <a:avLst/>
        </a:prstGeom>
        <a:solidFill>
          <a:srgbClr val="FCCB68">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dirty="0">
              <a:solidFill>
                <a:schemeClr val="tx1"/>
              </a:solidFill>
            </a:rPr>
            <a:t>заявления вносятся через ЕПГУ</a:t>
          </a:r>
        </a:p>
        <a:p>
          <a:pPr marL="171450" lvl="1" indent="-171450" algn="l" defTabSz="711200">
            <a:lnSpc>
              <a:spcPct val="90000"/>
            </a:lnSpc>
            <a:spcBef>
              <a:spcPct val="0"/>
            </a:spcBef>
            <a:spcAft>
              <a:spcPct val="15000"/>
            </a:spcAft>
            <a:buChar char="•"/>
          </a:pPr>
          <a:r>
            <a:rPr lang="ru-RU" sz="1600" kern="1200" dirty="0">
              <a:solidFill>
                <a:schemeClr val="tx1"/>
              </a:solidFill>
            </a:rPr>
            <a:t>данные сразу передаются в «1С:Университет ПРОФ»; проверка данных и создание заявления осуществляется через Анкету абитуриента </a:t>
          </a:r>
        </a:p>
        <a:p>
          <a:pPr marL="171450" lvl="1" indent="-171450" algn="l" defTabSz="711200">
            <a:lnSpc>
              <a:spcPct val="90000"/>
            </a:lnSpc>
            <a:spcBef>
              <a:spcPct val="0"/>
            </a:spcBef>
            <a:spcAft>
              <a:spcPct val="15000"/>
            </a:spcAft>
            <a:buChar char="•"/>
          </a:pPr>
          <a:r>
            <a:rPr lang="ru-RU" sz="1600" kern="1200" dirty="0">
              <a:solidFill>
                <a:schemeClr val="tx1"/>
              </a:solidFill>
            </a:rPr>
            <a:t>информация об ИД, записи на ВИ, результатах ВИ и т.д. вносится в «1С:Университет ПРОФ» и выгружается в ССПВО</a:t>
          </a:r>
        </a:p>
        <a:p>
          <a:pPr marL="171450" lvl="1" indent="-171450" algn="l" defTabSz="711200">
            <a:lnSpc>
              <a:spcPct val="90000"/>
            </a:lnSpc>
            <a:spcBef>
              <a:spcPct val="0"/>
            </a:spcBef>
            <a:spcAft>
              <a:spcPct val="15000"/>
            </a:spcAft>
            <a:buChar char="•"/>
          </a:pPr>
          <a:r>
            <a:rPr lang="ru-RU" sz="1600" kern="1200" dirty="0">
              <a:solidFill>
                <a:schemeClr val="tx1"/>
              </a:solidFill>
            </a:rPr>
            <a:t>в конце рабочего дня вуз формирует список заявлений в МСП по определенным признакам; согласно этому списку оператор меняет статусы заявлений в ЛК ССПВО</a:t>
          </a:r>
        </a:p>
      </dsp:txBody>
      <dsp:txXfrm>
        <a:off x="4080547" y="1578083"/>
        <a:ext cx="3576209" cy="3746924"/>
      </dsp:txXfrm>
    </dsp:sp>
    <dsp:sp modelId="{2589FD61-C25E-4220-8218-1CA0C1CC2FDA}">
      <dsp:nvSpPr>
        <dsp:cNvPr id="0" name=""/>
        <dsp:cNvSpPr/>
      </dsp:nvSpPr>
      <dsp:spPr>
        <a:xfrm>
          <a:off x="8157426" y="147599"/>
          <a:ext cx="3576209" cy="1430483"/>
        </a:xfrm>
        <a:prstGeom prst="rect">
          <a:avLst/>
        </a:prstGeom>
        <a:solidFill>
          <a:srgbClr val="CD693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tx1"/>
              </a:solidFill>
            </a:rPr>
            <a:t>Сценарий 3</a:t>
          </a:r>
        </a:p>
      </dsp:txBody>
      <dsp:txXfrm>
        <a:off x="8157426" y="147599"/>
        <a:ext cx="3576209" cy="1430483"/>
      </dsp:txXfrm>
    </dsp:sp>
    <dsp:sp modelId="{C6C56B70-1C78-4A12-BA8F-EDBDBA30D02B}">
      <dsp:nvSpPr>
        <dsp:cNvPr id="0" name=""/>
        <dsp:cNvSpPr/>
      </dsp:nvSpPr>
      <dsp:spPr>
        <a:xfrm>
          <a:off x="8157426" y="1578083"/>
          <a:ext cx="3576209" cy="3746924"/>
        </a:xfrm>
        <a:prstGeom prst="rect">
          <a:avLst/>
        </a:prstGeom>
        <a:solidFill>
          <a:srgbClr val="E2A786">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dirty="0">
              <a:solidFill>
                <a:schemeClr val="tx1"/>
              </a:solidFill>
            </a:rPr>
            <a:t>поступающий приходит в вуз лично </a:t>
          </a:r>
        </a:p>
        <a:p>
          <a:pPr marL="171450" lvl="1" indent="-171450" algn="l" defTabSz="711200">
            <a:lnSpc>
              <a:spcPct val="90000"/>
            </a:lnSpc>
            <a:spcBef>
              <a:spcPct val="0"/>
            </a:spcBef>
            <a:spcAft>
              <a:spcPct val="15000"/>
            </a:spcAft>
            <a:buChar char="•"/>
          </a:pPr>
          <a:r>
            <a:rPr lang="ru-RU" sz="1600" kern="1200" dirty="0">
              <a:solidFill>
                <a:schemeClr val="tx1"/>
              </a:solidFill>
            </a:rPr>
            <a:t>далее работа ведется по первому или второму сценарию (организационное решение вуза) – поступающий подает заявление через ЕПГУ либо оператор создает заявление в ЛК ССПВО</a:t>
          </a:r>
        </a:p>
      </dsp:txBody>
      <dsp:txXfrm>
        <a:off x="8157426" y="1578083"/>
        <a:ext cx="3576209" cy="3746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DE9F7-29E3-4F48-B87D-9A3729F25201}">
      <dsp:nvSpPr>
        <dsp:cNvPr id="0" name=""/>
        <dsp:cNvSpPr/>
      </dsp:nvSpPr>
      <dsp:spPr>
        <a:xfrm>
          <a:off x="4809" y="405832"/>
          <a:ext cx="2102999" cy="1261799"/>
        </a:xfrm>
        <a:prstGeom prst="roundRect">
          <a:avLst>
            <a:gd name="adj" fmla="val 10000"/>
          </a:avLst>
        </a:prstGeom>
        <a:solidFill>
          <a:srgbClr val="FDECAD"/>
        </a:solidFill>
        <a:ln w="25400" cap="flat" cmpd="sng" algn="ctr">
          <a:solidFill>
            <a:srgbClr val="FCCB6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chemeClr val="tx1"/>
              </a:solidFill>
            </a:rPr>
            <a:t>Создание договора через ЕПГУ или в ЛК ССПВО</a:t>
          </a:r>
        </a:p>
      </dsp:txBody>
      <dsp:txXfrm>
        <a:off x="41766" y="442789"/>
        <a:ext cx="2029085" cy="1187885"/>
      </dsp:txXfrm>
    </dsp:sp>
    <dsp:sp modelId="{F54A143C-4C08-4C46-A557-B0457E96D95E}">
      <dsp:nvSpPr>
        <dsp:cNvPr id="0" name=""/>
        <dsp:cNvSpPr/>
      </dsp:nvSpPr>
      <dsp:spPr>
        <a:xfrm>
          <a:off x="2292873" y="775960"/>
          <a:ext cx="445835" cy="521543"/>
        </a:xfrm>
        <a:prstGeom prst="rightArrow">
          <a:avLst>
            <a:gd name="adj1" fmla="val 60000"/>
            <a:gd name="adj2" fmla="val 50000"/>
          </a:avLst>
        </a:prstGeom>
        <a:solidFill>
          <a:srgbClr val="FA9C3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ru-RU" sz="1600" kern="1200"/>
        </a:p>
      </dsp:txBody>
      <dsp:txXfrm>
        <a:off x="2292873" y="880269"/>
        <a:ext cx="312085" cy="312925"/>
      </dsp:txXfrm>
    </dsp:sp>
    <dsp:sp modelId="{32EF9D30-5051-4A89-A1DA-5E6E4CCA30E0}">
      <dsp:nvSpPr>
        <dsp:cNvPr id="0" name=""/>
        <dsp:cNvSpPr/>
      </dsp:nvSpPr>
      <dsp:spPr>
        <a:xfrm>
          <a:off x="2949008" y="405832"/>
          <a:ext cx="2102999" cy="1261799"/>
        </a:xfrm>
        <a:prstGeom prst="roundRect">
          <a:avLst>
            <a:gd name="adj" fmla="val 10000"/>
          </a:avLst>
        </a:prstGeom>
        <a:solidFill>
          <a:srgbClr val="FDECAD"/>
        </a:solidFill>
        <a:ln w="25400" cap="flat" cmpd="sng" algn="ctr">
          <a:solidFill>
            <a:srgbClr val="FCCB6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chemeClr val="tx1"/>
              </a:solidFill>
            </a:rPr>
            <a:t>Получение пакета с данными договора в очереди сообщений</a:t>
          </a:r>
        </a:p>
      </dsp:txBody>
      <dsp:txXfrm>
        <a:off x="2985965" y="442789"/>
        <a:ext cx="2029085" cy="1187885"/>
      </dsp:txXfrm>
    </dsp:sp>
    <dsp:sp modelId="{3E2B11E7-70C0-4D31-B86F-D4ED27E73F44}">
      <dsp:nvSpPr>
        <dsp:cNvPr id="0" name=""/>
        <dsp:cNvSpPr/>
      </dsp:nvSpPr>
      <dsp:spPr>
        <a:xfrm>
          <a:off x="5237072" y="775960"/>
          <a:ext cx="445835" cy="521543"/>
        </a:xfrm>
        <a:prstGeom prst="rightArrow">
          <a:avLst>
            <a:gd name="adj1" fmla="val 60000"/>
            <a:gd name="adj2" fmla="val 50000"/>
          </a:avLst>
        </a:prstGeom>
        <a:solidFill>
          <a:srgbClr val="FA9C3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ru-RU" sz="1600" kern="1200"/>
        </a:p>
      </dsp:txBody>
      <dsp:txXfrm>
        <a:off x="5237072" y="880269"/>
        <a:ext cx="312085" cy="312925"/>
      </dsp:txXfrm>
    </dsp:sp>
    <dsp:sp modelId="{D2208668-3D3C-4360-AE50-26DABE808A28}">
      <dsp:nvSpPr>
        <dsp:cNvPr id="0" name=""/>
        <dsp:cNvSpPr/>
      </dsp:nvSpPr>
      <dsp:spPr>
        <a:xfrm>
          <a:off x="5893207" y="405832"/>
          <a:ext cx="2102999" cy="1261799"/>
        </a:xfrm>
        <a:prstGeom prst="roundRect">
          <a:avLst>
            <a:gd name="adj" fmla="val 10000"/>
          </a:avLst>
        </a:prstGeom>
        <a:solidFill>
          <a:srgbClr val="FDECAD"/>
        </a:solidFill>
        <a:ln w="25400" cap="flat" cmpd="sng" algn="ctr">
          <a:solidFill>
            <a:srgbClr val="FCCB6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chemeClr val="tx1"/>
              </a:solidFill>
            </a:rPr>
            <a:t>При расшифровке сообщения создается документ «Данные для формирования договора ССПВО»</a:t>
          </a:r>
        </a:p>
      </dsp:txBody>
      <dsp:txXfrm>
        <a:off x="5930164" y="442789"/>
        <a:ext cx="2029085" cy="1187885"/>
      </dsp:txXfrm>
    </dsp:sp>
    <dsp:sp modelId="{190204BB-0C05-44A9-9C23-9111F3CA0313}">
      <dsp:nvSpPr>
        <dsp:cNvPr id="0" name=""/>
        <dsp:cNvSpPr/>
      </dsp:nvSpPr>
      <dsp:spPr>
        <a:xfrm>
          <a:off x="8181271" y="775960"/>
          <a:ext cx="445835" cy="521543"/>
        </a:xfrm>
        <a:prstGeom prst="rightArrow">
          <a:avLst>
            <a:gd name="adj1" fmla="val 60000"/>
            <a:gd name="adj2" fmla="val 50000"/>
          </a:avLst>
        </a:prstGeom>
        <a:solidFill>
          <a:srgbClr val="FA9C3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ru-RU" sz="1600" kern="1200"/>
        </a:p>
      </dsp:txBody>
      <dsp:txXfrm>
        <a:off x="8181271" y="880269"/>
        <a:ext cx="312085" cy="312925"/>
      </dsp:txXfrm>
    </dsp:sp>
    <dsp:sp modelId="{AF51C6A4-3BA9-4686-B985-F533A53B24F9}">
      <dsp:nvSpPr>
        <dsp:cNvPr id="0" name=""/>
        <dsp:cNvSpPr/>
      </dsp:nvSpPr>
      <dsp:spPr>
        <a:xfrm>
          <a:off x="8837406" y="405832"/>
          <a:ext cx="2102999" cy="1261799"/>
        </a:xfrm>
        <a:prstGeom prst="roundRect">
          <a:avLst>
            <a:gd name="adj" fmla="val 10000"/>
          </a:avLst>
        </a:prstGeom>
        <a:solidFill>
          <a:srgbClr val="FDECAD"/>
        </a:solidFill>
        <a:ln w="25400" cap="flat" cmpd="sng" algn="ctr">
          <a:solidFill>
            <a:srgbClr val="FCCB6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chemeClr val="tx1"/>
              </a:solidFill>
            </a:rPr>
            <a:t>Проверка документа, нажатие кнопки «Сохранить договор»</a:t>
          </a:r>
        </a:p>
      </dsp:txBody>
      <dsp:txXfrm>
        <a:off x="8874363" y="442789"/>
        <a:ext cx="2029085" cy="1187885"/>
      </dsp:txXfrm>
    </dsp:sp>
    <dsp:sp modelId="{EF2F1284-28C8-417C-852B-52C060F5FB6C}">
      <dsp:nvSpPr>
        <dsp:cNvPr id="0" name=""/>
        <dsp:cNvSpPr/>
      </dsp:nvSpPr>
      <dsp:spPr>
        <a:xfrm rot="5400000">
          <a:off x="9665988" y="1814842"/>
          <a:ext cx="445835" cy="521543"/>
        </a:xfrm>
        <a:prstGeom prst="rightArrow">
          <a:avLst>
            <a:gd name="adj1" fmla="val 60000"/>
            <a:gd name="adj2" fmla="val 50000"/>
          </a:avLst>
        </a:prstGeom>
        <a:solidFill>
          <a:srgbClr val="FA9C3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ru-RU" sz="1600" kern="1200"/>
        </a:p>
      </dsp:txBody>
      <dsp:txXfrm rot="-5400000">
        <a:off x="9732443" y="1852696"/>
        <a:ext cx="312925" cy="312085"/>
      </dsp:txXfrm>
    </dsp:sp>
    <dsp:sp modelId="{C9B95E5D-C932-4E59-8492-9B10733C9099}">
      <dsp:nvSpPr>
        <dsp:cNvPr id="0" name=""/>
        <dsp:cNvSpPr/>
      </dsp:nvSpPr>
      <dsp:spPr>
        <a:xfrm>
          <a:off x="8837406" y="2508831"/>
          <a:ext cx="2102999" cy="1261799"/>
        </a:xfrm>
        <a:prstGeom prst="roundRect">
          <a:avLst>
            <a:gd name="adj" fmla="val 10000"/>
          </a:avLst>
        </a:prstGeom>
        <a:solidFill>
          <a:srgbClr val="FDECAD"/>
        </a:solidFill>
        <a:ln w="25400" cap="flat" cmpd="sng" algn="ctr">
          <a:solidFill>
            <a:srgbClr val="FCCB6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chemeClr val="tx1"/>
              </a:solidFill>
            </a:rPr>
            <a:t>Создание договора на оказание образовательных услуг (в справочнике «Объекты»)</a:t>
          </a:r>
        </a:p>
      </dsp:txBody>
      <dsp:txXfrm>
        <a:off x="8874363" y="2545788"/>
        <a:ext cx="2029085" cy="1187885"/>
      </dsp:txXfrm>
    </dsp:sp>
    <dsp:sp modelId="{EDBD6CC8-0EB5-4C33-81CC-87182F765C36}">
      <dsp:nvSpPr>
        <dsp:cNvPr id="0" name=""/>
        <dsp:cNvSpPr/>
      </dsp:nvSpPr>
      <dsp:spPr>
        <a:xfrm rot="10800000">
          <a:off x="8206507" y="2878959"/>
          <a:ext cx="445835" cy="521543"/>
        </a:xfrm>
        <a:prstGeom prst="rightArrow">
          <a:avLst>
            <a:gd name="adj1" fmla="val 60000"/>
            <a:gd name="adj2" fmla="val 50000"/>
          </a:avLst>
        </a:prstGeom>
        <a:solidFill>
          <a:srgbClr val="FA9C3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ru-RU" sz="1600" kern="1200"/>
        </a:p>
      </dsp:txBody>
      <dsp:txXfrm rot="10800000">
        <a:off x="8340257" y="2983268"/>
        <a:ext cx="312085" cy="312925"/>
      </dsp:txXfrm>
    </dsp:sp>
    <dsp:sp modelId="{8D07C4F5-C03B-4D3B-AC3E-FEE28B212747}">
      <dsp:nvSpPr>
        <dsp:cNvPr id="0" name=""/>
        <dsp:cNvSpPr/>
      </dsp:nvSpPr>
      <dsp:spPr>
        <a:xfrm>
          <a:off x="5893207" y="2508831"/>
          <a:ext cx="2102999" cy="1261799"/>
        </a:xfrm>
        <a:prstGeom prst="roundRect">
          <a:avLst>
            <a:gd name="adj" fmla="val 10000"/>
          </a:avLst>
        </a:prstGeom>
        <a:solidFill>
          <a:srgbClr val="FDECAD"/>
        </a:solidFill>
        <a:ln w="25400" cap="flat" cmpd="sng" algn="ctr">
          <a:solidFill>
            <a:srgbClr val="FCCB6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chemeClr val="tx1"/>
              </a:solidFill>
            </a:rPr>
            <a:t>Печать договора</a:t>
          </a:r>
        </a:p>
      </dsp:txBody>
      <dsp:txXfrm>
        <a:off x="5930164" y="2545788"/>
        <a:ext cx="2029085" cy="1187885"/>
      </dsp:txXfrm>
    </dsp:sp>
    <dsp:sp modelId="{CF3AC1EB-8133-4880-959E-159AFA853575}">
      <dsp:nvSpPr>
        <dsp:cNvPr id="0" name=""/>
        <dsp:cNvSpPr/>
      </dsp:nvSpPr>
      <dsp:spPr>
        <a:xfrm rot="10800000">
          <a:off x="5262308" y="2878959"/>
          <a:ext cx="445835" cy="521543"/>
        </a:xfrm>
        <a:prstGeom prst="rightArrow">
          <a:avLst>
            <a:gd name="adj1" fmla="val 60000"/>
            <a:gd name="adj2" fmla="val 50000"/>
          </a:avLst>
        </a:prstGeom>
        <a:solidFill>
          <a:srgbClr val="FA9C3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ru-RU" sz="1600" kern="1200"/>
        </a:p>
      </dsp:txBody>
      <dsp:txXfrm rot="10800000">
        <a:off x="5396058" y="2983268"/>
        <a:ext cx="312085" cy="312925"/>
      </dsp:txXfrm>
    </dsp:sp>
    <dsp:sp modelId="{10B52786-2D90-4475-8CB3-208069252AA0}">
      <dsp:nvSpPr>
        <dsp:cNvPr id="0" name=""/>
        <dsp:cNvSpPr/>
      </dsp:nvSpPr>
      <dsp:spPr>
        <a:xfrm>
          <a:off x="2949008" y="2508831"/>
          <a:ext cx="2102999" cy="1261799"/>
        </a:xfrm>
        <a:prstGeom prst="roundRect">
          <a:avLst>
            <a:gd name="adj" fmla="val 10000"/>
          </a:avLst>
        </a:prstGeom>
        <a:solidFill>
          <a:srgbClr val="FDECAD"/>
        </a:solidFill>
        <a:ln w="25400" cap="flat" cmpd="sng" algn="ctr">
          <a:solidFill>
            <a:srgbClr val="FCCB6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chemeClr val="tx1"/>
              </a:solidFill>
            </a:rPr>
            <a:t>Прикрепление к договору файлов печатной формы и ЭЦП</a:t>
          </a:r>
        </a:p>
      </dsp:txBody>
      <dsp:txXfrm>
        <a:off x="2985965" y="2545788"/>
        <a:ext cx="2029085" cy="1187885"/>
      </dsp:txXfrm>
    </dsp:sp>
    <dsp:sp modelId="{92FDD731-3924-4CC0-819E-FA4D2F465E3D}">
      <dsp:nvSpPr>
        <dsp:cNvPr id="0" name=""/>
        <dsp:cNvSpPr/>
      </dsp:nvSpPr>
      <dsp:spPr>
        <a:xfrm rot="10800000">
          <a:off x="2318109" y="2878959"/>
          <a:ext cx="445835" cy="521543"/>
        </a:xfrm>
        <a:prstGeom prst="rightArrow">
          <a:avLst>
            <a:gd name="adj1" fmla="val 60000"/>
            <a:gd name="adj2" fmla="val 50000"/>
          </a:avLst>
        </a:prstGeom>
        <a:solidFill>
          <a:srgbClr val="FA9C3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ru-RU" sz="2300" kern="1200"/>
        </a:p>
      </dsp:txBody>
      <dsp:txXfrm rot="10800000">
        <a:off x="2451859" y="2983268"/>
        <a:ext cx="312085" cy="312925"/>
      </dsp:txXfrm>
    </dsp:sp>
    <dsp:sp modelId="{86DBF31C-E264-4E5D-AD20-99E2856B2871}">
      <dsp:nvSpPr>
        <dsp:cNvPr id="0" name=""/>
        <dsp:cNvSpPr/>
      </dsp:nvSpPr>
      <dsp:spPr>
        <a:xfrm>
          <a:off x="4809" y="2508831"/>
          <a:ext cx="2102999" cy="1261799"/>
        </a:xfrm>
        <a:prstGeom prst="roundRect">
          <a:avLst>
            <a:gd name="adj" fmla="val 10000"/>
          </a:avLst>
        </a:prstGeom>
        <a:solidFill>
          <a:srgbClr val="FDECAD"/>
        </a:solidFill>
        <a:ln w="25400" cap="flat" cmpd="sng" algn="ctr">
          <a:solidFill>
            <a:srgbClr val="FCCB6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chemeClr val="tx1"/>
              </a:solidFill>
            </a:rPr>
            <a:t>Выгрузка договора в ССПВО</a:t>
          </a:r>
        </a:p>
      </dsp:txBody>
      <dsp:txXfrm>
        <a:off x="41766" y="2545788"/>
        <a:ext cx="2029085" cy="118788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4B10C6-6A98-4E5D-A8C3-CB658D8CC609}" type="datetimeFigureOut">
              <a:rPr lang="ru-RU" smtClean="0"/>
              <a:t>21.05.2026</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11E84E-68AA-4FBD-A8FB-FA36548C4CD9}" type="slidenum">
              <a:rPr lang="ru-RU" smtClean="0"/>
              <a:t>‹#›</a:t>
            </a:fld>
            <a:endParaRPr lang="ru-RU"/>
          </a:p>
        </p:txBody>
      </p:sp>
    </p:spTree>
    <p:extLst>
      <p:ext uri="{BB962C8B-B14F-4D97-AF65-F5344CB8AC3E}">
        <p14:creationId xmlns:p14="http://schemas.microsoft.com/office/powerpoint/2010/main" val="2026114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Arial" panose="020B0604020202020204" pitchFamily="34" charset="0"/>
              </a:defRPr>
            </a:lvl1pPr>
          </a:lstStyle>
          <a:p>
            <a:pPr>
              <a:defRPr/>
            </a:pPr>
            <a:endParaRPr lang="ru-RU" altLang="ru-RU"/>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Arial" panose="020B0604020202020204" pitchFamily="34" charset="0"/>
              </a:defRPr>
            </a:lvl1pPr>
          </a:lstStyle>
          <a:p>
            <a:pPr>
              <a:defRPr/>
            </a:pPr>
            <a:fld id="{1426B7C6-CF14-4E63-A109-AA3FBEB2F025}" type="datetimeFigureOut">
              <a:rPr lang="ru-RU" altLang="ru-RU"/>
              <a:pPr>
                <a:defRPr/>
              </a:pPr>
              <a:t>21.05.2026</a:t>
            </a:fld>
            <a:endParaRPr lang="ru-RU" altLang="ru-RU"/>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ru-RU" altLang="ru-RU" noProof="0"/>
              <a:t>Образец текста</a:t>
            </a:r>
          </a:p>
          <a:p>
            <a:pPr lvl="1"/>
            <a:r>
              <a:rPr lang="ru-RU" altLang="ru-RU" noProof="0"/>
              <a:t>Второй уровень</a:t>
            </a:r>
          </a:p>
          <a:p>
            <a:pPr lvl="2"/>
            <a:r>
              <a:rPr lang="ru-RU" altLang="ru-RU" noProof="0"/>
              <a:t>Третий уровень</a:t>
            </a:r>
          </a:p>
          <a:p>
            <a:pPr lvl="3"/>
            <a:r>
              <a:rPr lang="ru-RU" altLang="ru-RU" noProof="0"/>
              <a:t>Четвертый уровень</a:t>
            </a:r>
          </a:p>
          <a:p>
            <a:pPr lvl="4"/>
            <a:r>
              <a:rPr lang="ru-RU" altLang="ru-RU" noProof="0"/>
              <a:t>Пятый уровень</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Arial" panose="020B0604020202020204" pitchFamily="34" charset="0"/>
              </a:defRPr>
            </a:lvl1pPr>
          </a:lstStyle>
          <a:p>
            <a:pPr>
              <a:defRPr/>
            </a:pPr>
            <a:endParaRPr lang="ru-RU" altLang="ru-RU"/>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71533C6-0229-4B04-88F8-AC14F5A76FB4}" type="slidenum">
              <a:rPr lang="ru-RU" altLang="ru-RU"/>
              <a:pPr>
                <a:defRPr/>
              </a:pPr>
              <a:t>‹#›</a:t>
            </a:fld>
            <a:endParaRPr lang="ru-RU" altLang="ru-RU"/>
          </a:p>
        </p:txBody>
      </p:sp>
    </p:spTree>
    <p:extLst>
      <p:ext uri="{BB962C8B-B14F-4D97-AF65-F5344CB8AC3E}">
        <p14:creationId xmlns:p14="http://schemas.microsoft.com/office/powerpoint/2010/main" val="37072261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1</a:t>
            </a:fld>
            <a:endParaRPr lang="ru-RU" altLang="ru-RU"/>
          </a:p>
        </p:txBody>
      </p:sp>
    </p:spTree>
    <p:extLst>
      <p:ext uri="{BB962C8B-B14F-4D97-AF65-F5344CB8AC3E}">
        <p14:creationId xmlns:p14="http://schemas.microsoft.com/office/powerpoint/2010/main" val="2630305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14</a:t>
            </a:fld>
            <a:endParaRPr lang="ru-RU" altLang="ru-RU"/>
          </a:p>
        </p:txBody>
      </p:sp>
    </p:spTree>
    <p:extLst>
      <p:ext uri="{BB962C8B-B14F-4D97-AF65-F5344CB8AC3E}">
        <p14:creationId xmlns:p14="http://schemas.microsoft.com/office/powerpoint/2010/main" val="16202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15</a:t>
            </a:fld>
            <a:endParaRPr lang="ru-RU" altLang="ru-RU"/>
          </a:p>
        </p:txBody>
      </p:sp>
    </p:spTree>
    <p:extLst>
      <p:ext uri="{BB962C8B-B14F-4D97-AF65-F5344CB8AC3E}">
        <p14:creationId xmlns:p14="http://schemas.microsoft.com/office/powerpoint/2010/main" val="2423820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16</a:t>
            </a:fld>
            <a:endParaRPr lang="ru-RU" altLang="ru-RU"/>
          </a:p>
        </p:txBody>
      </p:sp>
    </p:spTree>
    <p:extLst>
      <p:ext uri="{BB962C8B-B14F-4D97-AF65-F5344CB8AC3E}">
        <p14:creationId xmlns:p14="http://schemas.microsoft.com/office/powerpoint/2010/main" val="2081463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17</a:t>
            </a:fld>
            <a:endParaRPr lang="ru-RU" altLang="ru-RU"/>
          </a:p>
        </p:txBody>
      </p:sp>
    </p:spTree>
    <p:extLst>
      <p:ext uri="{BB962C8B-B14F-4D97-AF65-F5344CB8AC3E}">
        <p14:creationId xmlns:p14="http://schemas.microsoft.com/office/powerpoint/2010/main" val="2402758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18</a:t>
            </a:fld>
            <a:endParaRPr lang="ru-RU" altLang="ru-RU"/>
          </a:p>
        </p:txBody>
      </p:sp>
    </p:spTree>
    <p:extLst>
      <p:ext uri="{BB962C8B-B14F-4D97-AF65-F5344CB8AC3E}">
        <p14:creationId xmlns:p14="http://schemas.microsoft.com/office/powerpoint/2010/main" val="4269220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19</a:t>
            </a:fld>
            <a:endParaRPr lang="ru-RU" altLang="ru-RU"/>
          </a:p>
        </p:txBody>
      </p:sp>
    </p:spTree>
    <p:extLst>
      <p:ext uri="{BB962C8B-B14F-4D97-AF65-F5344CB8AC3E}">
        <p14:creationId xmlns:p14="http://schemas.microsoft.com/office/powerpoint/2010/main" val="1112165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21</a:t>
            </a:fld>
            <a:endParaRPr lang="ru-RU" altLang="ru-RU"/>
          </a:p>
        </p:txBody>
      </p:sp>
    </p:spTree>
    <p:extLst>
      <p:ext uri="{BB962C8B-B14F-4D97-AF65-F5344CB8AC3E}">
        <p14:creationId xmlns:p14="http://schemas.microsoft.com/office/powerpoint/2010/main" val="3063792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22</a:t>
            </a:fld>
            <a:endParaRPr lang="ru-RU" altLang="ru-RU"/>
          </a:p>
        </p:txBody>
      </p:sp>
    </p:spTree>
    <p:extLst>
      <p:ext uri="{BB962C8B-B14F-4D97-AF65-F5344CB8AC3E}">
        <p14:creationId xmlns:p14="http://schemas.microsoft.com/office/powerpoint/2010/main" val="3599193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23</a:t>
            </a:fld>
            <a:endParaRPr lang="ru-RU" altLang="ru-RU"/>
          </a:p>
        </p:txBody>
      </p:sp>
    </p:spTree>
    <p:extLst>
      <p:ext uri="{BB962C8B-B14F-4D97-AF65-F5344CB8AC3E}">
        <p14:creationId xmlns:p14="http://schemas.microsoft.com/office/powerpoint/2010/main" val="991699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24</a:t>
            </a:fld>
            <a:endParaRPr lang="ru-RU" altLang="ru-RU"/>
          </a:p>
        </p:txBody>
      </p:sp>
    </p:spTree>
    <p:extLst>
      <p:ext uri="{BB962C8B-B14F-4D97-AF65-F5344CB8AC3E}">
        <p14:creationId xmlns:p14="http://schemas.microsoft.com/office/powerpoint/2010/main" val="3793030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2E9B7B84-0B97-4B91-B9DD-A0FA24A09506}" type="slidenum">
              <a:rPr lang="ru-RU" altLang="ru-RU" smtClean="0"/>
              <a:pPr>
                <a:defRPr/>
              </a:pPr>
              <a:t>4</a:t>
            </a:fld>
            <a:endParaRPr lang="ru-RU" altLang="ru-RU" dirty="0"/>
          </a:p>
        </p:txBody>
      </p:sp>
    </p:spTree>
    <p:extLst>
      <p:ext uri="{BB962C8B-B14F-4D97-AF65-F5344CB8AC3E}">
        <p14:creationId xmlns:p14="http://schemas.microsoft.com/office/powerpoint/2010/main" val="1773312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25</a:t>
            </a:fld>
            <a:endParaRPr lang="ru-RU" altLang="ru-RU"/>
          </a:p>
        </p:txBody>
      </p:sp>
    </p:spTree>
    <p:extLst>
      <p:ext uri="{BB962C8B-B14F-4D97-AF65-F5344CB8AC3E}">
        <p14:creationId xmlns:p14="http://schemas.microsoft.com/office/powerpoint/2010/main" val="448249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26</a:t>
            </a:fld>
            <a:endParaRPr lang="ru-RU" altLang="ru-RU"/>
          </a:p>
        </p:txBody>
      </p:sp>
    </p:spTree>
    <p:extLst>
      <p:ext uri="{BB962C8B-B14F-4D97-AF65-F5344CB8AC3E}">
        <p14:creationId xmlns:p14="http://schemas.microsoft.com/office/powerpoint/2010/main" val="2443251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31</a:t>
            </a:fld>
            <a:endParaRPr lang="ru-RU" altLang="ru-RU"/>
          </a:p>
        </p:txBody>
      </p:sp>
    </p:spTree>
    <p:extLst>
      <p:ext uri="{BB962C8B-B14F-4D97-AF65-F5344CB8AC3E}">
        <p14:creationId xmlns:p14="http://schemas.microsoft.com/office/powerpoint/2010/main" val="793844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32</a:t>
            </a:fld>
            <a:endParaRPr lang="ru-RU" altLang="ru-RU"/>
          </a:p>
        </p:txBody>
      </p:sp>
    </p:spTree>
    <p:extLst>
      <p:ext uri="{BB962C8B-B14F-4D97-AF65-F5344CB8AC3E}">
        <p14:creationId xmlns:p14="http://schemas.microsoft.com/office/powerpoint/2010/main" val="3246737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33</a:t>
            </a:fld>
            <a:endParaRPr lang="ru-RU" altLang="ru-RU"/>
          </a:p>
        </p:txBody>
      </p:sp>
    </p:spTree>
    <p:extLst>
      <p:ext uri="{BB962C8B-B14F-4D97-AF65-F5344CB8AC3E}">
        <p14:creationId xmlns:p14="http://schemas.microsoft.com/office/powerpoint/2010/main" val="3773498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34</a:t>
            </a:fld>
            <a:endParaRPr lang="ru-RU" altLang="ru-RU"/>
          </a:p>
        </p:txBody>
      </p:sp>
    </p:spTree>
    <p:extLst>
      <p:ext uri="{BB962C8B-B14F-4D97-AF65-F5344CB8AC3E}">
        <p14:creationId xmlns:p14="http://schemas.microsoft.com/office/powerpoint/2010/main" val="3155268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35</a:t>
            </a:fld>
            <a:endParaRPr lang="ru-RU" altLang="ru-RU"/>
          </a:p>
        </p:txBody>
      </p:sp>
    </p:spTree>
    <p:extLst>
      <p:ext uri="{BB962C8B-B14F-4D97-AF65-F5344CB8AC3E}">
        <p14:creationId xmlns:p14="http://schemas.microsoft.com/office/powerpoint/2010/main" val="542230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36</a:t>
            </a:fld>
            <a:endParaRPr lang="ru-RU" altLang="ru-RU"/>
          </a:p>
        </p:txBody>
      </p:sp>
    </p:spTree>
    <p:extLst>
      <p:ext uri="{BB962C8B-B14F-4D97-AF65-F5344CB8AC3E}">
        <p14:creationId xmlns:p14="http://schemas.microsoft.com/office/powerpoint/2010/main" val="2178070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38</a:t>
            </a:fld>
            <a:endParaRPr lang="ru-RU" altLang="ru-RU"/>
          </a:p>
        </p:txBody>
      </p:sp>
    </p:spTree>
    <p:extLst>
      <p:ext uri="{BB962C8B-B14F-4D97-AF65-F5344CB8AC3E}">
        <p14:creationId xmlns:p14="http://schemas.microsoft.com/office/powerpoint/2010/main" val="1536409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39</a:t>
            </a:fld>
            <a:endParaRPr lang="ru-RU" altLang="ru-RU"/>
          </a:p>
        </p:txBody>
      </p:sp>
    </p:spTree>
    <p:extLst>
      <p:ext uri="{BB962C8B-B14F-4D97-AF65-F5344CB8AC3E}">
        <p14:creationId xmlns:p14="http://schemas.microsoft.com/office/powerpoint/2010/main" val="2088415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7</a:t>
            </a:fld>
            <a:endParaRPr lang="ru-RU" altLang="ru-RU"/>
          </a:p>
        </p:txBody>
      </p:sp>
    </p:spTree>
    <p:extLst>
      <p:ext uri="{BB962C8B-B14F-4D97-AF65-F5344CB8AC3E}">
        <p14:creationId xmlns:p14="http://schemas.microsoft.com/office/powerpoint/2010/main" val="3246737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40</a:t>
            </a:fld>
            <a:endParaRPr lang="ru-RU" altLang="ru-RU"/>
          </a:p>
        </p:txBody>
      </p:sp>
    </p:spTree>
    <p:extLst>
      <p:ext uri="{BB962C8B-B14F-4D97-AF65-F5344CB8AC3E}">
        <p14:creationId xmlns:p14="http://schemas.microsoft.com/office/powerpoint/2010/main" val="3245759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42</a:t>
            </a:fld>
            <a:endParaRPr lang="ru-RU" altLang="ru-RU"/>
          </a:p>
        </p:txBody>
      </p:sp>
    </p:spTree>
    <p:extLst>
      <p:ext uri="{BB962C8B-B14F-4D97-AF65-F5344CB8AC3E}">
        <p14:creationId xmlns:p14="http://schemas.microsoft.com/office/powerpoint/2010/main" val="1008832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43</a:t>
            </a:fld>
            <a:endParaRPr lang="ru-RU" altLang="ru-RU"/>
          </a:p>
        </p:txBody>
      </p:sp>
    </p:spTree>
    <p:extLst>
      <p:ext uri="{BB962C8B-B14F-4D97-AF65-F5344CB8AC3E}">
        <p14:creationId xmlns:p14="http://schemas.microsoft.com/office/powerpoint/2010/main" val="3522224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44</a:t>
            </a:fld>
            <a:endParaRPr lang="ru-RU" altLang="ru-RU"/>
          </a:p>
        </p:txBody>
      </p:sp>
    </p:spTree>
    <p:extLst>
      <p:ext uri="{BB962C8B-B14F-4D97-AF65-F5344CB8AC3E}">
        <p14:creationId xmlns:p14="http://schemas.microsoft.com/office/powerpoint/2010/main" val="1316711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45</a:t>
            </a:fld>
            <a:endParaRPr lang="ru-RU" altLang="ru-RU"/>
          </a:p>
        </p:txBody>
      </p:sp>
    </p:spTree>
    <p:extLst>
      <p:ext uri="{BB962C8B-B14F-4D97-AF65-F5344CB8AC3E}">
        <p14:creationId xmlns:p14="http://schemas.microsoft.com/office/powerpoint/2010/main" val="3819826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46</a:t>
            </a:fld>
            <a:endParaRPr lang="ru-RU" altLang="ru-RU"/>
          </a:p>
        </p:txBody>
      </p:sp>
    </p:spTree>
    <p:extLst>
      <p:ext uri="{BB962C8B-B14F-4D97-AF65-F5344CB8AC3E}">
        <p14:creationId xmlns:p14="http://schemas.microsoft.com/office/powerpoint/2010/main" val="2415364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47</a:t>
            </a:fld>
            <a:endParaRPr lang="ru-RU" altLang="ru-RU"/>
          </a:p>
        </p:txBody>
      </p:sp>
    </p:spTree>
    <p:extLst>
      <p:ext uri="{BB962C8B-B14F-4D97-AF65-F5344CB8AC3E}">
        <p14:creationId xmlns:p14="http://schemas.microsoft.com/office/powerpoint/2010/main" val="153284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48</a:t>
            </a:fld>
            <a:endParaRPr lang="ru-RU" altLang="ru-RU"/>
          </a:p>
        </p:txBody>
      </p:sp>
    </p:spTree>
    <p:extLst>
      <p:ext uri="{BB962C8B-B14F-4D97-AF65-F5344CB8AC3E}">
        <p14:creationId xmlns:p14="http://schemas.microsoft.com/office/powerpoint/2010/main" val="15594273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49</a:t>
            </a:fld>
            <a:endParaRPr lang="ru-RU" altLang="ru-RU"/>
          </a:p>
        </p:txBody>
      </p:sp>
    </p:spTree>
    <p:extLst>
      <p:ext uri="{BB962C8B-B14F-4D97-AF65-F5344CB8AC3E}">
        <p14:creationId xmlns:p14="http://schemas.microsoft.com/office/powerpoint/2010/main" val="677503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50</a:t>
            </a:fld>
            <a:endParaRPr lang="ru-RU" altLang="ru-RU"/>
          </a:p>
        </p:txBody>
      </p:sp>
    </p:spTree>
    <p:extLst>
      <p:ext uri="{BB962C8B-B14F-4D97-AF65-F5344CB8AC3E}">
        <p14:creationId xmlns:p14="http://schemas.microsoft.com/office/powerpoint/2010/main" val="15193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8</a:t>
            </a:fld>
            <a:endParaRPr lang="ru-RU" altLang="ru-RU"/>
          </a:p>
        </p:txBody>
      </p:sp>
    </p:spTree>
    <p:extLst>
      <p:ext uri="{BB962C8B-B14F-4D97-AF65-F5344CB8AC3E}">
        <p14:creationId xmlns:p14="http://schemas.microsoft.com/office/powerpoint/2010/main" val="573357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51</a:t>
            </a:fld>
            <a:endParaRPr lang="ru-RU" altLang="ru-RU"/>
          </a:p>
        </p:txBody>
      </p:sp>
    </p:spTree>
    <p:extLst>
      <p:ext uri="{BB962C8B-B14F-4D97-AF65-F5344CB8AC3E}">
        <p14:creationId xmlns:p14="http://schemas.microsoft.com/office/powerpoint/2010/main" val="26396016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52</a:t>
            </a:fld>
            <a:endParaRPr lang="ru-RU" altLang="ru-RU"/>
          </a:p>
        </p:txBody>
      </p:sp>
    </p:spTree>
    <p:extLst>
      <p:ext uri="{BB962C8B-B14F-4D97-AF65-F5344CB8AC3E}">
        <p14:creationId xmlns:p14="http://schemas.microsoft.com/office/powerpoint/2010/main" val="14008448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53</a:t>
            </a:fld>
            <a:endParaRPr lang="ru-RU" altLang="ru-RU"/>
          </a:p>
        </p:txBody>
      </p:sp>
    </p:spTree>
    <p:extLst>
      <p:ext uri="{BB962C8B-B14F-4D97-AF65-F5344CB8AC3E}">
        <p14:creationId xmlns:p14="http://schemas.microsoft.com/office/powerpoint/2010/main" val="22088812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54</a:t>
            </a:fld>
            <a:endParaRPr lang="ru-RU" altLang="ru-RU"/>
          </a:p>
        </p:txBody>
      </p:sp>
    </p:spTree>
    <p:extLst>
      <p:ext uri="{BB962C8B-B14F-4D97-AF65-F5344CB8AC3E}">
        <p14:creationId xmlns:p14="http://schemas.microsoft.com/office/powerpoint/2010/main" val="2843436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55</a:t>
            </a:fld>
            <a:endParaRPr lang="ru-RU" altLang="ru-RU"/>
          </a:p>
        </p:txBody>
      </p:sp>
    </p:spTree>
    <p:extLst>
      <p:ext uri="{BB962C8B-B14F-4D97-AF65-F5344CB8AC3E}">
        <p14:creationId xmlns:p14="http://schemas.microsoft.com/office/powerpoint/2010/main" val="24057122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56</a:t>
            </a:fld>
            <a:endParaRPr lang="ru-RU" altLang="ru-RU"/>
          </a:p>
        </p:txBody>
      </p:sp>
    </p:spTree>
    <p:extLst>
      <p:ext uri="{BB962C8B-B14F-4D97-AF65-F5344CB8AC3E}">
        <p14:creationId xmlns:p14="http://schemas.microsoft.com/office/powerpoint/2010/main" val="3621443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57</a:t>
            </a:fld>
            <a:endParaRPr lang="ru-RU" altLang="ru-RU"/>
          </a:p>
        </p:txBody>
      </p:sp>
    </p:spTree>
    <p:extLst>
      <p:ext uri="{BB962C8B-B14F-4D97-AF65-F5344CB8AC3E}">
        <p14:creationId xmlns:p14="http://schemas.microsoft.com/office/powerpoint/2010/main" val="36853767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58</a:t>
            </a:fld>
            <a:endParaRPr lang="ru-RU" altLang="ru-RU"/>
          </a:p>
        </p:txBody>
      </p:sp>
    </p:spTree>
    <p:extLst>
      <p:ext uri="{BB962C8B-B14F-4D97-AF65-F5344CB8AC3E}">
        <p14:creationId xmlns:p14="http://schemas.microsoft.com/office/powerpoint/2010/main" val="1595085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59</a:t>
            </a:fld>
            <a:endParaRPr lang="ru-RU" altLang="ru-RU"/>
          </a:p>
        </p:txBody>
      </p:sp>
    </p:spTree>
    <p:extLst>
      <p:ext uri="{BB962C8B-B14F-4D97-AF65-F5344CB8AC3E}">
        <p14:creationId xmlns:p14="http://schemas.microsoft.com/office/powerpoint/2010/main" val="26523084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60</a:t>
            </a:fld>
            <a:endParaRPr lang="ru-RU" altLang="ru-RU"/>
          </a:p>
        </p:txBody>
      </p:sp>
    </p:spTree>
    <p:extLst>
      <p:ext uri="{BB962C8B-B14F-4D97-AF65-F5344CB8AC3E}">
        <p14:creationId xmlns:p14="http://schemas.microsoft.com/office/powerpoint/2010/main" val="3251871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9</a:t>
            </a:fld>
            <a:endParaRPr lang="ru-RU" altLang="ru-RU"/>
          </a:p>
        </p:txBody>
      </p:sp>
    </p:spTree>
    <p:extLst>
      <p:ext uri="{BB962C8B-B14F-4D97-AF65-F5344CB8AC3E}">
        <p14:creationId xmlns:p14="http://schemas.microsoft.com/office/powerpoint/2010/main" val="3633627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61</a:t>
            </a:fld>
            <a:endParaRPr lang="ru-RU" altLang="ru-RU"/>
          </a:p>
        </p:txBody>
      </p:sp>
    </p:spTree>
    <p:extLst>
      <p:ext uri="{BB962C8B-B14F-4D97-AF65-F5344CB8AC3E}">
        <p14:creationId xmlns:p14="http://schemas.microsoft.com/office/powerpoint/2010/main" val="36700620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63</a:t>
            </a:fld>
            <a:endParaRPr lang="ru-RU" altLang="ru-RU"/>
          </a:p>
        </p:txBody>
      </p:sp>
    </p:spTree>
    <p:extLst>
      <p:ext uri="{BB962C8B-B14F-4D97-AF65-F5344CB8AC3E}">
        <p14:creationId xmlns:p14="http://schemas.microsoft.com/office/powerpoint/2010/main" val="37133246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64</a:t>
            </a:fld>
            <a:endParaRPr lang="ru-RU" altLang="ru-RU"/>
          </a:p>
        </p:txBody>
      </p:sp>
    </p:spTree>
    <p:extLst>
      <p:ext uri="{BB962C8B-B14F-4D97-AF65-F5344CB8AC3E}">
        <p14:creationId xmlns:p14="http://schemas.microsoft.com/office/powerpoint/2010/main" val="39500005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65</a:t>
            </a:fld>
            <a:endParaRPr lang="ru-RU" altLang="ru-RU"/>
          </a:p>
        </p:txBody>
      </p:sp>
    </p:spTree>
    <p:extLst>
      <p:ext uri="{BB962C8B-B14F-4D97-AF65-F5344CB8AC3E}">
        <p14:creationId xmlns:p14="http://schemas.microsoft.com/office/powerpoint/2010/main" val="9769444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раз слайда 1"/>
          <p:cNvSpPr>
            <a:spLocks noGrp="1" noRot="1" noChangeAspect="1" noTextEdit="1"/>
          </p:cNvSpPr>
          <p:nvPr>
            <p:ph type="sldImg"/>
          </p:nvPr>
        </p:nvSpPr>
        <p:spPr>
          <a:ln/>
        </p:spPr>
      </p:sp>
      <p:sp>
        <p:nvSpPr>
          <p:cNvPr id="52227"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a:p>
        </p:txBody>
      </p:sp>
      <p:sp>
        <p:nvSpPr>
          <p:cNvPr id="52228"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3422CF-3A15-48A1-BCA3-B4D9EF128C99}" type="slidenum">
              <a:rPr lang="ru-RU" altLang="ru-RU" smtClean="0"/>
              <a:pPr/>
              <a:t>69</a:t>
            </a:fld>
            <a:endParaRPr lang="ru-RU" alt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10</a:t>
            </a:fld>
            <a:endParaRPr lang="ru-RU" altLang="ru-RU"/>
          </a:p>
        </p:txBody>
      </p:sp>
    </p:spTree>
    <p:extLst>
      <p:ext uri="{BB962C8B-B14F-4D97-AF65-F5344CB8AC3E}">
        <p14:creationId xmlns:p14="http://schemas.microsoft.com/office/powerpoint/2010/main" val="2819783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11</a:t>
            </a:fld>
            <a:endParaRPr lang="ru-RU" altLang="ru-RU"/>
          </a:p>
        </p:txBody>
      </p:sp>
    </p:spTree>
    <p:extLst>
      <p:ext uri="{BB962C8B-B14F-4D97-AF65-F5344CB8AC3E}">
        <p14:creationId xmlns:p14="http://schemas.microsoft.com/office/powerpoint/2010/main" val="3186589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12</a:t>
            </a:fld>
            <a:endParaRPr lang="ru-RU" altLang="ru-RU"/>
          </a:p>
        </p:txBody>
      </p:sp>
    </p:spTree>
    <p:extLst>
      <p:ext uri="{BB962C8B-B14F-4D97-AF65-F5344CB8AC3E}">
        <p14:creationId xmlns:p14="http://schemas.microsoft.com/office/powerpoint/2010/main" val="1522881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a:p>
        </p:txBody>
      </p:sp>
      <p:sp>
        <p:nvSpPr>
          <p:cNvPr id="4" name="Номер слайда 3"/>
          <p:cNvSpPr>
            <a:spLocks noGrp="1"/>
          </p:cNvSpPr>
          <p:nvPr>
            <p:ph type="sldNum" sz="quarter" idx="10"/>
          </p:nvPr>
        </p:nvSpPr>
        <p:spPr/>
        <p:txBody>
          <a:bodyPr/>
          <a:lstStyle/>
          <a:p>
            <a:pPr>
              <a:defRPr/>
            </a:pPr>
            <a:fld id="{A71533C6-0229-4B04-88F8-AC14F5A76FB4}" type="slidenum">
              <a:rPr lang="ru-RU" altLang="ru-RU" smtClean="0"/>
              <a:pPr>
                <a:defRPr/>
              </a:pPr>
              <a:t>13</a:t>
            </a:fld>
            <a:endParaRPr lang="ru-RU" altLang="ru-RU"/>
          </a:p>
        </p:txBody>
      </p:sp>
    </p:spTree>
    <p:extLst>
      <p:ext uri="{BB962C8B-B14F-4D97-AF65-F5344CB8AC3E}">
        <p14:creationId xmlns:p14="http://schemas.microsoft.com/office/powerpoint/2010/main" val="3123945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Титульный слайд">
    <p:spTree>
      <p:nvGrpSpPr>
        <p:cNvPr id="1" name=""/>
        <p:cNvGrpSpPr/>
        <p:nvPr/>
      </p:nvGrpSpPr>
      <p:grpSpPr>
        <a:xfrm>
          <a:off x="0" y="0"/>
          <a:ext cx="0" cy="0"/>
          <a:chOff x="0" y="0"/>
          <a:chExt cx="0" cy="0"/>
        </a:xfrm>
      </p:grpSpPr>
      <p:pic>
        <p:nvPicPr>
          <p:cNvPr id="2" name="Рисунок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30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375833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695702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66201" y="115889"/>
            <a:ext cx="2891367" cy="475297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87867" y="115889"/>
            <a:ext cx="8475133" cy="47529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92006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639616" y="529217"/>
            <a:ext cx="8714184" cy="739544"/>
          </a:xfrm>
          <a:prstGeom prst="rect">
            <a:avLst/>
          </a:prstGeom>
        </p:spPr>
        <p:txBody>
          <a:bodyPr rtlCol="0">
            <a:normAutofit/>
          </a:bodyPr>
          <a:lstStyle/>
          <a:p>
            <a:r>
              <a:rPr lang="ru-RU"/>
              <a:t>Образец заголовка</a:t>
            </a:r>
            <a:endParaRPr lang="ru-RU" dirty="0"/>
          </a:p>
        </p:txBody>
      </p:sp>
      <p:sp>
        <p:nvSpPr>
          <p:cNvPr id="6" name="Текст 2"/>
          <p:cNvSpPr>
            <a:spLocks noGrp="1"/>
          </p:cNvSpPr>
          <p:nvPr>
            <p:ph idx="1"/>
          </p:nvPr>
        </p:nvSpPr>
        <p:spPr>
          <a:xfrm>
            <a:off x="838200" y="1825625"/>
            <a:ext cx="10515600" cy="4351338"/>
          </a:xfrm>
          <a:prstGeom prst="rect">
            <a:avLst/>
          </a:prstGeom>
        </p:spPr>
        <p:txBody>
          <a:bodyPr rtlCol="0">
            <a:normAutofit/>
          </a:body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a:p>
            <a:pPr lvl="4"/>
            <a:r>
              <a:rPr lang="ru-RU" noProof="0" dirty="0"/>
              <a:t>Пятый уровень</a:t>
            </a:r>
          </a:p>
        </p:txBody>
      </p:sp>
    </p:spTree>
    <p:extLst>
      <p:ext uri="{BB962C8B-B14F-4D97-AF65-F5344CB8AC3E}">
        <p14:creationId xmlns:p14="http://schemas.microsoft.com/office/powerpoint/2010/main" val="3393043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Титульный слайд">
    <p:spTree>
      <p:nvGrpSpPr>
        <p:cNvPr id="1" name=""/>
        <p:cNvGrpSpPr/>
        <p:nvPr/>
      </p:nvGrpSpPr>
      <p:grpSpPr>
        <a:xfrm>
          <a:off x="0" y="0"/>
          <a:ext cx="0" cy="0"/>
          <a:chOff x="0" y="0"/>
          <a:chExt cx="0" cy="0"/>
        </a:xfrm>
      </p:grpSpPr>
      <p:pic>
        <p:nvPicPr>
          <p:cNvPr id="2" name="Рисунок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3" y="0"/>
            <a:ext cx="1218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23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12833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pic>
        <p:nvPicPr>
          <p:cNvPr id="3" name="Рисунок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263747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val="404373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57088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47359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16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1063132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Рисунок 2"/>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2"/>
          <p:cNvSpPr>
            <a:spLocks noGrp="1" noChangeArrowheads="1"/>
          </p:cNvSpPr>
          <p:nvPr>
            <p:ph type="body" idx="1"/>
          </p:nvPr>
        </p:nvSpPr>
        <p:spPr bwMode="auto">
          <a:xfrm>
            <a:off x="287338" y="1700213"/>
            <a:ext cx="115697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13"/>
          <p:cNvSpPr>
            <a:spLocks noGrp="1" noChangeArrowheads="1"/>
          </p:cNvSpPr>
          <p:nvPr>
            <p:ph type="title"/>
          </p:nvPr>
        </p:nvSpPr>
        <p:spPr bwMode="auto">
          <a:xfrm>
            <a:off x="2446338" y="115888"/>
            <a:ext cx="94107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75" r:id="rId3"/>
    <p:sldLayoutId id="2147483887"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Lst>
  <p:txStyles>
    <p:titleStyle>
      <a:lvl1pPr algn="l" rtl="0" eaLnBrk="0" fontAlgn="base" hangingPunct="0">
        <a:spcBef>
          <a:spcPct val="0"/>
        </a:spcBef>
        <a:spcAft>
          <a:spcPct val="0"/>
        </a:spcAft>
        <a:defRPr sz="2800">
          <a:solidFill>
            <a:schemeClr val="tx2"/>
          </a:solidFill>
          <a:latin typeface="Futura PT Demi" panose="020B0702020204020303" pitchFamily="34" charset="0"/>
          <a:ea typeface="+mj-ea"/>
          <a:cs typeface="+mj-cs"/>
        </a:defRPr>
      </a:lvl1pPr>
      <a:lvl2pPr algn="l" rtl="0" eaLnBrk="0" fontAlgn="base" hangingPunct="0">
        <a:spcBef>
          <a:spcPct val="0"/>
        </a:spcBef>
        <a:spcAft>
          <a:spcPct val="0"/>
        </a:spcAft>
        <a:defRPr sz="2800">
          <a:solidFill>
            <a:schemeClr val="tx2"/>
          </a:solidFill>
          <a:latin typeface="Futura PT Demi" pitchFamily="34" charset="0"/>
        </a:defRPr>
      </a:lvl2pPr>
      <a:lvl3pPr algn="l" rtl="0" eaLnBrk="0" fontAlgn="base" hangingPunct="0">
        <a:spcBef>
          <a:spcPct val="0"/>
        </a:spcBef>
        <a:spcAft>
          <a:spcPct val="0"/>
        </a:spcAft>
        <a:defRPr sz="2800">
          <a:solidFill>
            <a:schemeClr val="tx2"/>
          </a:solidFill>
          <a:latin typeface="Futura PT Demi" pitchFamily="34" charset="0"/>
        </a:defRPr>
      </a:lvl3pPr>
      <a:lvl4pPr algn="l" rtl="0" eaLnBrk="0" fontAlgn="base" hangingPunct="0">
        <a:spcBef>
          <a:spcPct val="0"/>
        </a:spcBef>
        <a:spcAft>
          <a:spcPct val="0"/>
        </a:spcAft>
        <a:defRPr sz="2800">
          <a:solidFill>
            <a:schemeClr val="tx2"/>
          </a:solidFill>
          <a:latin typeface="Futura PT Demi" pitchFamily="34" charset="0"/>
        </a:defRPr>
      </a:lvl4pPr>
      <a:lvl5pPr algn="l" rtl="0" eaLnBrk="0" fontAlgn="base" hangingPunct="0">
        <a:spcBef>
          <a:spcPct val="0"/>
        </a:spcBef>
        <a:spcAft>
          <a:spcPct val="0"/>
        </a:spcAft>
        <a:defRPr sz="2800">
          <a:solidFill>
            <a:schemeClr val="tx2"/>
          </a:solidFill>
          <a:latin typeface="Futura PT Dem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lr>
          <a:srgbClr val="CC0000"/>
        </a:buClr>
        <a:buChar char="•"/>
        <a:defRPr sz="2000">
          <a:solidFill>
            <a:schemeClr val="tx1"/>
          </a:solidFill>
          <a:latin typeface="Futura PT Demi" panose="020B0702020204020303" pitchFamily="34" charset="0"/>
          <a:ea typeface="+mn-ea"/>
          <a:cs typeface="+mn-cs"/>
        </a:defRPr>
      </a:lvl1pPr>
      <a:lvl2pPr marL="742950" indent="-285750" algn="l" rtl="0" eaLnBrk="0" fontAlgn="base" hangingPunct="0">
        <a:spcBef>
          <a:spcPct val="20000"/>
        </a:spcBef>
        <a:spcAft>
          <a:spcPct val="0"/>
        </a:spcAft>
        <a:buClr>
          <a:srgbClr val="CC0000"/>
        </a:buClr>
        <a:buChar char="•"/>
        <a:defRPr>
          <a:solidFill>
            <a:schemeClr val="tx1"/>
          </a:solidFill>
          <a:latin typeface="Futura PT Demi" panose="020B0702020204020303" pitchFamily="34" charset="0"/>
        </a:defRPr>
      </a:lvl2pPr>
      <a:lvl3pPr marL="1143000" indent="-228600" algn="l" rtl="0" eaLnBrk="0" fontAlgn="base" hangingPunct="0">
        <a:spcBef>
          <a:spcPct val="20000"/>
        </a:spcBef>
        <a:spcAft>
          <a:spcPct val="0"/>
        </a:spcAft>
        <a:buClr>
          <a:srgbClr val="CC0000"/>
        </a:buClr>
        <a:buChar char="•"/>
        <a:defRPr sz="1600">
          <a:solidFill>
            <a:schemeClr val="tx1"/>
          </a:solidFill>
          <a:latin typeface="Futura PT Demi" panose="020B0702020204020303" pitchFamily="34" charset="0"/>
        </a:defRPr>
      </a:lvl3pPr>
      <a:lvl4pPr marL="1600200" indent="-228600" algn="l" rtl="0" eaLnBrk="0" fontAlgn="base" hangingPunct="0">
        <a:spcBef>
          <a:spcPct val="20000"/>
        </a:spcBef>
        <a:spcAft>
          <a:spcPct val="0"/>
        </a:spcAft>
        <a:buClr>
          <a:srgbClr val="CC0000"/>
        </a:buClr>
        <a:buChar char="•"/>
        <a:defRPr sz="1400">
          <a:solidFill>
            <a:schemeClr val="tx1"/>
          </a:solidFill>
          <a:latin typeface="Futura PT Demi" panose="020B0702020204020303" pitchFamily="34" charset="0"/>
        </a:defRPr>
      </a:lvl4pPr>
      <a:lvl5pPr marL="2057400" indent="-228600" algn="l" rtl="0" eaLnBrk="0" fontAlgn="base" hangingPunct="0">
        <a:spcBef>
          <a:spcPct val="20000"/>
        </a:spcBef>
        <a:spcAft>
          <a:spcPct val="0"/>
        </a:spcAft>
        <a:buClr>
          <a:srgbClr val="CC0000"/>
        </a:buClr>
        <a:buChar char="•"/>
        <a:defRPr sz="1200">
          <a:solidFill>
            <a:schemeClr val="tx1"/>
          </a:solidFill>
          <a:latin typeface="Futura PT Demi" panose="020B0702020204020303" pitchFamily="34" charset="0"/>
        </a:defRPr>
      </a:lvl5pPr>
      <a:lvl6pPr marL="2514600" indent="-228600" algn="l" rtl="0" fontAlgn="base">
        <a:spcBef>
          <a:spcPct val="20000"/>
        </a:spcBef>
        <a:spcAft>
          <a:spcPct val="0"/>
        </a:spcAft>
        <a:buClr>
          <a:srgbClr val="CC0000"/>
        </a:buClr>
        <a:buChar char="•"/>
        <a:defRPr sz="1200">
          <a:solidFill>
            <a:schemeClr val="tx1"/>
          </a:solidFill>
          <a:latin typeface="+mn-lt"/>
        </a:defRPr>
      </a:lvl6pPr>
      <a:lvl7pPr marL="2971800" indent="-228600" algn="l" rtl="0" fontAlgn="base">
        <a:spcBef>
          <a:spcPct val="20000"/>
        </a:spcBef>
        <a:spcAft>
          <a:spcPct val="0"/>
        </a:spcAft>
        <a:buClr>
          <a:srgbClr val="CC0000"/>
        </a:buClr>
        <a:buChar char="•"/>
        <a:defRPr sz="1200">
          <a:solidFill>
            <a:schemeClr val="tx1"/>
          </a:solidFill>
          <a:latin typeface="+mn-lt"/>
        </a:defRPr>
      </a:lvl7pPr>
      <a:lvl8pPr marL="3429000" indent="-228600" algn="l" rtl="0" fontAlgn="base">
        <a:spcBef>
          <a:spcPct val="20000"/>
        </a:spcBef>
        <a:spcAft>
          <a:spcPct val="0"/>
        </a:spcAft>
        <a:buClr>
          <a:srgbClr val="CC0000"/>
        </a:buClr>
        <a:buChar char="•"/>
        <a:defRPr sz="1200">
          <a:solidFill>
            <a:schemeClr val="tx1"/>
          </a:solidFill>
          <a:latin typeface="+mn-lt"/>
        </a:defRPr>
      </a:lvl8pPr>
      <a:lvl9pPr marL="3886200" indent="-228600" algn="l" rtl="0" fontAlgn="base">
        <a:spcBef>
          <a:spcPct val="20000"/>
        </a:spcBef>
        <a:spcAft>
          <a:spcPct val="0"/>
        </a:spcAft>
        <a:buClr>
          <a:srgbClr val="CC0000"/>
        </a:buClr>
        <a:buChar char="•"/>
        <a:defRPr sz="12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sgu-infocom.ru/support/faq/"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olutions.1c.ru/catalog/university-prof" TargetMode="External"/><Relationship Id="rId2" Type="http://schemas.openxmlformats.org/officeDocument/2006/relationships/hyperlink" Target="http://solutions.1c.ru/catalog/university" TargetMode="Externa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www.sgu-infocom.ru/"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hyperlink" Target="https://sgu-infocom.ru/support/faq/"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hyperlink" Target="mailto:sspvo@citis.r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8" Type="http://schemas.openxmlformats.org/officeDocument/2006/relationships/hyperlink" Target="https://vo-online-test.citis.ru/" TargetMode="External"/><Relationship Id="rId3" Type="http://schemas.openxmlformats.org/officeDocument/2006/relationships/hyperlink" Target="https://releases.1c.ru/project/SGU_UniversityPROF_2_2" TargetMode="External"/><Relationship Id="rId7" Type="http://schemas.openxmlformats.org/officeDocument/2006/relationships/hyperlink" Target="https://t.me/chat1cUniver"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hyperlink" Target="https://t.me/joinchat/B3rCe-VUY7Q5NjVi" TargetMode="External"/><Relationship Id="rId11" Type="http://schemas.openxmlformats.org/officeDocument/2006/relationships/image" Target="../media/image5.png"/><Relationship Id="rId5" Type="http://schemas.openxmlformats.org/officeDocument/2006/relationships/hyperlink" Target="https://max.ru/join/cr9962orPd9Ik1TzuzXEb3AUOS6U55n8nFhSiGu6WIo" TargetMode="External"/><Relationship Id="rId10" Type="http://schemas.openxmlformats.org/officeDocument/2006/relationships/hyperlink" Target="https://sgu-infocom.ru/support/faq/" TargetMode="External"/><Relationship Id="rId4" Type="http://schemas.openxmlformats.org/officeDocument/2006/relationships/hyperlink" Target="https://max.ru/join/s0-7J5H2TBYs4Pju0t2K181i-818c-WZorN8_alixGY" TargetMode="External"/><Relationship Id="rId9" Type="http://schemas.openxmlformats.org/officeDocument/2006/relationships/hyperlink" Target="https://its.1c.ru/db/metod81#content:5784:hdoc"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releases.1c.ru/project/SGU_UniversityPROF_2_3"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sgu-infocom.ru/support/faq/" TargetMode="Externa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67.xml.rels><?xml version="1.0" encoding="UTF-8" standalone="yes"?>
<Relationships xmlns="http://schemas.openxmlformats.org/package/2006/relationships"><Relationship Id="rId3" Type="http://schemas.openxmlformats.org/officeDocument/2006/relationships/hyperlink" Target="https://releases.1c.ru/" TargetMode="External"/><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68.xml.rels><?xml version="1.0" encoding="UTF-8" standalone="yes"?>
<Relationships xmlns="http://schemas.openxmlformats.org/package/2006/relationships"><Relationship Id="rId8" Type="http://schemas.openxmlformats.org/officeDocument/2006/relationships/hyperlink" Target="https://releases.1c.ru/project/SGU_UniversityPROF_2_3" TargetMode="External"/><Relationship Id="rId13" Type="http://schemas.openxmlformats.org/officeDocument/2006/relationships/hyperlink" Target="https://sgu-infocom.ru/support/faq/" TargetMode="External"/><Relationship Id="rId3" Type="http://schemas.openxmlformats.org/officeDocument/2006/relationships/hyperlink" Target="http://solutions.1c.ru/catalog/university-prof" TargetMode="External"/><Relationship Id="rId7" Type="http://schemas.openxmlformats.org/officeDocument/2006/relationships/hyperlink" Target="https://solutions.1c.ru/catalog/university-prof/buy" TargetMode="External"/><Relationship Id="rId12" Type="http://schemas.openxmlformats.org/officeDocument/2006/relationships/hyperlink" Target="http://sgu-infocom.ru/" TargetMode="External"/><Relationship Id="rId2" Type="http://schemas.openxmlformats.org/officeDocument/2006/relationships/hyperlink" Target="http://solutions.1c.ru/catalog/university" TargetMode="External"/><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hyperlink" Target="https://t.me/superservicesuniversity" TargetMode="External"/><Relationship Id="rId5" Type="http://schemas.openxmlformats.org/officeDocument/2006/relationships/hyperlink" Target="http://www.sgu-infocom.ru/" TargetMode="External"/><Relationship Id="rId10" Type="http://schemas.openxmlformats.org/officeDocument/2006/relationships/hyperlink" Target="https://t.me/chat1cUniver" TargetMode="External"/><Relationship Id="rId4" Type="http://schemas.openxmlformats.org/officeDocument/2006/relationships/hyperlink" Target="http://1c.ru/news/info.jsp?id=23782" TargetMode="External"/><Relationship Id="rId9" Type="http://schemas.openxmlformats.org/officeDocument/2006/relationships/hyperlink" Target="https://sgu-infocom.ru/support/webinars"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mailto:1&#1089;@sgu-infocom.ru" TargetMode="External"/><Relationship Id="rId3" Type="http://schemas.openxmlformats.org/officeDocument/2006/relationships/image" Target="../media/image50.png"/><Relationship Id="rId7" Type="http://schemas.openxmlformats.org/officeDocument/2006/relationships/hyperlink" Target="http://sgu-infocom.ru/"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hyperlink" Target="http://solutions.1c.ru/catalog/university" TargetMode="External"/><Relationship Id="rId11" Type="http://schemas.openxmlformats.org/officeDocument/2006/relationships/image" Target="../media/image47.png"/><Relationship Id="rId5" Type="http://schemas.openxmlformats.org/officeDocument/2006/relationships/hyperlink" Target="http://solutions.1c.ru/catalog/university-prof" TargetMode="External"/><Relationship Id="rId10" Type="http://schemas.openxmlformats.org/officeDocument/2006/relationships/hyperlink" Target="mailto:1&#1089;sales@infocom-s.ru" TargetMode="External"/><Relationship Id="rId4" Type="http://schemas.openxmlformats.org/officeDocument/2006/relationships/image" Target="../media/image51.png"/><Relationship Id="rId9" Type="http://schemas.openxmlformats.org/officeDocument/2006/relationships/hyperlink" Target="https://1c-connect.com/join/s/riwg6ipz1idap8p9wi3rutoip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767408" y="3068960"/>
            <a:ext cx="10800952" cy="3554362"/>
          </a:xfrm>
          <a:prstGeom prst="rect">
            <a:avLst/>
          </a:prstGeom>
          <a:noFill/>
          <a:ln>
            <a:noFill/>
          </a:ln>
        </p:spPr>
        <p:txBody>
          <a:bodyPr wrap="none" lIns="0" tIns="0" rIns="0" bIns="0"/>
          <a:lstStyle>
            <a:lvl1pPr>
              <a:lnSpc>
                <a:spcPct val="90000"/>
              </a:lnSpc>
              <a:spcBef>
                <a:spcPts val="1000"/>
              </a:spcBef>
              <a:buFont typeface="Arial" panose="020B0604020202020204" pitchFamily="34" charset="0"/>
              <a:buChar char="•"/>
              <a:defRPr sz="2800">
                <a:solidFill>
                  <a:schemeClr val="tx1"/>
                </a:solidFill>
                <a:latin typeface="Futura PT Book" panose="020B0502020204020303" pitchFamily="34" charset="-52"/>
              </a:defRPr>
            </a:lvl1pPr>
            <a:lvl2pPr marL="742950" indent="-285750">
              <a:lnSpc>
                <a:spcPct val="90000"/>
              </a:lnSpc>
              <a:spcBef>
                <a:spcPts val="500"/>
              </a:spcBef>
              <a:buFont typeface="Arial" panose="020B0604020202020204" pitchFamily="34" charset="0"/>
              <a:buChar char="•"/>
              <a:defRPr sz="2400">
                <a:solidFill>
                  <a:schemeClr val="tx1"/>
                </a:solidFill>
                <a:latin typeface="Futura PT Book" panose="020B0502020204020303" pitchFamily="34" charset="-52"/>
              </a:defRPr>
            </a:lvl2pPr>
            <a:lvl3pPr marL="1143000" indent="-228600">
              <a:lnSpc>
                <a:spcPct val="90000"/>
              </a:lnSpc>
              <a:spcBef>
                <a:spcPts val="500"/>
              </a:spcBef>
              <a:buFont typeface="Arial" panose="020B0604020202020204" pitchFamily="34" charset="0"/>
              <a:buChar char="•"/>
              <a:defRPr sz="2000">
                <a:solidFill>
                  <a:schemeClr val="tx1"/>
                </a:solidFill>
                <a:latin typeface="Futura PT Book" panose="020B0502020204020303" pitchFamily="34" charset="-52"/>
              </a:defRPr>
            </a:lvl3pPr>
            <a:lvl4pPr marL="1600200" indent="-228600">
              <a:lnSpc>
                <a:spcPct val="90000"/>
              </a:lnSpc>
              <a:spcBef>
                <a:spcPts val="500"/>
              </a:spcBef>
              <a:buFont typeface="Arial" panose="020B0604020202020204" pitchFamily="34" charset="0"/>
              <a:buChar char="•"/>
              <a:defRPr>
                <a:solidFill>
                  <a:schemeClr val="tx1"/>
                </a:solidFill>
                <a:latin typeface="Futura PT Book" panose="020B0502020204020303" pitchFamily="34" charset="-52"/>
              </a:defRPr>
            </a:lvl4pPr>
            <a:lvl5pPr marL="2057400" indent="-228600">
              <a:lnSpc>
                <a:spcPct val="90000"/>
              </a:lnSpc>
              <a:spcBef>
                <a:spcPts val="500"/>
              </a:spcBef>
              <a:buFont typeface="Arial" panose="020B0604020202020204" pitchFamily="34" charset="0"/>
              <a:buChar char="•"/>
              <a:defRPr>
                <a:solidFill>
                  <a:schemeClr val="tx1"/>
                </a:solidFill>
                <a:latin typeface="Futura PT Book" panose="020B0502020204020303" pitchFamily="34" charset="-5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PT Book" panose="020B0502020204020303" pitchFamily="34" charset="-5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PT Book" panose="020B0502020204020303" pitchFamily="34" charset="-5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PT Book" panose="020B0502020204020303" pitchFamily="34" charset="-5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Futura PT Book" panose="020B0502020204020303" pitchFamily="34" charset="-52"/>
              </a:defRPr>
            </a:lvl9pPr>
          </a:lstStyle>
          <a:p>
            <a:pPr>
              <a:buNone/>
            </a:pPr>
            <a:r>
              <a:rPr lang="ru-RU" sz="1800" dirty="0">
                <a:latin typeface="Futura PT Demi" panose="020B0604020202020204" charset="0"/>
              </a:rPr>
              <a:t>1. Организация и проведение приемной кампании 2026 года в релизе 2.3.2.28 от 15 апреля 2026.</a:t>
            </a:r>
          </a:p>
          <a:p>
            <a:pPr lvl="1"/>
            <a:r>
              <a:rPr lang="ru-RU" sz="1800" dirty="0">
                <a:latin typeface="Futura PT Demi" panose="020B0604020202020204" charset="0"/>
              </a:rPr>
              <a:t>Изменения в нормативной базе по проведению приемной кампании 2026 года.</a:t>
            </a:r>
          </a:p>
          <a:p>
            <a:pPr lvl="1"/>
            <a:r>
              <a:rPr lang="ru-RU" sz="1800" dirty="0">
                <a:latin typeface="Futura PT Demi" panose="020B0604020202020204" charset="0"/>
              </a:rPr>
              <a:t>Ключевые настройки приемной кампании и нюансы выгрузки условий приема в Сервис приема.</a:t>
            </a:r>
          </a:p>
          <a:p>
            <a:pPr lvl="1"/>
            <a:r>
              <a:rPr lang="ru-RU" sz="1800" dirty="0">
                <a:latin typeface="Futura PT Demi" panose="020B0604020202020204" charset="0"/>
              </a:rPr>
              <a:t>Изменения в работе с анкетами поступающих.</a:t>
            </a:r>
          </a:p>
          <a:p>
            <a:pPr lvl="1"/>
            <a:r>
              <a:rPr lang="ru-RU" sz="1800" dirty="0">
                <a:latin typeface="Futura PT Demi" panose="020B0604020202020204" charset="0"/>
              </a:rPr>
              <a:t>Сокращение трудозатрат с помощью регламентных заданий.</a:t>
            </a:r>
          </a:p>
          <a:p>
            <a:pPr>
              <a:buNone/>
            </a:pPr>
            <a:r>
              <a:rPr lang="ru-RU" sz="1800" dirty="0">
                <a:latin typeface="Futura PT Demi" panose="020B0604020202020204" charset="0"/>
              </a:rPr>
              <a:t>2. Демонстрация функциональных возможностей.</a:t>
            </a:r>
          </a:p>
          <a:p>
            <a:pPr>
              <a:buNone/>
            </a:pPr>
            <a:r>
              <a:rPr lang="ru-RU" sz="1800" dirty="0">
                <a:latin typeface="Futura PT Demi" panose="020B0604020202020204" charset="0"/>
              </a:rPr>
              <a:t>3. Ответы на вопросы.</a:t>
            </a:r>
            <a:endParaRPr lang="ru-RU" altLang="ru-RU" sz="2600" dirty="0">
              <a:solidFill>
                <a:srgbClr val="1C1C1C"/>
              </a:solidFill>
              <a:latin typeface="Futura PT Demi" panose="020B0604020202020204" charset="0"/>
              <a:cs typeface="Arial" panose="020B0604020202020204" pitchFamily="34" charset="0"/>
            </a:endParaRPr>
          </a:p>
          <a:p>
            <a:pPr marL="457200" indent="-457200" eaLnBrk="1" hangingPunct="1">
              <a:lnSpc>
                <a:spcPct val="100000"/>
              </a:lnSpc>
              <a:spcBef>
                <a:spcPct val="0"/>
              </a:spcBef>
              <a:buFontTx/>
              <a:buAutoNum type="arabicPeriod" startAt="3"/>
              <a:defRPr/>
            </a:pPr>
            <a:endParaRPr lang="ru-RU" altLang="ru-RU" sz="2400" spc="100" dirty="0">
              <a:solidFill>
                <a:srgbClr val="1C1C1C"/>
              </a:solidFill>
              <a:latin typeface="Futura PT Demi" panose="020B0702020204020303" pitchFamily="34" charset="-52"/>
              <a:cs typeface="Arial" panose="020B0604020202020204" pitchFamily="34" charset="0"/>
            </a:endParaRPr>
          </a:p>
        </p:txBody>
      </p:sp>
      <p:sp>
        <p:nvSpPr>
          <p:cNvPr id="6149" name="Прямоугольник 8"/>
          <p:cNvSpPr>
            <a:spLocks noChangeArrowheads="1"/>
          </p:cNvSpPr>
          <p:nvPr/>
        </p:nvSpPr>
        <p:spPr bwMode="auto">
          <a:xfrm>
            <a:off x="767408" y="5975250"/>
            <a:ext cx="360362" cy="46038"/>
          </a:xfrm>
          <a:prstGeom prst="rect">
            <a:avLst/>
          </a:prstGeom>
          <a:solidFill>
            <a:srgbClr val="FF0000"/>
          </a:solidFill>
          <a:ln>
            <a:noFill/>
          </a:ln>
          <a:extLst>
            <a:ext uri="{91240B29-F687-4F45-9708-019B960494DF}">
              <a14:hiddenLine xmlns:a14="http://schemas.microsoft.com/office/drawing/2010/main" w="44450" algn="ctr">
                <a:solidFill>
                  <a:srgbClr val="000000"/>
                </a:solidFill>
                <a:round/>
                <a:headEnd/>
                <a:tailEnd/>
              </a14:hiddenLine>
            </a:ext>
          </a:extLst>
        </p:spPr>
        <p:txBody>
          <a:bodyPr anchor="ct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lnSpc>
                <a:spcPct val="110000"/>
              </a:lnSpc>
              <a:spcBef>
                <a:spcPct val="50000"/>
              </a:spcBef>
              <a:buClrTx/>
              <a:buFontTx/>
              <a:buNone/>
            </a:pPr>
            <a:endParaRPr lang="ru-RU" altLang="ru-RU">
              <a:latin typeface="Arial" panose="020B0604020202020204" pitchFamily="34" charset="0"/>
            </a:endParaRPr>
          </a:p>
        </p:txBody>
      </p:sp>
      <p:sp>
        <p:nvSpPr>
          <p:cNvPr id="8" name="TextBox 10"/>
          <p:cNvSpPr txBox="1">
            <a:spLocks noChangeArrowheads="1"/>
          </p:cNvSpPr>
          <p:nvPr/>
        </p:nvSpPr>
        <p:spPr bwMode="auto">
          <a:xfrm>
            <a:off x="5577040" y="333375"/>
            <a:ext cx="1133323" cy="1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algn="r" eaLnBrk="1" hangingPunct="1">
              <a:lnSpc>
                <a:spcPct val="50000"/>
              </a:lnSpc>
              <a:spcBef>
                <a:spcPct val="0"/>
              </a:spcBef>
              <a:buClrTx/>
              <a:buFontTx/>
              <a:buNone/>
            </a:pPr>
            <a:r>
              <a:rPr lang="ru-RU" altLang="ru-RU" sz="1600" dirty="0">
                <a:solidFill>
                  <a:srgbClr val="1C1C1C"/>
                </a:solidFill>
              </a:rPr>
              <a:t>22 мая 2026</a:t>
            </a:r>
          </a:p>
        </p:txBody>
      </p:sp>
      <p:pic>
        <p:nvPicPr>
          <p:cNvPr id="3" name="Рисунок 2"/>
          <p:cNvPicPr>
            <a:picLocks noChangeAspect="1"/>
          </p:cNvPicPr>
          <p:nvPr/>
        </p:nvPicPr>
        <p:blipFill>
          <a:blip r:embed="rId3"/>
          <a:stretch>
            <a:fillRect/>
          </a:stretch>
        </p:blipFill>
        <p:spPr>
          <a:xfrm>
            <a:off x="10469518" y="548680"/>
            <a:ext cx="811058" cy="864792"/>
          </a:xfrm>
          <a:prstGeom prst="rect">
            <a:avLst/>
          </a:prstGeom>
        </p:spPr>
      </p:pic>
      <p:sp>
        <p:nvSpPr>
          <p:cNvPr id="6" name="Заголовок 1"/>
          <p:cNvSpPr txBox="1">
            <a:spLocks noChangeArrowheads="1"/>
          </p:cNvSpPr>
          <p:nvPr/>
        </p:nvSpPr>
        <p:spPr bwMode="auto">
          <a:xfrm>
            <a:off x="0" y="1557488"/>
            <a:ext cx="12192000" cy="1223440"/>
          </a:xfrm>
          <a:prstGeom prst="rect">
            <a:avLst/>
          </a:prstGeom>
          <a:noFill/>
          <a:ln>
            <a:noFill/>
          </a:ln>
        </p:spPr>
        <p:txBody>
          <a:bodyPr anchor="ctr"/>
          <a:lstStyle>
            <a:lvl1pPr algn="l" rtl="0" eaLnBrk="0" fontAlgn="base" hangingPunct="0">
              <a:spcBef>
                <a:spcPct val="0"/>
              </a:spcBef>
              <a:spcAft>
                <a:spcPct val="0"/>
              </a:spcAft>
              <a:defRPr sz="2800">
                <a:solidFill>
                  <a:schemeClr val="tx2"/>
                </a:solidFill>
                <a:latin typeface="Futura PT Demi" panose="020B0702020204020303" pitchFamily="34" charset="0"/>
                <a:ea typeface="+mj-ea"/>
                <a:cs typeface="+mj-cs"/>
              </a:defRPr>
            </a:lvl1pPr>
            <a:lvl2pPr algn="l" rtl="0" eaLnBrk="0" fontAlgn="base" hangingPunct="0">
              <a:spcBef>
                <a:spcPct val="0"/>
              </a:spcBef>
              <a:spcAft>
                <a:spcPct val="0"/>
              </a:spcAft>
              <a:defRPr sz="2800">
                <a:solidFill>
                  <a:schemeClr val="tx2"/>
                </a:solidFill>
                <a:latin typeface="Futura PT Demi" pitchFamily="34" charset="0"/>
              </a:defRPr>
            </a:lvl2pPr>
            <a:lvl3pPr algn="l" rtl="0" eaLnBrk="0" fontAlgn="base" hangingPunct="0">
              <a:spcBef>
                <a:spcPct val="0"/>
              </a:spcBef>
              <a:spcAft>
                <a:spcPct val="0"/>
              </a:spcAft>
              <a:defRPr sz="2800">
                <a:solidFill>
                  <a:schemeClr val="tx2"/>
                </a:solidFill>
                <a:latin typeface="Futura PT Demi" pitchFamily="34" charset="0"/>
              </a:defRPr>
            </a:lvl3pPr>
            <a:lvl4pPr algn="l" rtl="0" eaLnBrk="0" fontAlgn="base" hangingPunct="0">
              <a:spcBef>
                <a:spcPct val="0"/>
              </a:spcBef>
              <a:spcAft>
                <a:spcPct val="0"/>
              </a:spcAft>
              <a:defRPr sz="2800">
                <a:solidFill>
                  <a:schemeClr val="tx2"/>
                </a:solidFill>
                <a:latin typeface="Futura PT Demi" pitchFamily="34" charset="0"/>
              </a:defRPr>
            </a:lvl4pPr>
            <a:lvl5pPr algn="l" rtl="0" eaLnBrk="0" fontAlgn="base" hangingPunct="0">
              <a:spcBef>
                <a:spcPct val="0"/>
              </a:spcBef>
              <a:spcAft>
                <a:spcPct val="0"/>
              </a:spcAft>
              <a:defRPr sz="2800">
                <a:solidFill>
                  <a:schemeClr val="tx2"/>
                </a:solidFill>
                <a:latin typeface="Futura PT Dem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a:lstStyle>
          <a:p>
            <a:pPr algn="ctr">
              <a:defRPr/>
            </a:pPr>
            <a:r>
              <a:rPr lang="ru-RU" sz="2400" dirty="0"/>
              <a:t>Организация и проведение приемной кампании 2026 года с </a:t>
            </a:r>
            <a:r>
              <a:rPr lang="ru-RU" sz="2400"/>
              <a:t>использованием «1С</a:t>
            </a:r>
            <a:r>
              <a:rPr lang="ru-RU" sz="2400" dirty="0"/>
              <a:t>:</a:t>
            </a:r>
            <a:r>
              <a:rPr lang="ru-RU" sz="2400"/>
              <a:t>Университет ПРОФ».</a:t>
            </a:r>
            <a:endParaRPr lang="ru-RU" altLang="ru-RU" sz="2400" kern="0" dirty="0">
              <a:latin typeface="Futura PT Demi" panose="020B0702020204020303" pitchFamily="34" charset="-5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Изменения </a:t>
            </a:r>
            <a:r>
              <a:rPr lang="ru-RU" altLang="ru-RU">
                <a:latin typeface="Futura PT Demi" panose="020B0604020202020204" charset="0"/>
              </a:rPr>
              <a:t>в «1С</a:t>
            </a:r>
            <a:r>
              <a:rPr lang="ru-RU" altLang="ru-RU" dirty="0">
                <a:latin typeface="Futura PT Demi" panose="020B0604020202020204" charset="0"/>
              </a:rPr>
              <a:t>:</a:t>
            </a:r>
            <a:r>
              <a:rPr lang="ru-RU" altLang="ru-RU">
                <a:latin typeface="Futura PT Demi" panose="020B0604020202020204" charset="0"/>
              </a:rPr>
              <a:t>Университет ПРОФ»</a:t>
            </a:r>
            <a:endParaRPr lang="ru-RU" altLang="ru-RU" dirty="0">
              <a:latin typeface="Futura PT Demi" panose="020B0604020202020204" charset="0"/>
            </a:endParaRPr>
          </a:p>
        </p:txBody>
      </p:sp>
      <p:sp>
        <p:nvSpPr>
          <p:cNvPr id="2" name="TextBox 1"/>
          <p:cNvSpPr txBox="1"/>
          <p:nvPr/>
        </p:nvSpPr>
        <p:spPr>
          <a:xfrm>
            <a:off x="119335" y="1556792"/>
            <a:ext cx="5292445" cy="5355312"/>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ru-RU" dirty="0">
                <a:latin typeface="Futura PT Demi" panose="020B0604020202020204" charset="0"/>
              </a:rPr>
              <a:t>Развитие механизмов ранжирования поступающих, имеющих олимпиады, засчитываемые в качестве индивидуальных достижений</a:t>
            </a:r>
          </a:p>
          <a:p>
            <a:pPr>
              <a:spcAft>
                <a:spcPts val="1200"/>
              </a:spcAft>
            </a:pPr>
            <a:r>
              <a:rPr lang="ru-RU" sz="1600" b="1">
                <a:solidFill>
                  <a:srgbClr val="C00000"/>
                </a:solidFill>
                <a:latin typeface="Futura PT Demi" panose="020B0604020202020204" charset="0"/>
              </a:rPr>
              <a:t>«ИД </a:t>
            </a:r>
            <a:r>
              <a:rPr lang="ru-RU" sz="1600" b="1" dirty="0">
                <a:solidFill>
                  <a:srgbClr val="C00000"/>
                </a:solidFill>
                <a:latin typeface="Futura PT Demi" panose="020B0604020202020204" charset="0"/>
              </a:rPr>
              <a:t>для </a:t>
            </a:r>
            <a:r>
              <a:rPr lang="ru-RU" sz="1600" b="1" err="1">
                <a:solidFill>
                  <a:srgbClr val="C00000"/>
                </a:solidFill>
                <a:latin typeface="Futura PT Demi" panose="020B0604020202020204" charset="0"/>
              </a:rPr>
              <a:t>перезачета</a:t>
            </a:r>
            <a:r>
              <a:rPr lang="ru-RU" sz="1600" b="1">
                <a:solidFill>
                  <a:srgbClr val="C00000"/>
                </a:solidFill>
                <a:latin typeface="Futura PT Demi" panose="020B0604020202020204" charset="0"/>
              </a:rPr>
              <a:t> баллов». </a:t>
            </a:r>
            <a:r>
              <a:rPr lang="ru-RU" sz="1600" dirty="0">
                <a:latin typeface="Futura PT Demi" panose="020B0604020202020204" charset="0"/>
              </a:rPr>
              <a:t>Позволяет учесть при ранжировании </a:t>
            </a:r>
            <a:r>
              <a:rPr lang="ru-RU" sz="1600" b="1" dirty="0">
                <a:solidFill>
                  <a:srgbClr val="C00000"/>
                </a:solidFill>
                <a:latin typeface="Futura PT Demi" panose="020B0604020202020204" charset="0"/>
              </a:rPr>
              <a:t>самую выгодную для поступающего комбинацию</a:t>
            </a:r>
            <a:r>
              <a:rPr lang="ru-RU" sz="1600" dirty="0">
                <a:latin typeface="Futura PT Demi" panose="020B0604020202020204" charset="0"/>
              </a:rPr>
              <a:t>. Нужно включить, если данное индивидуальное достижение олимпиады позволяет </a:t>
            </a:r>
            <a:r>
              <a:rPr lang="ru-RU" sz="1600" u="sng" dirty="0">
                <a:solidFill>
                  <a:srgbClr val="C00000"/>
                </a:solidFill>
                <a:latin typeface="Futura PT Demi" panose="020B0604020202020204" charset="0"/>
              </a:rPr>
              <a:t>либо</a:t>
            </a:r>
            <a:r>
              <a:rPr lang="ru-RU" sz="1600" dirty="0">
                <a:latin typeface="Futura PT Demi" panose="020B0604020202020204" charset="0"/>
              </a:rPr>
              <a:t> </a:t>
            </a:r>
            <a:r>
              <a:rPr lang="ru-RU" sz="1600" dirty="0" err="1">
                <a:latin typeface="Futura PT Demi" panose="020B0604020202020204" charset="0"/>
              </a:rPr>
              <a:t>перезачесть</a:t>
            </a:r>
            <a:r>
              <a:rPr lang="ru-RU" sz="1600" dirty="0">
                <a:latin typeface="Futura PT Demi" panose="020B0604020202020204" charset="0"/>
              </a:rPr>
              <a:t> результат олимпиады как 100 баллов за вступительное испытание,</a:t>
            </a:r>
            <a:r>
              <a:rPr lang="ru-RU" sz="1600" dirty="0">
                <a:solidFill>
                  <a:srgbClr val="C00000"/>
                </a:solidFill>
                <a:latin typeface="Futura PT Demi" panose="020B0604020202020204" charset="0"/>
              </a:rPr>
              <a:t> </a:t>
            </a:r>
            <a:r>
              <a:rPr lang="ru-RU" sz="1600" u="sng" dirty="0">
                <a:solidFill>
                  <a:srgbClr val="C00000"/>
                </a:solidFill>
                <a:latin typeface="Futura PT Demi" panose="020B0604020202020204" charset="0"/>
              </a:rPr>
              <a:t>либо</a:t>
            </a:r>
            <a:r>
              <a:rPr lang="ru-RU" sz="1600" dirty="0">
                <a:latin typeface="Futura PT Demi" panose="020B0604020202020204" charset="0"/>
              </a:rPr>
              <a:t> учесть заданное количество баллов за индивидуальное достижение, </a:t>
            </a:r>
            <a:r>
              <a:rPr lang="ru-RU" sz="1600" u="sng" dirty="0">
                <a:solidFill>
                  <a:srgbClr val="C00000"/>
                </a:solidFill>
                <a:latin typeface="Futura PT Demi" panose="020B0604020202020204" charset="0"/>
              </a:rPr>
              <a:t>но не одновременно</a:t>
            </a:r>
            <a:r>
              <a:rPr lang="ru-RU" sz="1600" dirty="0">
                <a:latin typeface="Futura PT Demi" panose="020B0604020202020204" charset="0"/>
              </a:rPr>
              <a:t> </a:t>
            </a:r>
            <a:r>
              <a:rPr lang="ru-RU" sz="1600" dirty="0" err="1">
                <a:latin typeface="Futura PT Demi" panose="020B0604020202020204" charset="0"/>
              </a:rPr>
              <a:t>перезачесть</a:t>
            </a:r>
            <a:r>
              <a:rPr lang="ru-RU" sz="1600" dirty="0">
                <a:latin typeface="Futura PT Demi" panose="020B0604020202020204" charset="0"/>
              </a:rPr>
              <a:t> результат олимпиады и начислить баллы за индивидуальное достижение.</a:t>
            </a:r>
          </a:p>
          <a:p>
            <a:pPr>
              <a:spcAft>
                <a:spcPts val="1200"/>
              </a:spcAft>
            </a:pPr>
            <a:endParaRPr lang="ru-RU" sz="1600" dirty="0">
              <a:latin typeface="Futura PT Demi" panose="020B0604020202020204" charset="0"/>
            </a:endParaRPr>
          </a:p>
          <a:p>
            <a:pPr>
              <a:spcAft>
                <a:spcPts val="1200"/>
              </a:spcAft>
            </a:pPr>
            <a:r>
              <a:rPr lang="ru-RU" sz="1600" b="1">
                <a:latin typeface="Futura PT Demi" panose="020B0604020202020204" charset="0"/>
              </a:rPr>
              <a:t>«Не </a:t>
            </a:r>
            <a:r>
              <a:rPr lang="ru-RU" sz="1600" b="1" dirty="0">
                <a:latin typeface="Futura PT Demi" panose="020B0604020202020204" charset="0"/>
              </a:rPr>
              <a:t>учитывать балл ИД при </a:t>
            </a:r>
            <a:r>
              <a:rPr lang="ru-RU" sz="1600" b="1">
                <a:latin typeface="Futura PT Demi" panose="020B0604020202020204" charset="0"/>
              </a:rPr>
              <a:t>приеме БВИ» </a:t>
            </a:r>
            <a:r>
              <a:rPr lang="ru-RU" sz="1600" dirty="0">
                <a:latin typeface="Futura PT Demi" panose="020B0604020202020204" charset="0"/>
              </a:rPr>
              <a:t>позволяет при ранжировании не включать в сумму баллов поступающего баллы за индивидуальные достижения, когда олимпиада используется в качестве основания БВИ. </a:t>
            </a:r>
          </a:p>
        </p:txBody>
      </p:sp>
      <p:pic>
        <p:nvPicPr>
          <p:cNvPr id="4" name="Рисунок 3">
            <a:extLst>
              <a:ext uri="{FF2B5EF4-FFF2-40B4-BE49-F238E27FC236}">
                <a16:creationId xmlns:a16="http://schemas.microsoft.com/office/drawing/2014/main" id="{0658EC9F-6273-4440-BB10-1FC79DED6D0C}"/>
              </a:ext>
            </a:extLst>
          </p:cNvPr>
          <p:cNvPicPr>
            <a:picLocks noChangeAspect="1"/>
          </p:cNvPicPr>
          <p:nvPr/>
        </p:nvPicPr>
        <p:blipFill>
          <a:blip r:embed="rId4"/>
          <a:stretch>
            <a:fillRect/>
          </a:stretch>
        </p:blipFill>
        <p:spPr>
          <a:xfrm>
            <a:off x="5411781" y="1412776"/>
            <a:ext cx="6300000" cy="4633428"/>
          </a:xfrm>
          <a:prstGeom prst="rect">
            <a:avLst/>
          </a:prstGeom>
          <a:ln>
            <a:solidFill>
              <a:schemeClr val="tx1"/>
            </a:solidFill>
          </a:ln>
        </p:spPr>
      </p:pic>
      <p:sp>
        <p:nvSpPr>
          <p:cNvPr id="10" name="TextBox 9">
            <a:extLst>
              <a:ext uri="{FF2B5EF4-FFF2-40B4-BE49-F238E27FC236}">
                <a16:creationId xmlns:a16="http://schemas.microsoft.com/office/drawing/2014/main" id="{1F2E3C34-BBEB-4D40-B8A9-A76242A79F91}"/>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10</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227101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Изменения </a:t>
            </a:r>
            <a:r>
              <a:rPr lang="ru-RU" altLang="ru-RU">
                <a:latin typeface="Futura PT Demi" panose="020B0604020202020204" charset="0"/>
              </a:rPr>
              <a:t>в «1С</a:t>
            </a:r>
            <a:r>
              <a:rPr lang="ru-RU" altLang="ru-RU" dirty="0">
                <a:latin typeface="Futura PT Demi" panose="020B0604020202020204" charset="0"/>
              </a:rPr>
              <a:t>:</a:t>
            </a:r>
            <a:r>
              <a:rPr lang="ru-RU" altLang="ru-RU">
                <a:latin typeface="Futura PT Demi" panose="020B0604020202020204" charset="0"/>
              </a:rPr>
              <a:t>Университет ПРОФ»</a:t>
            </a:r>
            <a:endParaRPr lang="ru-RU" altLang="ru-RU" dirty="0">
              <a:latin typeface="Futura PT Demi" panose="020B0604020202020204" charset="0"/>
            </a:endParaRPr>
          </a:p>
        </p:txBody>
      </p:sp>
      <p:sp>
        <p:nvSpPr>
          <p:cNvPr id="2" name="TextBox 1"/>
          <p:cNvSpPr txBox="1"/>
          <p:nvPr/>
        </p:nvSpPr>
        <p:spPr>
          <a:xfrm>
            <a:off x="695400" y="1338734"/>
            <a:ext cx="11305256" cy="1154162"/>
          </a:xfrm>
          <a:prstGeom prst="rect">
            <a:avLst/>
          </a:prstGeom>
          <a:noFill/>
        </p:spPr>
        <p:txBody>
          <a:bodyPr wrap="square" rtlCol="0">
            <a:spAutoFit/>
          </a:bodyPr>
          <a:lstStyle/>
          <a:p>
            <a:pPr>
              <a:spcAft>
                <a:spcPts val="600"/>
              </a:spcAft>
            </a:pPr>
            <a:r>
              <a:rPr lang="ru-RU" sz="1600" dirty="0">
                <a:latin typeface="Futura PT Demi" panose="020B0604020202020204" charset="0"/>
              </a:rPr>
              <a:t>Поступающий - призер олимпиады. Результат олимпиады:</a:t>
            </a:r>
          </a:p>
          <a:p>
            <a:pPr marL="285750" indent="-285750">
              <a:spcAft>
                <a:spcPts val="0"/>
              </a:spcAft>
              <a:buFont typeface="Arial" panose="020B0604020202020204" pitchFamily="34" charset="0"/>
              <a:buChar char="•"/>
            </a:pPr>
            <a:r>
              <a:rPr lang="ru-RU" sz="1600" dirty="0">
                <a:latin typeface="Futura PT Demi" panose="020B0604020202020204" charset="0"/>
              </a:rPr>
              <a:t>можно </a:t>
            </a:r>
            <a:r>
              <a:rPr lang="ru-RU" sz="1600" dirty="0" err="1">
                <a:latin typeface="Futura PT Demi" panose="020B0604020202020204" charset="0"/>
              </a:rPr>
              <a:t>перезачесть</a:t>
            </a:r>
            <a:r>
              <a:rPr lang="ru-RU" sz="1600" dirty="0">
                <a:latin typeface="Futura PT Demi" panose="020B0604020202020204" charset="0"/>
              </a:rPr>
              <a:t> как 100 баллов за профильный предмет</a:t>
            </a:r>
          </a:p>
          <a:p>
            <a:pPr>
              <a:spcAft>
                <a:spcPts val="0"/>
              </a:spcAft>
            </a:pPr>
            <a:r>
              <a:rPr lang="ru-RU" sz="1600" dirty="0">
                <a:solidFill>
                  <a:srgbClr val="C00000"/>
                </a:solidFill>
                <a:latin typeface="Futura PT Demi" panose="020B0604020202020204" charset="0"/>
              </a:rPr>
              <a:t>либо</a:t>
            </a:r>
          </a:p>
          <a:p>
            <a:pPr marL="285750" indent="-285750">
              <a:spcAft>
                <a:spcPts val="0"/>
              </a:spcAft>
              <a:buFont typeface="Arial" panose="020B0604020202020204" pitchFamily="34" charset="0"/>
              <a:buChar char="•"/>
            </a:pPr>
            <a:r>
              <a:rPr lang="ru-RU" sz="1600" dirty="0">
                <a:latin typeface="Futura PT Demi" panose="020B0604020202020204" charset="0"/>
              </a:rPr>
              <a:t>позволяет начислить поступающему 5 баллов за индивидуальное достижение</a:t>
            </a:r>
          </a:p>
        </p:txBody>
      </p:sp>
      <p:graphicFrame>
        <p:nvGraphicFramePr>
          <p:cNvPr id="4" name="Схема 3">
            <a:extLst>
              <a:ext uri="{FF2B5EF4-FFF2-40B4-BE49-F238E27FC236}">
                <a16:creationId xmlns:a16="http://schemas.microsoft.com/office/drawing/2014/main" id="{59BE66B2-7072-4F90-9CF9-5B0734589C0F}"/>
              </a:ext>
            </a:extLst>
          </p:cNvPr>
          <p:cNvGraphicFramePr/>
          <p:nvPr>
            <p:extLst>
              <p:ext uri="{D42A27DB-BD31-4B8C-83A1-F6EECF244321}">
                <p14:modId xmlns:p14="http://schemas.microsoft.com/office/powerpoint/2010/main" val="3170983307"/>
              </p:ext>
            </p:extLst>
          </p:nvPr>
        </p:nvGraphicFramePr>
        <p:xfrm>
          <a:off x="2207568" y="3068960"/>
          <a:ext cx="7920880" cy="3635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EA386E93-2BDB-437A-AB1B-160EE697158B}"/>
              </a:ext>
            </a:extLst>
          </p:cNvPr>
          <p:cNvSpPr txBox="1"/>
          <p:nvPr/>
        </p:nvSpPr>
        <p:spPr>
          <a:xfrm>
            <a:off x="0" y="2555612"/>
            <a:ext cx="12192000" cy="369332"/>
          </a:xfrm>
          <a:prstGeom prst="rect">
            <a:avLst/>
          </a:prstGeom>
          <a:noFill/>
        </p:spPr>
        <p:txBody>
          <a:bodyPr wrap="square" rtlCol="0">
            <a:spAutoFit/>
          </a:bodyPr>
          <a:lstStyle/>
          <a:p>
            <a:pPr algn="ctr"/>
            <a:r>
              <a:rPr lang="ru-RU" b="1" dirty="0">
                <a:solidFill>
                  <a:srgbClr val="C00000"/>
                </a:solidFill>
                <a:latin typeface="Futura PT Demi" panose="020B0604020202020204" charset="0"/>
              </a:rPr>
              <a:t>Вычисление самой выгодной для поступающего комбинации</a:t>
            </a:r>
          </a:p>
        </p:txBody>
      </p:sp>
      <p:sp>
        <p:nvSpPr>
          <p:cNvPr id="10" name="TextBox 9">
            <a:extLst>
              <a:ext uri="{FF2B5EF4-FFF2-40B4-BE49-F238E27FC236}">
                <a16:creationId xmlns:a16="http://schemas.microsoft.com/office/drawing/2014/main" id="{8BF5708C-EB3C-44DA-B5F7-385233F1716C}"/>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11</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2503017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Изменения в Портале вуза</a:t>
            </a:r>
          </a:p>
        </p:txBody>
      </p:sp>
      <p:sp>
        <p:nvSpPr>
          <p:cNvPr id="2" name="TextBox 1"/>
          <p:cNvSpPr txBox="1"/>
          <p:nvPr/>
        </p:nvSpPr>
        <p:spPr>
          <a:xfrm>
            <a:off x="119335" y="1556792"/>
            <a:ext cx="4752529" cy="4247317"/>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ru-RU" sz="1600" dirty="0">
                <a:latin typeface="Futura PT Demi" panose="020B0604020202020204" charset="0"/>
              </a:rPr>
              <a:t>Настраиваемый режим «Только для чтения» для ЛК поступающего в Портале вуза</a:t>
            </a:r>
          </a:p>
          <a:p>
            <a:pPr marL="285750" indent="-285750">
              <a:spcAft>
                <a:spcPts val="1200"/>
              </a:spcAft>
              <a:buFont typeface="Wingdings" panose="05000000000000000000" pitchFamily="2" charset="2"/>
              <a:buChar char="§"/>
            </a:pPr>
            <a:endParaRPr lang="ru-RU" sz="1600" dirty="0">
              <a:latin typeface="Futura PT Demi" panose="020B0604020202020204" charset="0"/>
            </a:endParaRPr>
          </a:p>
          <a:p>
            <a:pPr>
              <a:spcAft>
                <a:spcPts val="1200"/>
              </a:spcAft>
            </a:pPr>
            <a:r>
              <a:rPr lang="ru-RU" sz="1600" b="1" dirty="0">
                <a:solidFill>
                  <a:srgbClr val="C00000"/>
                </a:solidFill>
                <a:latin typeface="Futura PT Demi" panose="020B0604020202020204" charset="0"/>
              </a:rPr>
              <a:t>«Запретить работу» </a:t>
            </a:r>
            <a:r>
              <a:rPr lang="ru-RU" sz="1600" dirty="0">
                <a:latin typeface="Futura PT Demi" panose="020B0604020202020204" charset="0"/>
              </a:rPr>
              <a:t>- включает для приемной кампании режим «Только чтение». В этом режиме блокируется подача заявлений и любые манипуляции над ним, но сохраняется отображение изменений, которые приходят из «1С:Университет ПРОФ». </a:t>
            </a:r>
          </a:p>
          <a:p>
            <a:pPr>
              <a:spcAft>
                <a:spcPts val="1200"/>
              </a:spcAft>
            </a:pPr>
            <a:r>
              <a:rPr lang="ru-RU" sz="1600" dirty="0">
                <a:latin typeface="Futura PT Demi" panose="020B0604020202020204" charset="0"/>
              </a:rPr>
              <a:t>Если работа по приемной кампании запрещена, то вместо кнопки «Запретить работу» напротив приемной кампании отображается кнопка «Разрешить работу». При нажатии на нее приемная кампания переходит из режима «Только чтение» в обычный режим. </a:t>
            </a:r>
          </a:p>
        </p:txBody>
      </p:sp>
      <p:pic>
        <p:nvPicPr>
          <p:cNvPr id="3" name="Рисунок 2">
            <a:extLst>
              <a:ext uri="{FF2B5EF4-FFF2-40B4-BE49-F238E27FC236}">
                <a16:creationId xmlns:a16="http://schemas.microsoft.com/office/drawing/2014/main" id="{B83C948F-C775-4C65-95A4-2D9C48DFFF86}"/>
              </a:ext>
            </a:extLst>
          </p:cNvPr>
          <p:cNvPicPr>
            <a:picLocks noChangeAspect="1"/>
          </p:cNvPicPr>
          <p:nvPr/>
        </p:nvPicPr>
        <p:blipFill>
          <a:blip r:embed="rId4"/>
          <a:stretch>
            <a:fillRect/>
          </a:stretch>
        </p:blipFill>
        <p:spPr>
          <a:xfrm>
            <a:off x="5015880" y="1462041"/>
            <a:ext cx="6480000" cy="4919287"/>
          </a:xfrm>
          <a:prstGeom prst="rect">
            <a:avLst/>
          </a:prstGeom>
          <a:ln>
            <a:solidFill>
              <a:schemeClr val="tx1"/>
            </a:solidFill>
          </a:ln>
        </p:spPr>
      </p:pic>
      <p:sp>
        <p:nvSpPr>
          <p:cNvPr id="10" name="TextBox 9">
            <a:extLst>
              <a:ext uri="{FF2B5EF4-FFF2-40B4-BE49-F238E27FC236}">
                <a16:creationId xmlns:a16="http://schemas.microsoft.com/office/drawing/2014/main" id="{D959FD1E-FE7B-4C50-9D7F-13184DA4A869}"/>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12</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983968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Рекомендуемые настройки приемной кампании </a:t>
            </a:r>
            <a:r>
              <a:rPr lang="ru-RU" altLang="ru-RU">
                <a:latin typeface="Futura PT Demi" panose="020B0604020202020204" charset="0"/>
              </a:rPr>
              <a:t>в «1С</a:t>
            </a:r>
            <a:r>
              <a:rPr lang="ru-RU" altLang="ru-RU" dirty="0">
                <a:latin typeface="Futura PT Demi" panose="020B0604020202020204" charset="0"/>
              </a:rPr>
              <a:t>:</a:t>
            </a:r>
            <a:r>
              <a:rPr lang="ru-RU" altLang="ru-RU">
                <a:latin typeface="Futura PT Demi" panose="020B0604020202020204" charset="0"/>
              </a:rPr>
              <a:t>Университет ПРОФ» </a:t>
            </a:r>
            <a:r>
              <a:rPr lang="ru-RU" altLang="ru-RU" dirty="0">
                <a:latin typeface="Futura PT Demi" panose="020B0604020202020204" charset="0"/>
              </a:rPr>
              <a:t>для ВО</a:t>
            </a:r>
          </a:p>
        </p:txBody>
      </p:sp>
      <p:pic>
        <p:nvPicPr>
          <p:cNvPr id="4" name="Рисунок 3">
            <a:extLst>
              <a:ext uri="{FF2B5EF4-FFF2-40B4-BE49-F238E27FC236}">
                <a16:creationId xmlns:a16="http://schemas.microsoft.com/office/drawing/2014/main" id="{D2968466-55B9-4A1E-BE50-2E260EA8A3F9}"/>
              </a:ext>
            </a:extLst>
          </p:cNvPr>
          <p:cNvPicPr>
            <a:picLocks noChangeAspect="1"/>
          </p:cNvPicPr>
          <p:nvPr/>
        </p:nvPicPr>
        <p:blipFill>
          <a:blip r:embed="rId4"/>
          <a:stretch>
            <a:fillRect/>
          </a:stretch>
        </p:blipFill>
        <p:spPr>
          <a:xfrm>
            <a:off x="4655840" y="1430150"/>
            <a:ext cx="6840000" cy="5236556"/>
          </a:xfrm>
          <a:prstGeom prst="rect">
            <a:avLst/>
          </a:prstGeom>
          <a:ln>
            <a:solidFill>
              <a:schemeClr val="tx1"/>
            </a:solidFill>
          </a:ln>
        </p:spPr>
      </p:pic>
      <p:sp>
        <p:nvSpPr>
          <p:cNvPr id="6" name="TextBox 5">
            <a:extLst>
              <a:ext uri="{FF2B5EF4-FFF2-40B4-BE49-F238E27FC236}">
                <a16:creationId xmlns:a16="http://schemas.microsoft.com/office/drawing/2014/main" id="{B4751C35-2769-4976-A1D3-D61316C225EF}"/>
              </a:ext>
            </a:extLst>
          </p:cNvPr>
          <p:cNvSpPr txBox="1"/>
          <p:nvPr/>
        </p:nvSpPr>
        <p:spPr>
          <a:xfrm>
            <a:off x="119335" y="1556792"/>
            <a:ext cx="3816425" cy="1077218"/>
          </a:xfrm>
          <a:prstGeom prst="rect">
            <a:avLst/>
          </a:prstGeom>
          <a:noFill/>
        </p:spPr>
        <p:txBody>
          <a:bodyPr wrap="square" rtlCol="0">
            <a:spAutoFit/>
          </a:bodyPr>
          <a:lstStyle/>
          <a:p>
            <a:pPr>
              <a:spcAft>
                <a:spcPts val="1200"/>
              </a:spcAft>
            </a:pPr>
            <a:r>
              <a:rPr lang="ru-RU" sz="1600" dirty="0">
                <a:latin typeface="Futura PT Demi" panose="020B0604020202020204" charset="0"/>
              </a:rPr>
              <a:t>Рекомендации по настройкам даны согласно положениям действующего Порядка приема, а также особенностям взаимодействия с ССПВО</a:t>
            </a:r>
          </a:p>
        </p:txBody>
      </p:sp>
      <p:sp>
        <p:nvSpPr>
          <p:cNvPr id="10" name="TextBox 9">
            <a:extLst>
              <a:ext uri="{FF2B5EF4-FFF2-40B4-BE49-F238E27FC236}">
                <a16:creationId xmlns:a16="http://schemas.microsoft.com/office/drawing/2014/main" id="{B5E6F08C-D9F4-4465-BDA3-B1D8E1917F41}"/>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13</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3032133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Рекомендуемые настройки приемной кампании </a:t>
            </a:r>
            <a:r>
              <a:rPr lang="ru-RU" altLang="ru-RU">
                <a:latin typeface="Futura PT Demi" panose="020B0604020202020204" charset="0"/>
              </a:rPr>
              <a:t>в «1С</a:t>
            </a:r>
            <a:r>
              <a:rPr lang="ru-RU" altLang="ru-RU" dirty="0">
                <a:latin typeface="Futura PT Demi" panose="020B0604020202020204" charset="0"/>
              </a:rPr>
              <a:t>:</a:t>
            </a:r>
            <a:r>
              <a:rPr lang="ru-RU" altLang="ru-RU">
                <a:latin typeface="Futura PT Demi" panose="020B0604020202020204" charset="0"/>
              </a:rPr>
              <a:t>Университет ПРОФ» </a:t>
            </a:r>
            <a:r>
              <a:rPr lang="ru-RU" altLang="ru-RU" dirty="0">
                <a:latin typeface="Futura PT Demi" panose="020B0604020202020204" charset="0"/>
              </a:rPr>
              <a:t>для ВО</a:t>
            </a:r>
          </a:p>
        </p:txBody>
      </p:sp>
      <p:pic>
        <p:nvPicPr>
          <p:cNvPr id="2" name="Рисунок 1">
            <a:extLst>
              <a:ext uri="{FF2B5EF4-FFF2-40B4-BE49-F238E27FC236}">
                <a16:creationId xmlns:a16="http://schemas.microsoft.com/office/drawing/2014/main" id="{9B6E6CF5-6973-4BE2-9742-2F24C94B2244}"/>
              </a:ext>
            </a:extLst>
          </p:cNvPr>
          <p:cNvPicPr>
            <a:picLocks noChangeAspect="1"/>
          </p:cNvPicPr>
          <p:nvPr/>
        </p:nvPicPr>
        <p:blipFill>
          <a:blip r:embed="rId4"/>
          <a:stretch>
            <a:fillRect/>
          </a:stretch>
        </p:blipFill>
        <p:spPr>
          <a:xfrm>
            <a:off x="4583832" y="1416837"/>
            <a:ext cx="6840000" cy="5248990"/>
          </a:xfrm>
          <a:prstGeom prst="rect">
            <a:avLst/>
          </a:prstGeom>
          <a:ln>
            <a:solidFill>
              <a:schemeClr val="tx1"/>
            </a:solidFill>
          </a:ln>
        </p:spPr>
      </p:pic>
      <p:sp>
        <p:nvSpPr>
          <p:cNvPr id="6" name="TextBox 5">
            <a:extLst>
              <a:ext uri="{FF2B5EF4-FFF2-40B4-BE49-F238E27FC236}">
                <a16:creationId xmlns:a16="http://schemas.microsoft.com/office/drawing/2014/main" id="{B18ECFB3-7296-45E0-827C-5D927BDA9716}"/>
              </a:ext>
            </a:extLst>
          </p:cNvPr>
          <p:cNvSpPr txBox="1"/>
          <p:nvPr/>
        </p:nvSpPr>
        <p:spPr>
          <a:xfrm>
            <a:off x="119335" y="1556792"/>
            <a:ext cx="3888433" cy="1077218"/>
          </a:xfrm>
          <a:prstGeom prst="rect">
            <a:avLst/>
          </a:prstGeom>
          <a:noFill/>
        </p:spPr>
        <p:txBody>
          <a:bodyPr wrap="square" rtlCol="0">
            <a:spAutoFit/>
          </a:bodyPr>
          <a:lstStyle/>
          <a:p>
            <a:pPr>
              <a:spcAft>
                <a:spcPts val="1200"/>
              </a:spcAft>
            </a:pPr>
            <a:r>
              <a:rPr lang="ru-RU" sz="1600" dirty="0">
                <a:latin typeface="Futura PT Demi" panose="020B0604020202020204" charset="0"/>
              </a:rPr>
              <a:t>Рекомендация направлена на предотвращение рассинхронизации данных в заявлении поступающего и плане набора</a:t>
            </a:r>
          </a:p>
        </p:txBody>
      </p:sp>
      <p:sp>
        <p:nvSpPr>
          <p:cNvPr id="10" name="TextBox 9">
            <a:extLst>
              <a:ext uri="{FF2B5EF4-FFF2-40B4-BE49-F238E27FC236}">
                <a16:creationId xmlns:a16="http://schemas.microsoft.com/office/drawing/2014/main" id="{89C498FD-A00A-493F-878F-AA14736F63FD}"/>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14</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2543233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Рекомендуемые настройки приемной кампании </a:t>
            </a:r>
            <a:r>
              <a:rPr lang="ru-RU" altLang="ru-RU">
                <a:latin typeface="Futura PT Demi" panose="020B0604020202020204" charset="0"/>
              </a:rPr>
              <a:t>в «1С</a:t>
            </a:r>
            <a:r>
              <a:rPr lang="ru-RU" altLang="ru-RU" dirty="0">
                <a:latin typeface="Futura PT Demi" panose="020B0604020202020204" charset="0"/>
              </a:rPr>
              <a:t>:</a:t>
            </a:r>
            <a:r>
              <a:rPr lang="ru-RU" altLang="ru-RU">
                <a:latin typeface="Futura PT Demi" panose="020B0604020202020204" charset="0"/>
              </a:rPr>
              <a:t>Университет ПРОФ» </a:t>
            </a:r>
            <a:r>
              <a:rPr lang="ru-RU" altLang="ru-RU" dirty="0">
                <a:latin typeface="Futura PT Demi" panose="020B0604020202020204" charset="0"/>
              </a:rPr>
              <a:t>для ВО</a:t>
            </a:r>
          </a:p>
        </p:txBody>
      </p:sp>
      <p:pic>
        <p:nvPicPr>
          <p:cNvPr id="3" name="Рисунок 2">
            <a:extLst>
              <a:ext uri="{FF2B5EF4-FFF2-40B4-BE49-F238E27FC236}">
                <a16:creationId xmlns:a16="http://schemas.microsoft.com/office/drawing/2014/main" id="{CDFB9DCB-D173-47B1-9D75-F4ADC7269FBE}"/>
              </a:ext>
            </a:extLst>
          </p:cNvPr>
          <p:cNvPicPr>
            <a:picLocks noChangeAspect="1"/>
          </p:cNvPicPr>
          <p:nvPr/>
        </p:nvPicPr>
        <p:blipFill>
          <a:blip r:embed="rId4"/>
          <a:stretch>
            <a:fillRect/>
          </a:stretch>
        </p:blipFill>
        <p:spPr>
          <a:xfrm>
            <a:off x="4583832" y="1464047"/>
            <a:ext cx="6840000" cy="5197588"/>
          </a:xfrm>
          <a:prstGeom prst="rect">
            <a:avLst/>
          </a:prstGeom>
          <a:ln>
            <a:solidFill>
              <a:schemeClr val="tx1"/>
            </a:solidFill>
          </a:ln>
        </p:spPr>
      </p:pic>
      <p:sp>
        <p:nvSpPr>
          <p:cNvPr id="6" name="TextBox 5">
            <a:extLst>
              <a:ext uri="{FF2B5EF4-FFF2-40B4-BE49-F238E27FC236}">
                <a16:creationId xmlns:a16="http://schemas.microsoft.com/office/drawing/2014/main" id="{B54A13EE-045F-4387-855B-21F6931CD8E3}"/>
              </a:ext>
            </a:extLst>
          </p:cNvPr>
          <p:cNvSpPr txBox="1"/>
          <p:nvPr/>
        </p:nvSpPr>
        <p:spPr>
          <a:xfrm>
            <a:off x="119335" y="1556792"/>
            <a:ext cx="4104457" cy="1077218"/>
          </a:xfrm>
          <a:prstGeom prst="rect">
            <a:avLst/>
          </a:prstGeom>
          <a:noFill/>
        </p:spPr>
        <p:txBody>
          <a:bodyPr wrap="square" rtlCol="0">
            <a:spAutoFit/>
          </a:bodyPr>
          <a:lstStyle/>
          <a:p>
            <a:pPr>
              <a:spcAft>
                <a:spcPts val="1200"/>
              </a:spcAft>
            </a:pPr>
            <a:r>
              <a:rPr lang="ru-RU" sz="1600" dirty="0">
                <a:latin typeface="Futura PT Demi" panose="020B0604020202020204" charset="0"/>
              </a:rPr>
              <a:t>Рекомендации по настройкам даны согласно положениям действующего Порядка приема, а также особенностям взаимодействия с ССПВО</a:t>
            </a:r>
          </a:p>
        </p:txBody>
      </p:sp>
      <p:sp>
        <p:nvSpPr>
          <p:cNvPr id="10" name="TextBox 9">
            <a:extLst>
              <a:ext uri="{FF2B5EF4-FFF2-40B4-BE49-F238E27FC236}">
                <a16:creationId xmlns:a16="http://schemas.microsoft.com/office/drawing/2014/main" id="{4452A490-B44C-4E64-8901-5B2488C3E697}"/>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15</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1132381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Рекомендуемые настройки приемной кампании </a:t>
            </a:r>
            <a:r>
              <a:rPr lang="ru-RU" altLang="ru-RU">
                <a:latin typeface="Futura PT Demi" panose="020B0604020202020204" charset="0"/>
              </a:rPr>
              <a:t>в «1С</a:t>
            </a:r>
            <a:r>
              <a:rPr lang="ru-RU" altLang="ru-RU" dirty="0">
                <a:latin typeface="Futura PT Demi" panose="020B0604020202020204" charset="0"/>
              </a:rPr>
              <a:t>:</a:t>
            </a:r>
            <a:r>
              <a:rPr lang="ru-RU" altLang="ru-RU">
                <a:latin typeface="Futura PT Demi" panose="020B0604020202020204" charset="0"/>
              </a:rPr>
              <a:t>Университет ПРОФ» </a:t>
            </a:r>
            <a:r>
              <a:rPr lang="ru-RU" altLang="ru-RU" dirty="0">
                <a:latin typeface="Futura PT Demi" panose="020B0604020202020204" charset="0"/>
              </a:rPr>
              <a:t>для ВО</a:t>
            </a:r>
          </a:p>
        </p:txBody>
      </p:sp>
      <p:pic>
        <p:nvPicPr>
          <p:cNvPr id="2" name="Рисунок 1">
            <a:extLst>
              <a:ext uri="{FF2B5EF4-FFF2-40B4-BE49-F238E27FC236}">
                <a16:creationId xmlns:a16="http://schemas.microsoft.com/office/drawing/2014/main" id="{711C07B5-22A1-4A3F-9D9B-8318DD23AA35}"/>
              </a:ext>
            </a:extLst>
          </p:cNvPr>
          <p:cNvPicPr>
            <a:picLocks noChangeAspect="1"/>
          </p:cNvPicPr>
          <p:nvPr/>
        </p:nvPicPr>
        <p:blipFill>
          <a:blip r:embed="rId4"/>
          <a:stretch>
            <a:fillRect/>
          </a:stretch>
        </p:blipFill>
        <p:spPr>
          <a:xfrm>
            <a:off x="4655840" y="1445640"/>
            <a:ext cx="6840000" cy="5221066"/>
          </a:xfrm>
          <a:prstGeom prst="rect">
            <a:avLst/>
          </a:prstGeom>
          <a:ln>
            <a:solidFill>
              <a:schemeClr val="tx1"/>
            </a:solidFill>
          </a:ln>
        </p:spPr>
      </p:pic>
      <p:sp>
        <p:nvSpPr>
          <p:cNvPr id="6" name="TextBox 5">
            <a:extLst>
              <a:ext uri="{FF2B5EF4-FFF2-40B4-BE49-F238E27FC236}">
                <a16:creationId xmlns:a16="http://schemas.microsoft.com/office/drawing/2014/main" id="{A028F196-4983-4F6D-BDB2-C223AD77DA03}"/>
              </a:ext>
            </a:extLst>
          </p:cNvPr>
          <p:cNvSpPr txBox="1"/>
          <p:nvPr/>
        </p:nvSpPr>
        <p:spPr>
          <a:xfrm>
            <a:off x="119335" y="1556792"/>
            <a:ext cx="4176465" cy="830997"/>
          </a:xfrm>
          <a:prstGeom prst="rect">
            <a:avLst/>
          </a:prstGeom>
          <a:noFill/>
        </p:spPr>
        <p:txBody>
          <a:bodyPr wrap="square" rtlCol="0">
            <a:spAutoFit/>
          </a:bodyPr>
          <a:lstStyle/>
          <a:p>
            <a:pPr>
              <a:spcAft>
                <a:spcPts val="1200"/>
              </a:spcAft>
            </a:pPr>
            <a:r>
              <a:rPr lang="ru-RU" sz="1600" dirty="0">
                <a:latin typeface="Futura PT Demi" panose="020B0604020202020204" charset="0"/>
              </a:rPr>
              <a:t>Рекомендации по настройкам даны согласно положениям действующего Порядка приема</a:t>
            </a:r>
          </a:p>
        </p:txBody>
      </p:sp>
      <p:sp>
        <p:nvSpPr>
          <p:cNvPr id="10" name="TextBox 9">
            <a:extLst>
              <a:ext uri="{FF2B5EF4-FFF2-40B4-BE49-F238E27FC236}">
                <a16:creationId xmlns:a16="http://schemas.microsoft.com/office/drawing/2014/main" id="{FC36B31B-0643-4E02-AE4B-846AF5DEEF29}"/>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16</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618256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Рекомендуемые настройки приемной кампании </a:t>
            </a:r>
            <a:r>
              <a:rPr lang="ru-RU" altLang="ru-RU">
                <a:latin typeface="Futura PT Demi" panose="020B0604020202020204" charset="0"/>
              </a:rPr>
              <a:t>в «1С</a:t>
            </a:r>
            <a:r>
              <a:rPr lang="ru-RU" altLang="ru-RU" dirty="0">
                <a:latin typeface="Futura PT Demi" panose="020B0604020202020204" charset="0"/>
              </a:rPr>
              <a:t>:</a:t>
            </a:r>
            <a:r>
              <a:rPr lang="ru-RU" altLang="ru-RU">
                <a:latin typeface="Futura PT Demi" panose="020B0604020202020204" charset="0"/>
              </a:rPr>
              <a:t>Университет ПРОФ» </a:t>
            </a:r>
            <a:r>
              <a:rPr lang="ru-RU" altLang="ru-RU" dirty="0">
                <a:latin typeface="Futura PT Demi" panose="020B0604020202020204" charset="0"/>
              </a:rPr>
              <a:t>для ВО</a:t>
            </a:r>
          </a:p>
        </p:txBody>
      </p:sp>
      <p:pic>
        <p:nvPicPr>
          <p:cNvPr id="2" name="Рисунок 1">
            <a:extLst>
              <a:ext uri="{FF2B5EF4-FFF2-40B4-BE49-F238E27FC236}">
                <a16:creationId xmlns:a16="http://schemas.microsoft.com/office/drawing/2014/main" id="{49C6B022-A006-4AB0-B2B9-BCB5CDEAF654}"/>
              </a:ext>
            </a:extLst>
          </p:cNvPr>
          <p:cNvPicPr>
            <a:picLocks noChangeAspect="1"/>
          </p:cNvPicPr>
          <p:nvPr/>
        </p:nvPicPr>
        <p:blipFill>
          <a:blip r:embed="rId4"/>
          <a:stretch>
            <a:fillRect/>
          </a:stretch>
        </p:blipFill>
        <p:spPr>
          <a:xfrm>
            <a:off x="4439816" y="1411225"/>
            <a:ext cx="7020000" cy="5282039"/>
          </a:xfrm>
          <a:prstGeom prst="rect">
            <a:avLst/>
          </a:prstGeom>
          <a:ln>
            <a:solidFill>
              <a:schemeClr val="tx1"/>
            </a:solidFill>
          </a:ln>
        </p:spPr>
      </p:pic>
      <p:sp>
        <p:nvSpPr>
          <p:cNvPr id="10" name="TextBox 9">
            <a:extLst>
              <a:ext uri="{FF2B5EF4-FFF2-40B4-BE49-F238E27FC236}">
                <a16:creationId xmlns:a16="http://schemas.microsoft.com/office/drawing/2014/main" id="{CD9AC58F-5131-449C-9693-70961F688B59}"/>
              </a:ext>
            </a:extLst>
          </p:cNvPr>
          <p:cNvSpPr txBox="1"/>
          <p:nvPr/>
        </p:nvSpPr>
        <p:spPr>
          <a:xfrm>
            <a:off x="119335" y="1556792"/>
            <a:ext cx="4176465" cy="830997"/>
          </a:xfrm>
          <a:prstGeom prst="rect">
            <a:avLst/>
          </a:prstGeom>
          <a:noFill/>
        </p:spPr>
        <p:txBody>
          <a:bodyPr wrap="square" rtlCol="0">
            <a:spAutoFit/>
          </a:bodyPr>
          <a:lstStyle/>
          <a:p>
            <a:pPr>
              <a:spcAft>
                <a:spcPts val="1200"/>
              </a:spcAft>
            </a:pPr>
            <a:r>
              <a:rPr lang="ru-RU" sz="1600" dirty="0">
                <a:latin typeface="Futura PT Demi" panose="020B0604020202020204" charset="0"/>
              </a:rPr>
              <a:t>Рекомендации по настройкам даны согласно положениям действующего Порядка приема</a:t>
            </a:r>
          </a:p>
        </p:txBody>
      </p:sp>
      <p:sp>
        <p:nvSpPr>
          <p:cNvPr id="11" name="TextBox 10">
            <a:extLst>
              <a:ext uri="{FF2B5EF4-FFF2-40B4-BE49-F238E27FC236}">
                <a16:creationId xmlns:a16="http://schemas.microsoft.com/office/drawing/2014/main" id="{C2068480-E872-411D-82B9-083DCD8D5E88}"/>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17</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726670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Рекомендуемые настройки приемной кампании </a:t>
            </a:r>
            <a:r>
              <a:rPr lang="ru-RU" altLang="ru-RU">
                <a:latin typeface="Futura PT Demi" panose="020B0604020202020204" charset="0"/>
              </a:rPr>
              <a:t>в «1С</a:t>
            </a:r>
            <a:r>
              <a:rPr lang="ru-RU" altLang="ru-RU" dirty="0">
                <a:latin typeface="Futura PT Demi" panose="020B0604020202020204" charset="0"/>
              </a:rPr>
              <a:t>:</a:t>
            </a:r>
            <a:r>
              <a:rPr lang="ru-RU" altLang="ru-RU">
                <a:latin typeface="Futura PT Demi" panose="020B0604020202020204" charset="0"/>
              </a:rPr>
              <a:t>Университет ПРОФ» </a:t>
            </a:r>
            <a:r>
              <a:rPr lang="ru-RU" altLang="ru-RU" dirty="0">
                <a:latin typeface="Futura PT Demi" panose="020B0604020202020204" charset="0"/>
              </a:rPr>
              <a:t>для ВО</a:t>
            </a:r>
          </a:p>
        </p:txBody>
      </p:sp>
      <p:pic>
        <p:nvPicPr>
          <p:cNvPr id="2" name="Рисунок 1">
            <a:extLst>
              <a:ext uri="{FF2B5EF4-FFF2-40B4-BE49-F238E27FC236}">
                <a16:creationId xmlns:a16="http://schemas.microsoft.com/office/drawing/2014/main" id="{4755DDC0-4648-42E0-B0B5-57D26ABE6835}"/>
              </a:ext>
            </a:extLst>
          </p:cNvPr>
          <p:cNvPicPr>
            <a:picLocks noChangeAspect="1"/>
          </p:cNvPicPr>
          <p:nvPr/>
        </p:nvPicPr>
        <p:blipFill>
          <a:blip r:embed="rId4"/>
          <a:stretch>
            <a:fillRect/>
          </a:stretch>
        </p:blipFill>
        <p:spPr>
          <a:xfrm>
            <a:off x="4655840" y="1445640"/>
            <a:ext cx="6840000" cy="5221066"/>
          </a:xfrm>
          <a:prstGeom prst="rect">
            <a:avLst/>
          </a:prstGeom>
          <a:ln>
            <a:solidFill>
              <a:schemeClr val="tx1"/>
            </a:solidFill>
          </a:ln>
        </p:spPr>
      </p:pic>
      <p:sp>
        <p:nvSpPr>
          <p:cNvPr id="6" name="TextBox 5">
            <a:extLst>
              <a:ext uri="{FF2B5EF4-FFF2-40B4-BE49-F238E27FC236}">
                <a16:creationId xmlns:a16="http://schemas.microsoft.com/office/drawing/2014/main" id="{D5EEC10A-D11C-4632-A9C1-D14E8C76E529}"/>
              </a:ext>
            </a:extLst>
          </p:cNvPr>
          <p:cNvSpPr txBox="1"/>
          <p:nvPr/>
        </p:nvSpPr>
        <p:spPr>
          <a:xfrm>
            <a:off x="119335" y="1556792"/>
            <a:ext cx="4176465" cy="830997"/>
          </a:xfrm>
          <a:prstGeom prst="rect">
            <a:avLst/>
          </a:prstGeom>
          <a:noFill/>
        </p:spPr>
        <p:txBody>
          <a:bodyPr wrap="square" rtlCol="0">
            <a:spAutoFit/>
          </a:bodyPr>
          <a:lstStyle/>
          <a:p>
            <a:pPr>
              <a:spcAft>
                <a:spcPts val="1200"/>
              </a:spcAft>
            </a:pPr>
            <a:r>
              <a:rPr lang="ru-RU" sz="1600" dirty="0">
                <a:latin typeface="Futura PT Demi" panose="020B0604020202020204" charset="0"/>
              </a:rPr>
              <a:t>Рекомендации по настройкам даны согласно положениям действующего Порядка приема</a:t>
            </a:r>
          </a:p>
        </p:txBody>
      </p:sp>
      <p:sp>
        <p:nvSpPr>
          <p:cNvPr id="10" name="TextBox 9">
            <a:extLst>
              <a:ext uri="{FF2B5EF4-FFF2-40B4-BE49-F238E27FC236}">
                <a16:creationId xmlns:a16="http://schemas.microsoft.com/office/drawing/2014/main" id="{3D0CDF8C-0907-44C7-822A-65A3D8ED66AB}"/>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18</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1721526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2" y="44624"/>
            <a:ext cx="7560195" cy="1484312"/>
          </a:xfrm>
        </p:spPr>
        <p:txBody>
          <a:bodyPr/>
          <a:lstStyle/>
          <a:p>
            <a:r>
              <a:rPr lang="ru-RU" altLang="ru-RU" dirty="0">
                <a:latin typeface="Futura PT Demi" panose="020B0604020202020204" charset="0"/>
              </a:rPr>
              <a:t>Рекомендуемые настройки приемной кампании </a:t>
            </a:r>
            <a:r>
              <a:rPr lang="ru-RU" altLang="ru-RU">
                <a:latin typeface="Futura PT Demi" panose="020B0604020202020204" charset="0"/>
              </a:rPr>
              <a:t>в «1С</a:t>
            </a:r>
            <a:r>
              <a:rPr lang="ru-RU" altLang="ru-RU" dirty="0">
                <a:latin typeface="Futura PT Demi" panose="020B0604020202020204" charset="0"/>
              </a:rPr>
              <a:t>:</a:t>
            </a:r>
            <a:r>
              <a:rPr lang="ru-RU" altLang="ru-RU">
                <a:latin typeface="Futura PT Demi" panose="020B0604020202020204" charset="0"/>
              </a:rPr>
              <a:t>Университет ПРОФ» </a:t>
            </a:r>
            <a:r>
              <a:rPr lang="ru-RU" altLang="ru-RU" dirty="0">
                <a:latin typeface="Futura PT Demi" panose="020B0604020202020204" charset="0"/>
              </a:rPr>
              <a:t>для СПО</a:t>
            </a:r>
          </a:p>
        </p:txBody>
      </p:sp>
      <p:pic>
        <p:nvPicPr>
          <p:cNvPr id="3" name="Рисунок 2">
            <a:extLst>
              <a:ext uri="{FF2B5EF4-FFF2-40B4-BE49-F238E27FC236}">
                <a16:creationId xmlns:a16="http://schemas.microsoft.com/office/drawing/2014/main" id="{57DE7049-5946-4420-8888-BF7AB23B2506}"/>
              </a:ext>
            </a:extLst>
          </p:cNvPr>
          <p:cNvPicPr>
            <a:picLocks noChangeAspect="1"/>
          </p:cNvPicPr>
          <p:nvPr/>
        </p:nvPicPr>
        <p:blipFill>
          <a:blip r:embed="rId4"/>
          <a:stretch>
            <a:fillRect/>
          </a:stretch>
        </p:blipFill>
        <p:spPr>
          <a:xfrm>
            <a:off x="4583832" y="1431892"/>
            <a:ext cx="6840000" cy="5213043"/>
          </a:xfrm>
          <a:prstGeom prst="rect">
            <a:avLst/>
          </a:prstGeom>
          <a:ln>
            <a:solidFill>
              <a:schemeClr val="tx1"/>
            </a:solidFill>
          </a:ln>
        </p:spPr>
      </p:pic>
      <p:sp>
        <p:nvSpPr>
          <p:cNvPr id="6" name="TextBox 5">
            <a:extLst>
              <a:ext uri="{FF2B5EF4-FFF2-40B4-BE49-F238E27FC236}">
                <a16:creationId xmlns:a16="http://schemas.microsoft.com/office/drawing/2014/main" id="{190CE105-39C6-4C37-95BD-74C4020C3B95}"/>
              </a:ext>
            </a:extLst>
          </p:cNvPr>
          <p:cNvSpPr txBox="1"/>
          <p:nvPr/>
        </p:nvSpPr>
        <p:spPr>
          <a:xfrm>
            <a:off x="119335" y="1556792"/>
            <a:ext cx="4104457" cy="1077218"/>
          </a:xfrm>
          <a:prstGeom prst="rect">
            <a:avLst/>
          </a:prstGeom>
          <a:noFill/>
        </p:spPr>
        <p:txBody>
          <a:bodyPr wrap="square" rtlCol="0">
            <a:spAutoFit/>
          </a:bodyPr>
          <a:lstStyle/>
          <a:p>
            <a:pPr>
              <a:spcAft>
                <a:spcPts val="1200"/>
              </a:spcAft>
            </a:pPr>
            <a:r>
              <a:rPr lang="ru-RU" sz="1600" dirty="0">
                <a:latin typeface="Futura PT Demi" panose="020B0604020202020204" charset="0"/>
              </a:rPr>
              <a:t>Рекомендации по настройкам даны согласно положениям действующего Порядка приема, а также особенностям взаимодействия с ССПВО</a:t>
            </a:r>
          </a:p>
        </p:txBody>
      </p:sp>
      <p:sp>
        <p:nvSpPr>
          <p:cNvPr id="10" name="TextBox 9">
            <a:extLst>
              <a:ext uri="{FF2B5EF4-FFF2-40B4-BE49-F238E27FC236}">
                <a16:creationId xmlns:a16="http://schemas.microsoft.com/office/drawing/2014/main" id="{3E0310B7-AE3F-4A58-9FDC-0A47B3446FC2}"/>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19</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2382434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52"/>
              </a:defRPr>
            </a:lvl1pPr>
            <a:lvl2pPr marL="742950" indent="-285750">
              <a:spcBef>
                <a:spcPct val="20000"/>
              </a:spcBef>
              <a:buClr>
                <a:srgbClr val="CC0000"/>
              </a:buClr>
              <a:buChar char="•"/>
              <a:defRPr>
                <a:solidFill>
                  <a:schemeClr val="tx1"/>
                </a:solidFill>
                <a:latin typeface="Futura PT Demi" pitchFamily="34" charset="-52"/>
              </a:defRPr>
            </a:lvl2pPr>
            <a:lvl3pPr marL="1143000" indent="-228600">
              <a:spcBef>
                <a:spcPct val="20000"/>
              </a:spcBef>
              <a:buClr>
                <a:srgbClr val="CC0000"/>
              </a:buClr>
              <a:buChar char="•"/>
              <a:defRPr sz="1600">
                <a:solidFill>
                  <a:schemeClr val="tx1"/>
                </a:solidFill>
                <a:latin typeface="Futura PT Demi" pitchFamily="34" charset="-52"/>
              </a:defRPr>
            </a:lvl3pPr>
            <a:lvl4pPr marL="1600200" indent="-228600">
              <a:spcBef>
                <a:spcPct val="20000"/>
              </a:spcBef>
              <a:buClr>
                <a:srgbClr val="CC0000"/>
              </a:buClr>
              <a:buChar char="•"/>
              <a:defRPr sz="1400">
                <a:solidFill>
                  <a:schemeClr val="tx1"/>
                </a:solidFill>
                <a:latin typeface="Futura PT Demi" pitchFamily="34" charset="-52"/>
              </a:defRPr>
            </a:lvl4pPr>
            <a:lvl5pPr marL="2057400" indent="-228600">
              <a:spcBef>
                <a:spcPct val="20000"/>
              </a:spcBef>
              <a:buClr>
                <a:srgbClr val="CC0000"/>
              </a:buClr>
              <a:buChar char="•"/>
              <a:defRPr sz="1200">
                <a:solidFill>
                  <a:schemeClr val="tx1"/>
                </a:solidFill>
                <a:latin typeface="Futura PT Demi" pitchFamily="34"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52"/>
              </a:defRPr>
            </a:lvl9pPr>
          </a:lstStyle>
          <a:p>
            <a:pPr eaLnBrk="1" hangingPunct="1">
              <a:spcBef>
                <a:spcPct val="0"/>
              </a:spcBef>
              <a:buClrTx/>
              <a:buFontTx/>
              <a:buNone/>
            </a:pPr>
            <a:endParaRPr lang="ru-RU" altLang="ru-RU" sz="1800" dirty="0">
              <a:latin typeface="Futura PT Book" charset="-52"/>
            </a:endParaRPr>
          </a:p>
        </p:txBody>
      </p:sp>
      <p:sp>
        <p:nvSpPr>
          <p:cNvPr id="7" name="Заголовок 1">
            <a:extLst/>
          </p:cNvPr>
          <p:cNvSpPr txBox="1">
            <a:spLocks/>
          </p:cNvSpPr>
          <p:nvPr/>
        </p:nvSpPr>
        <p:spPr bwMode="auto">
          <a:xfrm>
            <a:off x="963613" y="4406900"/>
            <a:ext cx="10363200" cy="2046288"/>
          </a:xfrm>
          <a:prstGeom prst="rect">
            <a:avLst/>
          </a:prstGeom>
          <a:noFill/>
          <a:ln>
            <a:noFill/>
          </a:ln>
        </p:spPr>
        <p:txBody>
          <a:bodyPr anchor="ctr"/>
          <a:lstStyle>
            <a:lvl1pPr algn="l" rtl="0" eaLnBrk="0" fontAlgn="base" hangingPunct="0">
              <a:spcBef>
                <a:spcPct val="0"/>
              </a:spcBef>
              <a:spcAft>
                <a:spcPct val="0"/>
              </a:spcAft>
              <a:defRPr sz="2800">
                <a:solidFill>
                  <a:schemeClr val="tx2"/>
                </a:solidFill>
                <a:latin typeface="Futura PT Demi" panose="020B0702020204020303" pitchFamily="34" charset="0"/>
                <a:ea typeface="+mj-ea"/>
                <a:cs typeface="+mj-cs"/>
              </a:defRPr>
            </a:lvl1pPr>
            <a:lvl2pPr algn="l" rtl="0" eaLnBrk="0" fontAlgn="base" hangingPunct="0">
              <a:spcBef>
                <a:spcPct val="0"/>
              </a:spcBef>
              <a:spcAft>
                <a:spcPct val="0"/>
              </a:spcAft>
              <a:defRPr sz="2800">
                <a:solidFill>
                  <a:schemeClr val="tx2"/>
                </a:solidFill>
                <a:latin typeface="Futura PT Demi" pitchFamily="34" charset="0"/>
              </a:defRPr>
            </a:lvl2pPr>
            <a:lvl3pPr algn="l" rtl="0" eaLnBrk="0" fontAlgn="base" hangingPunct="0">
              <a:spcBef>
                <a:spcPct val="0"/>
              </a:spcBef>
              <a:spcAft>
                <a:spcPct val="0"/>
              </a:spcAft>
              <a:defRPr sz="2800">
                <a:solidFill>
                  <a:schemeClr val="tx2"/>
                </a:solidFill>
                <a:latin typeface="Futura PT Demi" pitchFamily="34" charset="0"/>
              </a:defRPr>
            </a:lvl3pPr>
            <a:lvl4pPr algn="l" rtl="0" eaLnBrk="0" fontAlgn="base" hangingPunct="0">
              <a:spcBef>
                <a:spcPct val="0"/>
              </a:spcBef>
              <a:spcAft>
                <a:spcPct val="0"/>
              </a:spcAft>
              <a:defRPr sz="2800">
                <a:solidFill>
                  <a:schemeClr val="tx2"/>
                </a:solidFill>
                <a:latin typeface="Futura PT Demi" pitchFamily="34" charset="0"/>
              </a:defRPr>
            </a:lvl4pPr>
            <a:lvl5pPr algn="l" rtl="0" eaLnBrk="0" fontAlgn="base" hangingPunct="0">
              <a:spcBef>
                <a:spcPct val="0"/>
              </a:spcBef>
              <a:spcAft>
                <a:spcPct val="0"/>
              </a:spcAft>
              <a:defRPr sz="2800">
                <a:solidFill>
                  <a:schemeClr val="tx2"/>
                </a:solidFill>
                <a:latin typeface="Futura PT Dem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a:lstStyle>
          <a:p>
            <a:pPr>
              <a:defRPr/>
            </a:pPr>
            <a:r>
              <a:rPr lang="ru-RU" sz="4000" kern="0">
                <a:solidFill>
                  <a:schemeClr val="tx1"/>
                </a:solidFill>
              </a:rPr>
              <a:t>«1С:УНИВЕРСИТЕТ» </a:t>
            </a:r>
            <a:r>
              <a:rPr lang="ru-RU" sz="4000" kern="0" dirty="0">
                <a:solidFill>
                  <a:schemeClr val="tx1"/>
                </a:solidFill>
              </a:rPr>
              <a:t>И</a:t>
            </a:r>
            <a:br>
              <a:rPr lang="ru-RU" sz="4000" kern="0">
                <a:solidFill>
                  <a:schemeClr val="tx1"/>
                </a:solidFill>
              </a:rPr>
            </a:br>
            <a:r>
              <a:rPr lang="ru-RU" sz="4000" kern="0">
                <a:solidFill>
                  <a:schemeClr val="tx1"/>
                </a:solidFill>
              </a:rPr>
              <a:t>«1С</a:t>
            </a:r>
            <a:r>
              <a:rPr lang="ru-RU" sz="4000" kern="0" dirty="0">
                <a:solidFill>
                  <a:schemeClr val="tx1"/>
                </a:solidFill>
              </a:rPr>
              <a:t>:</a:t>
            </a:r>
            <a:r>
              <a:rPr lang="ru-RU" sz="4000" kern="0">
                <a:solidFill>
                  <a:schemeClr val="tx1"/>
                </a:solidFill>
              </a:rPr>
              <a:t>УНИВЕРСИТЕТ ПРОФ».</a:t>
            </a:r>
            <a:br>
              <a:rPr lang="ru-RU" sz="4000" kern="0" dirty="0">
                <a:solidFill>
                  <a:schemeClr val="tx1"/>
                </a:solidFill>
              </a:rPr>
            </a:br>
            <a:r>
              <a:rPr lang="ru-RU" sz="4000" kern="0" dirty="0">
                <a:solidFill>
                  <a:schemeClr val="tx1"/>
                </a:solidFill>
              </a:rPr>
              <a:t>ОБЩАЯ ИНФОРМАЦИЯ О РЕШЕНИЯХ</a:t>
            </a:r>
          </a:p>
        </p:txBody>
      </p:sp>
      <p:pic>
        <p:nvPicPr>
          <p:cNvPr id="8196"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908050"/>
            <a:ext cx="6529387"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8987036-D42E-41A7-8C1A-AF7347839C93}"/>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algn="r">
              <a:spcBef>
                <a:spcPct val="0"/>
              </a:spcBef>
              <a:buClrTx/>
              <a:buFontTx/>
              <a:buNone/>
              <a:defRPr/>
            </a:pPr>
            <a:fld id="{0ADAAA40-7388-4BF2-9B54-2424B9CBB426}" type="slidenum">
              <a:rPr lang="en-US" altLang="ru-RU" sz="2400" b="1" smtClean="0">
                <a:effectLst>
                  <a:outerShdw blurRad="38100" dist="38100" dir="2700000" algn="tl">
                    <a:srgbClr val="C0C0C0"/>
                  </a:outerShdw>
                </a:effectLst>
              </a:rPr>
              <a:pPr algn="r">
                <a:spcBef>
                  <a:spcPct val="0"/>
                </a:spcBef>
                <a:buClrTx/>
                <a:buFontTx/>
                <a:buNone/>
                <a:defRPr/>
              </a:pPr>
              <a:t>2</a:t>
            </a:fld>
            <a:endParaRPr lang="ru-RU" altLang="ru-RU" sz="2400" b="1" dirty="0">
              <a:effectLst>
                <a:outerShdw blurRad="38100" dist="38100" dir="2700000" algn="tl">
                  <a:srgbClr val="C0C0C0"/>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3269" y="861367"/>
            <a:ext cx="6569075"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anose="020B0604020202020204" charset="0"/>
              </a:defRPr>
            </a:lvl1pPr>
            <a:lvl2pPr marL="742950" indent="-285750">
              <a:spcBef>
                <a:spcPct val="20000"/>
              </a:spcBef>
              <a:buClr>
                <a:srgbClr val="CC0000"/>
              </a:buClr>
              <a:buChar char="•"/>
              <a:defRPr>
                <a:solidFill>
                  <a:schemeClr val="tx1"/>
                </a:solidFill>
                <a:latin typeface="Futura PT Demi" panose="020B0604020202020204" charset="0"/>
              </a:defRPr>
            </a:lvl2pPr>
            <a:lvl3pPr marL="1143000" indent="-228600">
              <a:spcBef>
                <a:spcPct val="20000"/>
              </a:spcBef>
              <a:buClr>
                <a:srgbClr val="CC0000"/>
              </a:buClr>
              <a:buChar char="•"/>
              <a:defRPr sz="1600">
                <a:solidFill>
                  <a:schemeClr val="tx1"/>
                </a:solidFill>
                <a:latin typeface="Futura PT Demi" panose="020B0604020202020204" charset="0"/>
              </a:defRPr>
            </a:lvl3pPr>
            <a:lvl4pPr marL="1600200" indent="-228600">
              <a:spcBef>
                <a:spcPct val="20000"/>
              </a:spcBef>
              <a:buClr>
                <a:srgbClr val="CC0000"/>
              </a:buClr>
              <a:buChar char="•"/>
              <a:defRPr sz="1400">
                <a:solidFill>
                  <a:schemeClr val="tx1"/>
                </a:solidFill>
                <a:latin typeface="Futura PT Demi" panose="020B0604020202020204" charset="0"/>
              </a:defRPr>
            </a:lvl4pPr>
            <a:lvl5pPr marL="2057400" indent="-228600">
              <a:spcBef>
                <a:spcPct val="20000"/>
              </a:spcBef>
              <a:buClr>
                <a:srgbClr val="CC0000"/>
              </a:buClr>
              <a:buChar char="•"/>
              <a:defRPr sz="1200">
                <a:solidFill>
                  <a:schemeClr val="tx1"/>
                </a:solidFill>
                <a:latin typeface="Futura PT Demi" panose="020B060402020202020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9pPr>
          </a:lstStyle>
          <a:p>
            <a:pPr eaLnBrk="1" hangingPunct="1">
              <a:spcBef>
                <a:spcPct val="0"/>
              </a:spcBef>
              <a:buClrTx/>
              <a:buFontTx/>
              <a:buNone/>
            </a:pPr>
            <a:endParaRPr lang="ru-RU" altLang="ru-RU" sz="1800">
              <a:latin typeface="Futura PT Book" panose="020B0604020202020204" charset="0"/>
            </a:endParaRPr>
          </a:p>
        </p:txBody>
      </p:sp>
      <p:sp>
        <p:nvSpPr>
          <p:cNvPr id="7" name="Заголовок 1"/>
          <p:cNvSpPr txBox="1">
            <a:spLocks/>
          </p:cNvSpPr>
          <p:nvPr/>
        </p:nvSpPr>
        <p:spPr bwMode="auto">
          <a:xfrm>
            <a:off x="963612" y="4293096"/>
            <a:ext cx="11181059" cy="2304256"/>
          </a:xfrm>
          <a:prstGeom prst="rect">
            <a:avLst/>
          </a:prstGeom>
          <a:noFill/>
          <a:ln>
            <a:noFill/>
          </a:ln>
        </p:spPr>
        <p:txBody>
          <a:bodyPr anchor="ctr"/>
          <a:lstStyle>
            <a:lvl1pPr algn="l" rtl="0" eaLnBrk="0" fontAlgn="base" hangingPunct="0">
              <a:spcBef>
                <a:spcPct val="0"/>
              </a:spcBef>
              <a:spcAft>
                <a:spcPct val="0"/>
              </a:spcAft>
              <a:defRPr sz="2800">
                <a:solidFill>
                  <a:schemeClr val="tx2"/>
                </a:solidFill>
                <a:latin typeface="Futura PT Demi" panose="020B0702020204020303" pitchFamily="34" charset="0"/>
                <a:ea typeface="+mj-ea"/>
                <a:cs typeface="+mj-cs"/>
              </a:defRPr>
            </a:lvl1pPr>
            <a:lvl2pPr algn="l" rtl="0" eaLnBrk="0" fontAlgn="base" hangingPunct="0">
              <a:spcBef>
                <a:spcPct val="0"/>
              </a:spcBef>
              <a:spcAft>
                <a:spcPct val="0"/>
              </a:spcAft>
              <a:defRPr sz="2800">
                <a:solidFill>
                  <a:schemeClr val="tx2"/>
                </a:solidFill>
                <a:latin typeface="Futura PT Demi" pitchFamily="34" charset="0"/>
              </a:defRPr>
            </a:lvl2pPr>
            <a:lvl3pPr algn="l" rtl="0" eaLnBrk="0" fontAlgn="base" hangingPunct="0">
              <a:spcBef>
                <a:spcPct val="0"/>
              </a:spcBef>
              <a:spcAft>
                <a:spcPct val="0"/>
              </a:spcAft>
              <a:defRPr sz="2800">
                <a:solidFill>
                  <a:schemeClr val="tx2"/>
                </a:solidFill>
                <a:latin typeface="Futura PT Demi" pitchFamily="34" charset="0"/>
              </a:defRPr>
            </a:lvl3pPr>
            <a:lvl4pPr algn="l" rtl="0" eaLnBrk="0" fontAlgn="base" hangingPunct="0">
              <a:spcBef>
                <a:spcPct val="0"/>
              </a:spcBef>
              <a:spcAft>
                <a:spcPct val="0"/>
              </a:spcAft>
              <a:defRPr sz="2800">
                <a:solidFill>
                  <a:schemeClr val="tx2"/>
                </a:solidFill>
                <a:latin typeface="Futura PT Demi" pitchFamily="34" charset="0"/>
              </a:defRPr>
            </a:lvl4pPr>
            <a:lvl5pPr algn="l" rtl="0" eaLnBrk="0" fontAlgn="base" hangingPunct="0">
              <a:spcBef>
                <a:spcPct val="0"/>
              </a:spcBef>
              <a:spcAft>
                <a:spcPct val="0"/>
              </a:spcAft>
              <a:defRPr sz="2800">
                <a:solidFill>
                  <a:schemeClr val="tx2"/>
                </a:solidFill>
                <a:latin typeface="Futura PT Dem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a:lstStyle>
          <a:p>
            <a:pPr>
              <a:defRPr/>
            </a:pPr>
            <a:r>
              <a:rPr lang="ru-RU" sz="4000" dirty="0"/>
              <a:t>ВЗАИМОДЕЙСТВИЕ С ССПВО И НОВЫЕ ВОЗМОЖНОСТИ «1С:УНИВЕРСИТЕТ ПРОФ»</a:t>
            </a:r>
            <a:endParaRPr lang="ru-RU" sz="4000" kern="0" dirty="0"/>
          </a:p>
        </p:txBody>
      </p:sp>
      <p:sp>
        <p:nvSpPr>
          <p:cNvPr id="6" name="TextBox 5"/>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20</a:t>
            </a:fld>
            <a:endParaRPr lang="ru-RU" altLang="ru-RU" sz="2400" b="1">
              <a:effectLst>
                <a:outerShdw blurRad="38100" dist="38100" dir="2700000" algn="tl">
                  <a:srgbClr val="C0C0C0"/>
                </a:outerShdw>
              </a:effectLst>
            </a:endParaRPr>
          </a:p>
        </p:txBody>
      </p:sp>
      <p:pic>
        <p:nvPicPr>
          <p:cNvPr id="8" name="Рисунок 7"/>
          <p:cNvPicPr>
            <a:picLocks noChangeAspect="1"/>
          </p:cNvPicPr>
          <p:nvPr/>
        </p:nvPicPr>
        <p:blipFill>
          <a:blip r:embed="rId3"/>
          <a:stretch>
            <a:fillRect/>
          </a:stretch>
        </p:blipFill>
        <p:spPr>
          <a:xfrm>
            <a:off x="10469518" y="403968"/>
            <a:ext cx="811058" cy="864792"/>
          </a:xfrm>
          <a:prstGeom prst="rect">
            <a:avLst/>
          </a:prstGeom>
        </p:spPr>
      </p:pic>
    </p:spTree>
    <p:extLst>
      <p:ext uri="{BB962C8B-B14F-4D97-AF65-F5344CB8AC3E}">
        <p14:creationId xmlns:p14="http://schemas.microsoft.com/office/powerpoint/2010/main" val="2838075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Необходимые версии ПО для взаимодействия с ССПВО</a:t>
            </a:r>
          </a:p>
        </p:txBody>
      </p:sp>
      <p:sp>
        <p:nvSpPr>
          <p:cNvPr id="2" name="TextBox 1"/>
          <p:cNvSpPr txBox="1"/>
          <p:nvPr/>
        </p:nvSpPr>
        <p:spPr>
          <a:xfrm>
            <a:off x="119335" y="2098591"/>
            <a:ext cx="11305257" cy="2554545"/>
          </a:xfrm>
          <a:prstGeom prst="rect">
            <a:avLst/>
          </a:prstGeom>
          <a:noFill/>
        </p:spPr>
        <p:txBody>
          <a:bodyPr wrap="square" rtlCol="0">
            <a:spAutoFit/>
          </a:bodyPr>
          <a:lstStyle/>
          <a:p>
            <a:pPr>
              <a:spcAft>
                <a:spcPts val="1200"/>
              </a:spcAft>
            </a:pPr>
            <a:r>
              <a:rPr lang="ru-RU" sz="2000" b="1" dirty="0">
                <a:solidFill>
                  <a:srgbClr val="C00000"/>
                </a:solidFill>
                <a:latin typeface="Futura PT Demi" panose="020B0604020202020204" charset="0"/>
              </a:rPr>
              <a:t>Для выгрузки данных о приемной кампании </a:t>
            </a:r>
            <a:r>
              <a:rPr lang="ru-RU" sz="2000" dirty="0">
                <a:latin typeface="Futura PT Demi" panose="020B0604020202020204" charset="0"/>
              </a:rPr>
              <a:t>необходимо использовать «1С:Университет ПРОФ» версии </a:t>
            </a:r>
            <a:r>
              <a:rPr lang="ru-RU" sz="2000" b="1" dirty="0">
                <a:solidFill>
                  <a:srgbClr val="C00000"/>
                </a:solidFill>
                <a:latin typeface="Futura PT Demi" panose="020B0604020202020204" charset="0"/>
              </a:rPr>
              <a:t>не ниже 2.3.1.16</a:t>
            </a:r>
            <a:r>
              <a:rPr lang="ru-RU" sz="2000" dirty="0">
                <a:latin typeface="Futura PT Demi" panose="020B0604020202020204" charset="0"/>
              </a:rPr>
              <a:t> (релиз от 16.12.2025) и версии обработки «Взаимодействие с системой </a:t>
            </a:r>
            <a:r>
              <a:rPr lang="ru-RU" sz="2000" dirty="0" err="1">
                <a:latin typeface="Futura PT Demi" panose="020B0604020202020204" charset="0"/>
              </a:rPr>
              <a:t>Суперсервис</a:t>
            </a:r>
            <a:r>
              <a:rPr lang="ru-RU" sz="2000" dirty="0">
                <a:latin typeface="Futura PT Demi" panose="020B0604020202020204" charset="0"/>
              </a:rPr>
              <a:t>» </a:t>
            </a:r>
            <a:r>
              <a:rPr lang="ru-RU" sz="2000" b="1" dirty="0">
                <a:solidFill>
                  <a:srgbClr val="C00000"/>
                </a:solidFill>
                <a:latin typeface="Futura PT Demi" panose="020B0604020202020204" charset="0"/>
              </a:rPr>
              <a:t>не ниже 1.3.792.1</a:t>
            </a:r>
          </a:p>
          <a:p>
            <a:pPr>
              <a:spcAft>
                <a:spcPts val="1200"/>
              </a:spcAft>
            </a:pPr>
            <a:endParaRPr lang="ru-RU" sz="2000" dirty="0">
              <a:latin typeface="Futura PT Demi" panose="020B0604020202020204" charset="0"/>
            </a:endParaRPr>
          </a:p>
          <a:p>
            <a:pPr>
              <a:spcAft>
                <a:spcPts val="1200"/>
              </a:spcAft>
            </a:pPr>
            <a:r>
              <a:rPr lang="ru-RU" sz="2000" b="1" dirty="0">
                <a:solidFill>
                  <a:srgbClr val="C00000"/>
                </a:solidFill>
                <a:latin typeface="Futura PT Demi" panose="020B0604020202020204" charset="0"/>
              </a:rPr>
              <a:t>Для импорта заявлений поступающих </a:t>
            </a:r>
            <a:r>
              <a:rPr lang="ru-RU" sz="2000" dirty="0">
                <a:latin typeface="Futura PT Demi" panose="020B0604020202020204" charset="0"/>
              </a:rPr>
              <a:t>необходимо использовать «1С:Университет ПРОФ» версии </a:t>
            </a:r>
            <a:r>
              <a:rPr lang="ru-RU" sz="2000" b="1" dirty="0">
                <a:solidFill>
                  <a:srgbClr val="C00000"/>
                </a:solidFill>
                <a:latin typeface="Futura PT Demi" panose="020B0604020202020204" charset="0"/>
              </a:rPr>
              <a:t>не ниже 2.3.2.28</a:t>
            </a:r>
            <a:r>
              <a:rPr lang="ru-RU" sz="2000" dirty="0">
                <a:latin typeface="Futura PT Demi" panose="020B0604020202020204" charset="0"/>
              </a:rPr>
              <a:t> (релиз от 15.04.2026) и версии обработки «Взаимодействие с системой </a:t>
            </a:r>
            <a:r>
              <a:rPr lang="ru-RU" sz="2000" dirty="0" err="1">
                <a:latin typeface="Futura PT Demi" panose="020B0604020202020204" charset="0"/>
              </a:rPr>
              <a:t>Суперсервис</a:t>
            </a:r>
            <a:r>
              <a:rPr lang="ru-RU" sz="2000" dirty="0">
                <a:latin typeface="Futura PT Demi" panose="020B0604020202020204" charset="0"/>
              </a:rPr>
              <a:t>» </a:t>
            </a:r>
            <a:r>
              <a:rPr lang="ru-RU" sz="2000" b="1" dirty="0">
                <a:solidFill>
                  <a:srgbClr val="C00000"/>
                </a:solidFill>
                <a:latin typeface="Futura PT Demi" panose="020B0604020202020204" charset="0"/>
              </a:rPr>
              <a:t>не ниже 1.3.800.1</a:t>
            </a:r>
          </a:p>
        </p:txBody>
      </p:sp>
      <p:sp>
        <p:nvSpPr>
          <p:cNvPr id="6" name="TextBox 5">
            <a:extLst>
              <a:ext uri="{FF2B5EF4-FFF2-40B4-BE49-F238E27FC236}">
                <a16:creationId xmlns:a16="http://schemas.microsoft.com/office/drawing/2014/main" id="{D5E37E8E-5911-4A1A-B9B0-57A223E79A61}"/>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21</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2193394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Новые возможности проведения приемной кампании и  механизмов интеграции с ССПВО в 2026 году</a:t>
            </a:r>
          </a:p>
        </p:txBody>
      </p:sp>
      <p:sp>
        <p:nvSpPr>
          <p:cNvPr id="2" name="TextBox 1"/>
          <p:cNvSpPr txBox="1"/>
          <p:nvPr/>
        </p:nvSpPr>
        <p:spPr>
          <a:xfrm>
            <a:off x="119335" y="1556792"/>
            <a:ext cx="11305257" cy="5324535"/>
          </a:xfrm>
          <a:prstGeom prst="rect">
            <a:avLst/>
          </a:prstGeom>
          <a:noFill/>
        </p:spPr>
        <p:txBody>
          <a:bodyPr wrap="square" rtlCol="0">
            <a:spAutoFit/>
          </a:bodyPr>
          <a:lstStyle/>
          <a:p>
            <a:pPr marL="285750" indent="-285750">
              <a:buFont typeface="Arial" panose="020B0604020202020204" pitchFamily="34" charset="0"/>
              <a:buChar char="•"/>
            </a:pPr>
            <a:r>
              <a:rPr lang="ru-RU" sz="1600" dirty="0">
                <a:latin typeface="Futura PT Demi" panose="020B0604020202020204" charset="0"/>
              </a:rPr>
              <a:t>Ускорение обработки пакетов </a:t>
            </a:r>
          </a:p>
          <a:p>
            <a:pPr marL="285750" indent="-285750">
              <a:buFont typeface="Arial" panose="020B0604020202020204" pitchFamily="34" charset="0"/>
              <a:buChar char="•"/>
            </a:pPr>
            <a:r>
              <a:rPr lang="ru-RU" sz="1600" dirty="0">
                <a:latin typeface="Futura PT Demi" panose="020B0604020202020204" charset="0"/>
              </a:rPr>
              <a:t>Оптимизация некоторых сценариев получения пакетов из очередей ЕПГУ и Сервиса приема</a:t>
            </a:r>
          </a:p>
          <a:p>
            <a:pPr marL="285750" indent="-285750">
              <a:buFont typeface="Arial" panose="020B0604020202020204" pitchFamily="34" charset="0"/>
              <a:buChar char="•"/>
            </a:pPr>
            <a:r>
              <a:rPr lang="ru-RU" sz="1600" dirty="0">
                <a:latin typeface="Futura PT Demi" panose="020B0604020202020204" charset="0"/>
              </a:rPr>
              <a:t>Оптимизация некоторых сценариев открытия анкеты поступающего</a:t>
            </a:r>
          </a:p>
          <a:p>
            <a:pPr marL="285750" indent="-285750">
              <a:buFont typeface="Arial" panose="020B0604020202020204" pitchFamily="34" charset="0"/>
              <a:buChar char="•"/>
            </a:pPr>
            <a:r>
              <a:rPr lang="ru-RU" sz="1600" dirty="0">
                <a:latin typeface="Futura PT Demi" panose="020B0604020202020204" charset="0"/>
              </a:rPr>
              <a:t>Исправление ошибок 2025 года</a:t>
            </a:r>
          </a:p>
          <a:p>
            <a:pPr marL="285750" indent="-285750">
              <a:buFont typeface="Arial" panose="020B0604020202020204" pitchFamily="34" charset="0"/>
              <a:buChar char="•"/>
            </a:pPr>
            <a:r>
              <a:rPr lang="ru-RU" sz="1600" dirty="0">
                <a:latin typeface="Futura PT Demi" panose="020B0604020202020204" charset="0"/>
              </a:rPr>
              <a:t>Добавление функций, улучшающих работу пользователей: </a:t>
            </a:r>
          </a:p>
          <a:p>
            <a:pPr marL="742950" lvl="1" indent="-285750">
              <a:buFont typeface="Arial" panose="020B0604020202020204" pitchFamily="34" charset="0"/>
              <a:buChar char="•"/>
            </a:pPr>
            <a:r>
              <a:rPr lang="ru-RU" sz="1600" dirty="0">
                <a:latin typeface="Futura PT Demi" panose="020B0604020202020204" charset="0"/>
              </a:rPr>
              <a:t>оповещения о количестве пакетов в Мастере приемной кампании</a:t>
            </a:r>
          </a:p>
          <a:p>
            <a:pPr marL="742950" lvl="1" indent="-285750">
              <a:buFont typeface="Arial" panose="020B0604020202020204" pitchFamily="34" charset="0"/>
              <a:buChar char="•"/>
            </a:pPr>
            <a:r>
              <a:rPr lang="ru-RU" sz="1600" dirty="0">
                <a:latin typeface="Futura PT Demi" panose="020B0604020202020204" charset="0"/>
              </a:rPr>
              <a:t>сортировка типов анкет в Мастере приемной кампании</a:t>
            </a:r>
          </a:p>
          <a:p>
            <a:pPr marL="742950" lvl="1" indent="-285750">
              <a:buFont typeface="Arial" panose="020B0604020202020204" pitchFamily="34" charset="0"/>
              <a:buChar char="•"/>
            </a:pPr>
            <a:r>
              <a:rPr lang="ru-RU" sz="1600" dirty="0">
                <a:latin typeface="Futura PT Demi" panose="020B0604020202020204" charset="0"/>
              </a:rPr>
              <a:t>отчет «Коллизии по согласиям на зачисление поступающих», показывающий потенциальные коллизии в порядке предоставления согласий на зачисление поступающих, рекомендуемые к перепроверке </a:t>
            </a:r>
          </a:p>
          <a:p>
            <a:pPr marL="742950" lvl="1" indent="-285750">
              <a:buFont typeface="Arial" panose="020B0604020202020204" pitchFamily="34" charset="0"/>
              <a:buChar char="•"/>
            </a:pPr>
            <a:r>
              <a:rPr lang="ru-RU" sz="1600" dirty="0">
                <a:latin typeface="Futura PT Demi" panose="020B0604020202020204" charset="0"/>
              </a:rPr>
              <a:t>на вкладку «Администрирование» обработки «Взаимодействие с системой </a:t>
            </a:r>
            <a:r>
              <a:rPr lang="ru-RU" sz="1600" dirty="0" err="1">
                <a:latin typeface="Futura PT Demi" panose="020B0604020202020204" charset="0"/>
              </a:rPr>
              <a:t>Суперсервис</a:t>
            </a:r>
            <a:r>
              <a:rPr lang="ru-RU" sz="1600" dirty="0">
                <a:latin typeface="Futura PT Demi" panose="020B0604020202020204" charset="0"/>
              </a:rPr>
              <a:t>» добавлена команда «Открыть интерфейс обновления КЦП детализированного целевого приема из ССПВО», позволяющая скорректировать документ «План набора» по детализированной целевой квоте на основании данных, полученных из ССПВО ВО и т.д.</a:t>
            </a:r>
          </a:p>
          <a:p>
            <a:pPr marL="285750" indent="-285750">
              <a:buFont typeface="Arial" panose="020B0604020202020204" pitchFamily="34" charset="0"/>
              <a:buChar char="•"/>
            </a:pPr>
            <a:r>
              <a:rPr lang="ru-RU" sz="1600" dirty="0">
                <a:latin typeface="Futura PT Demi" panose="020B0604020202020204" charset="0"/>
              </a:rPr>
              <a:t>Ускорено формирование Мастера списков поступающих </a:t>
            </a:r>
          </a:p>
          <a:p>
            <a:pPr marL="285750" indent="-285750">
              <a:buFont typeface="Arial" panose="020B0604020202020204" pitchFamily="34" charset="0"/>
              <a:buChar char="•"/>
            </a:pPr>
            <a:r>
              <a:rPr lang="ru-RU" sz="1600" dirty="0">
                <a:latin typeface="Futura PT Demi" panose="020B0604020202020204" charset="0"/>
              </a:rPr>
              <a:t>Добавлены возможности оптимизации занимаемого места специализированными регистрами: </a:t>
            </a:r>
          </a:p>
          <a:p>
            <a:pPr marL="742950" lvl="1" indent="-285750">
              <a:buFont typeface="Arial" panose="020B0604020202020204" pitchFamily="34" charset="0"/>
              <a:buChar char="•"/>
            </a:pPr>
            <a:r>
              <a:rPr lang="ru-RU" sz="1600" dirty="0">
                <a:latin typeface="Futura PT Demi" panose="020B0604020202020204" charset="0"/>
              </a:rPr>
              <a:t>новое регламентное задание «Очистка устаревших данных регистра «Рассчитанные данные мастера списка поступающих». </a:t>
            </a:r>
          </a:p>
          <a:p>
            <a:pPr marL="742950" lvl="1" indent="-285750">
              <a:buFont typeface="Arial" panose="020B0604020202020204" pitchFamily="34" charset="0"/>
              <a:buChar char="•"/>
            </a:pPr>
            <a:r>
              <a:rPr lang="ru-RU" sz="1600" dirty="0">
                <a:latin typeface="Futura PT Demi" panose="020B0604020202020204" charset="0"/>
              </a:rPr>
              <a:t>новая константа «Время хранения данных регистра «Рассчитанные данные мастера списка поступающих» (в часах)», определяющая время хранения данных в регистре при выполнения регламентного задания очистки данных.</a:t>
            </a:r>
            <a:br>
              <a:rPr lang="ru-RU" sz="2000" dirty="0"/>
            </a:br>
            <a:endParaRPr lang="ru-RU" sz="2000" b="1" dirty="0">
              <a:solidFill>
                <a:srgbClr val="C00000"/>
              </a:solidFill>
              <a:latin typeface="Futura PT Demi" panose="020B0604020202020204" charset="0"/>
            </a:endParaRPr>
          </a:p>
        </p:txBody>
      </p:sp>
      <p:sp>
        <p:nvSpPr>
          <p:cNvPr id="6" name="TextBox 5">
            <a:extLst>
              <a:ext uri="{FF2B5EF4-FFF2-40B4-BE49-F238E27FC236}">
                <a16:creationId xmlns:a16="http://schemas.microsoft.com/office/drawing/2014/main" id="{C2F21F7B-DA0A-49E4-8F91-EAB107706345}"/>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22</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3521332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Выгрузка данных о приемной кампании в ССПВО</a:t>
            </a:r>
          </a:p>
        </p:txBody>
      </p:sp>
      <p:sp>
        <p:nvSpPr>
          <p:cNvPr id="2" name="TextBox 1"/>
          <p:cNvSpPr txBox="1"/>
          <p:nvPr/>
        </p:nvSpPr>
        <p:spPr>
          <a:xfrm>
            <a:off x="119335" y="1772816"/>
            <a:ext cx="11305257" cy="4247317"/>
          </a:xfrm>
          <a:prstGeom prst="rect">
            <a:avLst/>
          </a:prstGeom>
          <a:noFill/>
        </p:spPr>
        <p:txBody>
          <a:bodyPr wrap="square" rtlCol="0">
            <a:spAutoFit/>
          </a:bodyPr>
          <a:lstStyle/>
          <a:p>
            <a:pPr>
              <a:spcAft>
                <a:spcPts val="1200"/>
              </a:spcAft>
            </a:pPr>
            <a:r>
              <a:rPr lang="ru-RU" sz="2000" dirty="0">
                <a:latin typeface="Futura PT Demi" panose="020B0604020202020204" charset="0"/>
              </a:rPr>
              <a:t>Полнота данных о приемной кампании в ССПВО (конкурсы, КЦП, вступительные испытания и т.д.) – необходимое условие для корректного взаимодействия между ССПВО и «1С:Университет ПРОФ» и импорта заявлений.</a:t>
            </a:r>
          </a:p>
          <a:p>
            <a:pPr>
              <a:spcAft>
                <a:spcPts val="1200"/>
              </a:spcAft>
            </a:pPr>
            <a:endParaRPr lang="ru-RU" sz="2000" dirty="0">
              <a:latin typeface="Futura PT Demi" panose="020B0604020202020204" charset="0"/>
            </a:endParaRPr>
          </a:p>
          <a:p>
            <a:pPr>
              <a:spcAft>
                <a:spcPts val="1200"/>
              </a:spcAft>
            </a:pPr>
            <a:r>
              <a:rPr lang="ru-RU" sz="2000" dirty="0">
                <a:solidFill>
                  <a:srgbClr val="C00000"/>
                </a:solidFill>
                <a:latin typeface="Futura PT Demi" panose="020B0604020202020204" charset="0"/>
              </a:rPr>
              <a:t>Оптимальный сценарий: </a:t>
            </a:r>
            <a:r>
              <a:rPr lang="ru-RU" sz="2000" dirty="0">
                <a:latin typeface="Futura PT Demi" panose="020B0604020202020204" charset="0"/>
              </a:rPr>
              <a:t>все данные о приемной кампании должны быть выгружены в ССПВО с помощью обработки «Взаимодействие с системой </a:t>
            </a:r>
            <a:r>
              <a:rPr lang="ru-RU" sz="2000" dirty="0" err="1">
                <a:latin typeface="Futura PT Demi" panose="020B0604020202020204" charset="0"/>
              </a:rPr>
              <a:t>Суперсервис</a:t>
            </a:r>
            <a:r>
              <a:rPr lang="ru-RU" sz="2000" dirty="0">
                <a:latin typeface="Futura PT Demi" panose="020B0604020202020204" charset="0"/>
              </a:rPr>
              <a:t>»:</a:t>
            </a:r>
          </a:p>
          <a:p>
            <a:pPr marL="342900" indent="-342900">
              <a:spcAft>
                <a:spcPts val="0"/>
              </a:spcAft>
              <a:buFont typeface="Arial" panose="020B0604020202020204" pitchFamily="34" charset="0"/>
              <a:buChar char="•"/>
            </a:pPr>
            <a:r>
              <a:rPr lang="ru-RU" sz="2000" dirty="0">
                <a:latin typeface="Futura PT Demi" panose="020B0604020202020204" charset="0"/>
              </a:rPr>
              <a:t>Справочники вуза </a:t>
            </a:r>
          </a:p>
          <a:p>
            <a:pPr marL="342900" indent="-342900">
              <a:spcAft>
                <a:spcPts val="0"/>
              </a:spcAft>
              <a:buFont typeface="Arial" panose="020B0604020202020204" pitchFamily="34" charset="0"/>
              <a:buChar char="•"/>
            </a:pPr>
            <a:r>
              <a:rPr lang="ru-RU" sz="2000" dirty="0">
                <a:latin typeface="Futura PT Demi" panose="020B0604020202020204" charset="0"/>
              </a:rPr>
              <a:t>Образовательные программы</a:t>
            </a:r>
          </a:p>
          <a:p>
            <a:pPr marL="342900" indent="-342900">
              <a:spcAft>
                <a:spcPts val="0"/>
              </a:spcAft>
              <a:buFont typeface="Arial" panose="020B0604020202020204" pitchFamily="34" charset="0"/>
              <a:buChar char="•"/>
            </a:pPr>
            <a:r>
              <a:rPr lang="ru-RU" sz="2000" dirty="0">
                <a:latin typeface="Futura PT Demi" panose="020B0604020202020204" charset="0"/>
              </a:rPr>
              <a:t>Конкурсные группы</a:t>
            </a:r>
          </a:p>
          <a:p>
            <a:pPr marL="342900" indent="-342900">
              <a:spcAft>
                <a:spcPts val="0"/>
              </a:spcAft>
              <a:buFont typeface="Arial" panose="020B0604020202020204" pitchFamily="34" charset="0"/>
              <a:buChar char="•"/>
            </a:pPr>
            <a:r>
              <a:rPr lang="ru-RU" sz="2000" dirty="0">
                <a:latin typeface="Futura PT Demi" panose="020B0604020202020204" charset="0"/>
              </a:rPr>
              <a:t>Вступительные испытания</a:t>
            </a:r>
          </a:p>
          <a:p>
            <a:pPr marL="342900" indent="-342900">
              <a:spcAft>
                <a:spcPts val="0"/>
              </a:spcAft>
              <a:buFont typeface="Arial" panose="020B0604020202020204" pitchFamily="34" charset="0"/>
              <a:buChar char="•"/>
            </a:pPr>
            <a:r>
              <a:rPr lang="ru-RU" sz="2000" dirty="0">
                <a:latin typeface="Futura PT Demi" panose="020B0604020202020204" charset="0"/>
              </a:rPr>
              <a:t>Расписание вступительных испытаний</a:t>
            </a:r>
          </a:p>
          <a:p>
            <a:pPr marL="342900" indent="-342900">
              <a:spcAft>
                <a:spcPts val="0"/>
              </a:spcAft>
              <a:buFont typeface="Arial" panose="020B0604020202020204" pitchFamily="34" charset="0"/>
              <a:buChar char="•"/>
            </a:pPr>
            <a:endParaRPr lang="ru-RU" sz="2000" dirty="0">
              <a:latin typeface="Futura PT Demi" panose="020B0604020202020204" charset="0"/>
            </a:endParaRPr>
          </a:p>
        </p:txBody>
      </p:sp>
      <p:sp>
        <p:nvSpPr>
          <p:cNvPr id="6" name="TextBox 5">
            <a:extLst>
              <a:ext uri="{FF2B5EF4-FFF2-40B4-BE49-F238E27FC236}">
                <a16:creationId xmlns:a16="http://schemas.microsoft.com/office/drawing/2014/main" id="{318DDE0B-BE46-4E10-89ED-B6754E0131E9}"/>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23</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3731236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Что делать, если данные о приемной кампании были внесены в ЛК ССПВО вручную?</a:t>
            </a:r>
          </a:p>
        </p:txBody>
      </p:sp>
      <p:sp>
        <p:nvSpPr>
          <p:cNvPr id="2" name="TextBox 1"/>
          <p:cNvSpPr txBox="1"/>
          <p:nvPr/>
        </p:nvSpPr>
        <p:spPr>
          <a:xfrm>
            <a:off x="119335" y="2098591"/>
            <a:ext cx="11305257" cy="2400657"/>
          </a:xfrm>
          <a:prstGeom prst="rect">
            <a:avLst/>
          </a:prstGeom>
          <a:noFill/>
        </p:spPr>
        <p:txBody>
          <a:bodyPr wrap="square" rtlCol="0">
            <a:spAutoFit/>
          </a:bodyPr>
          <a:lstStyle/>
          <a:p>
            <a:pPr>
              <a:spcAft>
                <a:spcPts val="1200"/>
              </a:spcAft>
            </a:pPr>
            <a:r>
              <a:rPr lang="ru-RU" sz="2000" dirty="0">
                <a:latin typeface="Futura PT Demi" panose="020B0604020202020204" charset="0"/>
              </a:rPr>
              <a:t>Если данные о приемной кампании были внесены в ЛК ССПВО вручную, их необходимо  сопоставить с данными в «1С:Университет ПРОФ». Иначе </a:t>
            </a:r>
            <a:r>
              <a:rPr lang="ru-RU" sz="2000" dirty="0" err="1">
                <a:latin typeface="Futura PT Demi" panose="020B0604020202020204" charset="0"/>
              </a:rPr>
              <a:t>UIDы</a:t>
            </a:r>
            <a:r>
              <a:rPr lang="ru-RU" sz="2000" dirty="0">
                <a:latin typeface="Futura PT Demi" panose="020B0604020202020204" charset="0"/>
              </a:rPr>
              <a:t> сущностей (направлений подготовки, строк расписания вступительных испытаний и т.д.) не будут совпадать в ССПВО и «1С:Университет ПРОФ». </a:t>
            </a:r>
          </a:p>
          <a:p>
            <a:pPr>
              <a:spcAft>
                <a:spcPts val="1200"/>
              </a:spcAft>
            </a:pPr>
            <a:r>
              <a:rPr lang="ru-RU" sz="2000" b="1" dirty="0">
                <a:latin typeface="Futura PT Demi" panose="020B0604020202020204" charset="0"/>
              </a:rPr>
              <a:t>Подробная инструкция по сопоставлению данных </a:t>
            </a:r>
            <a:br>
              <a:rPr lang="ru-RU" sz="2000" dirty="0">
                <a:latin typeface="Futura PT Demi" panose="020B0604020202020204" charset="0"/>
              </a:rPr>
            </a:br>
            <a:r>
              <a:rPr lang="ru-RU" sz="2000" dirty="0">
                <a:latin typeface="Futura PT Demi" panose="020B0604020202020204" charset="0"/>
              </a:rPr>
              <a:t>приведена в пункте 2.40 файла с ответами на часто задаваемые вопросы по Суперсервису-2026, который доступен на </a:t>
            </a:r>
            <a:r>
              <a:rPr lang="en-US" sz="2000" dirty="0">
                <a:latin typeface="Futura PT Demi" panose="020B0604020202020204" charset="0"/>
                <a:hlinkClick r:id="rId4"/>
              </a:rPr>
              <a:t>https://sgu-infocom.ru/support/faq/</a:t>
            </a:r>
            <a:r>
              <a:rPr lang="ru-RU" sz="2000" dirty="0">
                <a:latin typeface="Futura PT Demi" panose="020B0604020202020204" charset="0"/>
              </a:rPr>
              <a:t> </a:t>
            </a:r>
          </a:p>
        </p:txBody>
      </p:sp>
      <p:sp>
        <p:nvSpPr>
          <p:cNvPr id="6" name="TextBox 5">
            <a:extLst>
              <a:ext uri="{FF2B5EF4-FFF2-40B4-BE49-F238E27FC236}">
                <a16:creationId xmlns:a16="http://schemas.microsoft.com/office/drawing/2014/main" id="{B54FD27B-AA52-4701-9203-747740FDA88B}"/>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24</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2112518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Перед импортом заявлений проверьте настройку соответствий</a:t>
            </a:r>
          </a:p>
        </p:txBody>
      </p:sp>
      <p:sp>
        <p:nvSpPr>
          <p:cNvPr id="2" name="TextBox 1"/>
          <p:cNvSpPr txBox="1"/>
          <p:nvPr/>
        </p:nvSpPr>
        <p:spPr>
          <a:xfrm>
            <a:off x="119335" y="1412776"/>
            <a:ext cx="11305257" cy="1015663"/>
          </a:xfrm>
          <a:prstGeom prst="rect">
            <a:avLst/>
          </a:prstGeom>
          <a:noFill/>
        </p:spPr>
        <p:txBody>
          <a:bodyPr wrap="square" rtlCol="0">
            <a:spAutoFit/>
          </a:bodyPr>
          <a:lstStyle/>
          <a:p>
            <a:pPr>
              <a:spcAft>
                <a:spcPts val="1200"/>
              </a:spcAft>
            </a:pPr>
            <a:r>
              <a:rPr lang="ru-RU" sz="1600" dirty="0">
                <a:latin typeface="Futura PT Demi" panose="020B0604020202020204" charset="0"/>
              </a:rPr>
              <a:t>В </a:t>
            </a:r>
            <a:r>
              <a:rPr lang="ru-RU" sz="1600">
                <a:latin typeface="Futura PT Demi" panose="020B0604020202020204" charset="0"/>
              </a:rPr>
              <a:t>документе «Установка </a:t>
            </a:r>
            <a:r>
              <a:rPr lang="ru-RU" sz="1600" dirty="0">
                <a:latin typeface="Futura PT Demi" panose="020B0604020202020204" charset="0"/>
              </a:rPr>
              <a:t>соответствий справочников </a:t>
            </a:r>
            <a:r>
              <a:rPr lang="ru-RU" sz="1600">
                <a:latin typeface="Futura PT Demi" panose="020B0604020202020204" charset="0"/>
              </a:rPr>
              <a:t>информационных систем» </a:t>
            </a:r>
            <a:r>
              <a:rPr lang="ru-RU" sz="1600" dirty="0">
                <a:latin typeface="Futura PT Demi" panose="020B0604020202020204" charset="0"/>
              </a:rPr>
              <a:t>должны быть настроены соответствия для видов справочников:</a:t>
            </a:r>
          </a:p>
          <a:p>
            <a:pPr>
              <a:spcAft>
                <a:spcPts val="1200"/>
              </a:spcAft>
            </a:pPr>
            <a:r>
              <a:rPr lang="ru-RU" sz="1600" dirty="0">
                <a:latin typeface="Futura PT Demi" panose="020B0604020202020204" charset="0"/>
              </a:rPr>
              <a:t> </a:t>
            </a:r>
          </a:p>
        </p:txBody>
      </p:sp>
      <p:sp>
        <p:nvSpPr>
          <p:cNvPr id="3" name="TextBox 2">
            <a:extLst>
              <a:ext uri="{FF2B5EF4-FFF2-40B4-BE49-F238E27FC236}">
                <a16:creationId xmlns:a16="http://schemas.microsoft.com/office/drawing/2014/main" id="{0BA9F8E4-7A92-486D-8A92-EFCFD40C5DD9}"/>
              </a:ext>
            </a:extLst>
          </p:cNvPr>
          <p:cNvSpPr txBox="1"/>
          <p:nvPr/>
        </p:nvSpPr>
        <p:spPr>
          <a:xfrm>
            <a:off x="191344" y="2132856"/>
            <a:ext cx="11583889" cy="4524315"/>
          </a:xfrm>
          <a:prstGeom prst="rect">
            <a:avLst/>
          </a:prstGeom>
          <a:noFill/>
        </p:spPr>
        <p:txBody>
          <a:bodyPr wrap="square" rtlCol="0">
            <a:spAutoFit/>
          </a:bodyPr>
          <a:lstStyle/>
          <a:p>
            <a:pPr marL="285750" indent="-285750">
              <a:buFont typeface="Arial" panose="020B0604020202020204" pitchFamily="34" charset="0"/>
              <a:buChar char="•"/>
            </a:pPr>
            <a:r>
              <a:rPr lang="ru-RU" sz="1600" dirty="0">
                <a:latin typeface="Futura PT Demi" panose="020B0604020202020204" charset="0"/>
              </a:rPr>
              <a:t>Виды мероприятий (</a:t>
            </a:r>
            <a:r>
              <a:rPr lang="ru-RU" sz="1600" dirty="0" err="1">
                <a:latin typeface="Futura PT Demi" panose="020B0604020202020204" charset="0"/>
              </a:rPr>
              <a:t>AdmissionEventCls</a:t>
            </a:r>
            <a:r>
              <a:rPr lang="ru-RU"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Виды мест (</a:t>
            </a:r>
            <a:r>
              <a:rPr lang="ru-RU" sz="1600" dirty="0" err="1">
                <a:latin typeface="Futura PT Demi" panose="020B0604020202020204" charset="0"/>
              </a:rPr>
              <a:t>PlaceTypeCls</a:t>
            </a:r>
            <a:r>
              <a:rPr lang="ru-RU"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Группы уровней образования (</a:t>
            </a:r>
            <a:r>
              <a:rPr lang="ru-RU" sz="1600" dirty="0" err="1">
                <a:latin typeface="Futura PT Demi" panose="020B0604020202020204" charset="0"/>
              </a:rPr>
              <a:t>EducationLevelGroupCls</a:t>
            </a:r>
            <a:r>
              <a:rPr lang="ru-RU"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Игнорируемые типы документов (</a:t>
            </a:r>
            <a:r>
              <a:rPr lang="ru-RU" sz="1600" dirty="0" err="1">
                <a:latin typeface="Futura PT Demi" panose="020B0604020202020204" charset="0"/>
              </a:rPr>
              <a:t>ИгнорируемыеТипыДокументов</a:t>
            </a:r>
            <a:r>
              <a:rPr lang="ru-RU"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Категории индивидуальных достижений (</a:t>
            </a:r>
            <a:r>
              <a:rPr lang="ru-RU" sz="1600" dirty="0" err="1">
                <a:latin typeface="Futura PT Demi" panose="020B0604020202020204" charset="0"/>
              </a:rPr>
              <a:t>AchievementCategoryCls</a:t>
            </a:r>
            <a:r>
              <a:rPr lang="ru-RU"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Льготы, особые отметки типов документов </a:t>
            </a:r>
          </a:p>
          <a:p>
            <a:pPr marL="285750" indent="-285750">
              <a:buFont typeface="Arial" panose="020B0604020202020204" pitchFamily="34" charset="0"/>
              <a:buChar char="•"/>
            </a:pPr>
            <a:r>
              <a:rPr lang="ru-RU" sz="1600" dirty="0">
                <a:latin typeface="Futura PT Demi" panose="020B0604020202020204" charset="0"/>
              </a:rPr>
              <a:t>Льготы, особые отметки типов документов Расширенный (</a:t>
            </a:r>
            <a:r>
              <a:rPr lang="ru-RU" sz="1600" dirty="0" err="1">
                <a:latin typeface="Futura PT Demi" panose="020B0604020202020204" charset="0"/>
              </a:rPr>
              <a:t>ЛьготыОсобыеОтметкиТиповДокументовРасширенный</a:t>
            </a:r>
            <a:r>
              <a:rPr lang="ru-RU"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Направления подготовки (</a:t>
            </a:r>
            <a:r>
              <a:rPr lang="ru-RU" sz="1600" dirty="0" err="1">
                <a:latin typeface="Futura PT Demi" panose="020B0604020202020204" charset="0"/>
              </a:rPr>
              <a:t>DirectionCls</a:t>
            </a:r>
            <a:r>
              <a:rPr lang="ru-RU"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Образовательные предметы (</a:t>
            </a:r>
            <a:r>
              <a:rPr lang="ru-RU" sz="1600" dirty="0" err="1">
                <a:latin typeface="Futura PT Demi" panose="020B0604020202020204" charset="0"/>
              </a:rPr>
              <a:t>SubjectCls</a:t>
            </a:r>
            <a:r>
              <a:rPr lang="ru-RU"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Общероссийский классификатор стран мира (</a:t>
            </a:r>
            <a:r>
              <a:rPr lang="ru-RU" sz="1600" dirty="0" err="1">
                <a:latin typeface="Futura PT Demi" panose="020B0604020202020204" charset="0"/>
              </a:rPr>
              <a:t>OksmCls</a:t>
            </a:r>
            <a:r>
              <a:rPr lang="ru-RU"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Особенности приема (внутренний) (</a:t>
            </a:r>
            <a:r>
              <a:rPr lang="ru-RU" sz="1600" dirty="0" err="1">
                <a:latin typeface="Futura PT Demi" panose="020B0604020202020204" charset="0"/>
              </a:rPr>
              <a:t>ОсобенностиПриемаВнутренний</a:t>
            </a:r>
            <a:r>
              <a:rPr lang="ru-RU"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Пол (</a:t>
            </a:r>
            <a:r>
              <a:rPr lang="ru-RU" sz="1600" dirty="0" err="1">
                <a:latin typeface="Futura PT Demi" panose="020B0604020202020204" charset="0"/>
              </a:rPr>
              <a:t>GenderCls</a:t>
            </a:r>
            <a:r>
              <a:rPr lang="ru-RU"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Предметы ВВИ по 528 постановлению (ПредметыВВИПо528ПостановлениюВнутренний)</a:t>
            </a:r>
          </a:p>
          <a:p>
            <a:pPr marL="285750" indent="-285750">
              <a:buFont typeface="Arial" panose="020B0604020202020204" pitchFamily="34" charset="0"/>
              <a:buChar char="•"/>
            </a:pPr>
            <a:r>
              <a:rPr lang="ru-RU" sz="1600" dirty="0">
                <a:latin typeface="Futura PT Demi" panose="020B0604020202020204" charset="0"/>
              </a:rPr>
              <a:t>Предметы ОВИ для новых субъектов РФ (</a:t>
            </a:r>
            <a:r>
              <a:rPr lang="ru-RU" sz="1600" dirty="0" err="1">
                <a:latin typeface="Futura PT Demi" panose="020B0604020202020204" charset="0"/>
              </a:rPr>
              <a:t>ПредметыОВИДляНовыхСубъектовРФВнутренний</a:t>
            </a:r>
            <a:r>
              <a:rPr lang="ru-RU"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Предметы централизованного тестирования/централизованного экзамена Республики Беларусь (</a:t>
            </a:r>
            <a:r>
              <a:rPr lang="ru-RU" sz="1600" dirty="0" err="1">
                <a:latin typeface="Futura PT Demi" panose="020B0604020202020204" charset="0"/>
              </a:rPr>
              <a:t>ПредметыЦТРеспубликиБеларусьВнутренний</a:t>
            </a:r>
            <a:r>
              <a:rPr lang="ru-RU"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Согласие на передачу заявления в ЕПГУ (внутренний) (</a:t>
            </a:r>
            <a:r>
              <a:rPr lang="ru-RU" sz="1600" dirty="0" err="1">
                <a:latin typeface="Futura PT Demi" panose="020B0604020202020204" charset="0"/>
              </a:rPr>
              <a:t>СогласиеНаПередачуЗаявленияВЕПГУВнутренний</a:t>
            </a:r>
            <a:r>
              <a:rPr lang="ru-RU"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Состояние заявленного права (</a:t>
            </a:r>
            <a:r>
              <a:rPr lang="ru-RU" sz="1600" dirty="0" err="1">
                <a:latin typeface="Futura PT Demi" panose="020B0604020202020204" charset="0"/>
              </a:rPr>
              <a:t>BenefitStateCls</a:t>
            </a:r>
            <a:r>
              <a:rPr lang="ru-RU" sz="1600" dirty="0">
                <a:latin typeface="Futura PT Demi" panose="020B0604020202020204" charset="0"/>
              </a:rPr>
              <a:t>)</a:t>
            </a:r>
          </a:p>
        </p:txBody>
      </p:sp>
      <p:sp>
        <p:nvSpPr>
          <p:cNvPr id="10" name="TextBox 9">
            <a:extLst>
              <a:ext uri="{FF2B5EF4-FFF2-40B4-BE49-F238E27FC236}">
                <a16:creationId xmlns:a16="http://schemas.microsoft.com/office/drawing/2014/main" id="{A014A4A3-97D4-4D61-ADBC-5D723921F6EE}"/>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25</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1071453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Перед импортом заявлений проверьте настройку соответствий</a:t>
            </a:r>
          </a:p>
        </p:txBody>
      </p:sp>
      <p:sp>
        <p:nvSpPr>
          <p:cNvPr id="2" name="TextBox 1"/>
          <p:cNvSpPr txBox="1"/>
          <p:nvPr/>
        </p:nvSpPr>
        <p:spPr>
          <a:xfrm>
            <a:off x="119335" y="1412776"/>
            <a:ext cx="11305257" cy="1015663"/>
          </a:xfrm>
          <a:prstGeom prst="rect">
            <a:avLst/>
          </a:prstGeom>
          <a:noFill/>
        </p:spPr>
        <p:txBody>
          <a:bodyPr wrap="square" rtlCol="0">
            <a:spAutoFit/>
          </a:bodyPr>
          <a:lstStyle/>
          <a:p>
            <a:pPr>
              <a:spcAft>
                <a:spcPts val="1200"/>
              </a:spcAft>
            </a:pPr>
            <a:r>
              <a:rPr lang="ru-RU" sz="1600" dirty="0">
                <a:latin typeface="Futura PT Demi" panose="020B0604020202020204" charset="0"/>
              </a:rPr>
              <a:t>В </a:t>
            </a:r>
            <a:r>
              <a:rPr lang="ru-RU" sz="1600">
                <a:latin typeface="Futura PT Demi" panose="020B0604020202020204" charset="0"/>
              </a:rPr>
              <a:t>документе «Установка </a:t>
            </a:r>
            <a:r>
              <a:rPr lang="ru-RU" sz="1600" dirty="0">
                <a:latin typeface="Futura PT Demi" panose="020B0604020202020204" charset="0"/>
              </a:rPr>
              <a:t>соответствий справочников </a:t>
            </a:r>
            <a:r>
              <a:rPr lang="ru-RU" sz="1600">
                <a:latin typeface="Futura PT Demi" panose="020B0604020202020204" charset="0"/>
              </a:rPr>
              <a:t>информационных систем» </a:t>
            </a:r>
            <a:r>
              <a:rPr lang="ru-RU" sz="1600" dirty="0">
                <a:latin typeface="Futura PT Demi" panose="020B0604020202020204" charset="0"/>
              </a:rPr>
              <a:t>должны быть настроены соответствия для видов справочников:</a:t>
            </a:r>
          </a:p>
          <a:p>
            <a:pPr>
              <a:spcAft>
                <a:spcPts val="1200"/>
              </a:spcAft>
            </a:pPr>
            <a:r>
              <a:rPr lang="ru-RU" sz="1600" dirty="0">
                <a:latin typeface="Futura PT Demi" panose="020B0604020202020204" charset="0"/>
              </a:rPr>
              <a:t> </a:t>
            </a:r>
          </a:p>
        </p:txBody>
      </p:sp>
      <p:sp>
        <p:nvSpPr>
          <p:cNvPr id="3" name="TextBox 2">
            <a:extLst>
              <a:ext uri="{FF2B5EF4-FFF2-40B4-BE49-F238E27FC236}">
                <a16:creationId xmlns:a16="http://schemas.microsoft.com/office/drawing/2014/main" id="{0BA9F8E4-7A92-486D-8A92-EFCFD40C5DD9}"/>
              </a:ext>
            </a:extLst>
          </p:cNvPr>
          <p:cNvSpPr txBox="1"/>
          <p:nvPr/>
        </p:nvSpPr>
        <p:spPr>
          <a:xfrm>
            <a:off x="191344" y="2132856"/>
            <a:ext cx="11583889" cy="4031873"/>
          </a:xfrm>
          <a:prstGeom prst="rect">
            <a:avLst/>
          </a:prstGeom>
          <a:noFill/>
        </p:spPr>
        <p:txBody>
          <a:bodyPr wrap="square" rtlCol="0">
            <a:spAutoFit/>
          </a:bodyPr>
          <a:lstStyle/>
          <a:p>
            <a:pPr marL="285750" indent="-285750">
              <a:buFont typeface="Arial" panose="020B0604020202020204" pitchFamily="34" charset="0"/>
              <a:buChar char="•"/>
            </a:pPr>
            <a:r>
              <a:rPr lang="ru-RU" sz="1600" dirty="0">
                <a:latin typeface="Futura PT Demi" panose="020B0604020202020204" charset="0"/>
              </a:rPr>
              <a:t>Специальные условия поступления (</a:t>
            </a:r>
            <a:r>
              <a:rPr lang="en-US" sz="1600" dirty="0" err="1">
                <a:latin typeface="Futura PT Demi" panose="020B0604020202020204" charset="0"/>
              </a:rPr>
              <a:t>SpecialConditionsCls</a:t>
            </a:r>
            <a:r>
              <a:rPr lang="en-US"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Статусы документов (</a:t>
            </a:r>
            <a:r>
              <a:rPr lang="en-US" sz="1600" dirty="0" err="1">
                <a:latin typeface="Futura PT Demi" panose="020B0604020202020204" charset="0"/>
              </a:rPr>
              <a:t>DocumentCheckStatusCls</a:t>
            </a:r>
            <a:r>
              <a:rPr lang="en-US"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Статусы целевого договора (</a:t>
            </a:r>
            <a:r>
              <a:rPr lang="en-US" sz="1600" dirty="0" err="1">
                <a:latin typeface="Futura PT Demi" panose="020B0604020202020204" charset="0"/>
              </a:rPr>
              <a:t>TargetContractStatusCls</a:t>
            </a:r>
            <a:r>
              <a:rPr lang="en-US"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Степени родства (</a:t>
            </a:r>
            <a:r>
              <a:rPr lang="en-US" sz="1600" dirty="0" err="1">
                <a:latin typeface="Futura PT Demi" panose="020B0604020202020204" charset="0"/>
              </a:rPr>
              <a:t>RelationShip</a:t>
            </a:r>
            <a:r>
              <a:rPr lang="en-US"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Тип </a:t>
            </a:r>
            <a:r>
              <a:rPr lang="ru-RU" sz="1600">
                <a:latin typeface="Futura PT Demi" panose="020B0604020202020204" charset="0"/>
              </a:rPr>
              <a:t>документа "Нет </a:t>
            </a:r>
            <a:r>
              <a:rPr lang="ru-RU" sz="1600" dirty="0">
                <a:latin typeface="Futura PT Demi" panose="020B0604020202020204" charset="0"/>
              </a:rPr>
              <a:t>соответствия </a:t>
            </a:r>
            <a:r>
              <a:rPr lang="ru-RU" sz="1600">
                <a:latin typeface="Futura PT Demi" panose="020B0604020202020204" charset="0"/>
              </a:rPr>
              <a:t>типа документа" </a:t>
            </a:r>
            <a:r>
              <a:rPr lang="ru-RU" sz="1600" dirty="0">
                <a:latin typeface="Futura PT Demi" panose="020B0604020202020204" charset="0"/>
              </a:rPr>
              <a:t>(внутренний) (</a:t>
            </a:r>
            <a:r>
              <a:rPr lang="ru-RU" sz="1600" dirty="0" err="1">
                <a:latin typeface="Futura PT Demi" panose="020B0604020202020204" charset="0"/>
              </a:rPr>
              <a:t>ТипДокументаНетСоотвТипаВнутренний</a:t>
            </a:r>
            <a:r>
              <a:rPr lang="ru-RU"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Типы вступительных испытаний (</a:t>
            </a:r>
            <a:r>
              <a:rPr lang="en-US" sz="1600" dirty="0" err="1">
                <a:latin typeface="Futura PT Demi" panose="020B0604020202020204" charset="0"/>
              </a:rPr>
              <a:t>EntranceTestTypeCls</a:t>
            </a:r>
            <a:r>
              <a:rPr lang="en-US"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Типы документов (</a:t>
            </a:r>
            <a:r>
              <a:rPr lang="en-US" sz="1600" dirty="0" err="1">
                <a:latin typeface="Futura PT Demi" panose="020B0604020202020204" charset="0"/>
              </a:rPr>
              <a:t>DocumentTypeCls</a:t>
            </a:r>
            <a:r>
              <a:rPr lang="en-US"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Типы контрагентов категорий документов (</a:t>
            </a:r>
            <a:r>
              <a:rPr lang="ru-RU" sz="1600" dirty="0" err="1">
                <a:latin typeface="Futura PT Demi" panose="020B0604020202020204" charset="0"/>
              </a:rPr>
              <a:t>ТипыКонтрагентовКатегорийДокументовВнутренний</a:t>
            </a:r>
            <a:r>
              <a:rPr lang="ru-RU"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Типы объектов (</a:t>
            </a:r>
            <a:r>
              <a:rPr lang="en-US" sz="1600" dirty="0" err="1">
                <a:latin typeface="Futura PT Demi" panose="020B0604020202020204" charset="0"/>
              </a:rPr>
              <a:t>PaymentMethod</a:t>
            </a:r>
            <a:r>
              <a:rPr lang="en-US"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Типы состояний договоров (внутренний) (</a:t>
            </a:r>
            <a:r>
              <a:rPr lang="ru-RU" sz="1600" dirty="0" err="1">
                <a:latin typeface="Futura PT Demi" panose="020B0604020202020204" charset="0"/>
              </a:rPr>
              <a:t>ТипыСостоянийДоговоровВнутренний</a:t>
            </a:r>
            <a:r>
              <a:rPr lang="ru-RU"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Типы справочников вуза (</a:t>
            </a:r>
            <a:r>
              <a:rPr lang="en-US" sz="1600" dirty="0" err="1">
                <a:latin typeface="Futura PT Demi" panose="020B0604020202020204" charset="0"/>
              </a:rPr>
              <a:t>DictionaryTypeCls</a:t>
            </a:r>
            <a:r>
              <a:rPr lang="en-US"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Уровни бюджета (</a:t>
            </a:r>
            <a:r>
              <a:rPr lang="en-US" sz="1600" dirty="0" err="1">
                <a:latin typeface="Futura PT Demi" panose="020B0604020202020204" charset="0"/>
              </a:rPr>
              <a:t>BudgetLevelCls</a:t>
            </a:r>
            <a:r>
              <a:rPr lang="en-US"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Уровни образования (</a:t>
            </a:r>
            <a:r>
              <a:rPr lang="en-US" sz="1600" dirty="0" err="1">
                <a:latin typeface="Futura PT Demi" panose="020B0604020202020204" charset="0"/>
              </a:rPr>
              <a:t>EducationLevelCls</a:t>
            </a:r>
            <a:r>
              <a:rPr lang="en-US"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Формы образования (</a:t>
            </a:r>
            <a:r>
              <a:rPr lang="en-US" sz="1600" dirty="0" err="1">
                <a:latin typeface="Futura PT Demi" panose="020B0604020202020204" charset="0"/>
              </a:rPr>
              <a:t>EducationFormCls</a:t>
            </a:r>
            <a:r>
              <a:rPr lang="en-US"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Целевые организации (</a:t>
            </a:r>
            <a:r>
              <a:rPr lang="en-US" sz="1600" dirty="0" err="1">
                <a:latin typeface="Futura PT Demi" panose="020B0604020202020204" charset="0"/>
              </a:rPr>
              <a:t>TargetOrganizationCls</a:t>
            </a:r>
            <a:r>
              <a:rPr lang="en-US" sz="1600" dirty="0">
                <a:latin typeface="Futura PT Demi" panose="020B0604020202020204" charset="0"/>
              </a:rPr>
              <a:t>)</a:t>
            </a:r>
          </a:p>
          <a:p>
            <a:pPr marL="285750" indent="-285750">
              <a:buFont typeface="Arial" panose="020B0604020202020204" pitchFamily="34" charset="0"/>
              <a:buChar char="•"/>
            </a:pPr>
            <a:r>
              <a:rPr lang="ru-RU" sz="1600" dirty="0">
                <a:latin typeface="Futura PT Demi" panose="020B0604020202020204" charset="0"/>
              </a:rPr>
              <a:t>Языки сдачи вступительных испытаний (</a:t>
            </a:r>
            <a:r>
              <a:rPr lang="en-US" sz="1600" dirty="0" err="1">
                <a:latin typeface="Futura PT Demi" panose="020B0604020202020204" charset="0"/>
              </a:rPr>
              <a:t>EntranceTestLanguageCls</a:t>
            </a:r>
            <a:r>
              <a:rPr lang="en-US" sz="1600" dirty="0">
                <a:latin typeface="Futura PT Demi" panose="020B0604020202020204" charset="0"/>
              </a:rPr>
              <a:t>)</a:t>
            </a:r>
          </a:p>
        </p:txBody>
      </p:sp>
      <p:sp>
        <p:nvSpPr>
          <p:cNvPr id="10" name="TextBox 9">
            <a:extLst>
              <a:ext uri="{FF2B5EF4-FFF2-40B4-BE49-F238E27FC236}">
                <a16:creationId xmlns:a16="http://schemas.microsoft.com/office/drawing/2014/main" id="{2EBAB2DF-AF95-4FAD-A3AD-9560F6EEB147}"/>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26</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1105981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3269" y="861367"/>
            <a:ext cx="6569075"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anose="020B0604020202020204" charset="0"/>
              </a:defRPr>
            </a:lvl1pPr>
            <a:lvl2pPr marL="742950" indent="-285750">
              <a:spcBef>
                <a:spcPct val="20000"/>
              </a:spcBef>
              <a:buClr>
                <a:srgbClr val="CC0000"/>
              </a:buClr>
              <a:buChar char="•"/>
              <a:defRPr>
                <a:solidFill>
                  <a:schemeClr val="tx1"/>
                </a:solidFill>
                <a:latin typeface="Futura PT Demi" panose="020B0604020202020204" charset="0"/>
              </a:defRPr>
            </a:lvl2pPr>
            <a:lvl3pPr marL="1143000" indent="-228600">
              <a:spcBef>
                <a:spcPct val="20000"/>
              </a:spcBef>
              <a:buClr>
                <a:srgbClr val="CC0000"/>
              </a:buClr>
              <a:buChar char="•"/>
              <a:defRPr sz="1600">
                <a:solidFill>
                  <a:schemeClr val="tx1"/>
                </a:solidFill>
                <a:latin typeface="Futura PT Demi" panose="020B0604020202020204" charset="0"/>
              </a:defRPr>
            </a:lvl3pPr>
            <a:lvl4pPr marL="1600200" indent="-228600">
              <a:spcBef>
                <a:spcPct val="20000"/>
              </a:spcBef>
              <a:buClr>
                <a:srgbClr val="CC0000"/>
              </a:buClr>
              <a:buChar char="•"/>
              <a:defRPr sz="1400">
                <a:solidFill>
                  <a:schemeClr val="tx1"/>
                </a:solidFill>
                <a:latin typeface="Futura PT Demi" panose="020B0604020202020204" charset="0"/>
              </a:defRPr>
            </a:lvl4pPr>
            <a:lvl5pPr marL="2057400" indent="-228600">
              <a:spcBef>
                <a:spcPct val="20000"/>
              </a:spcBef>
              <a:buClr>
                <a:srgbClr val="CC0000"/>
              </a:buClr>
              <a:buChar char="•"/>
              <a:defRPr sz="1200">
                <a:solidFill>
                  <a:schemeClr val="tx1"/>
                </a:solidFill>
                <a:latin typeface="Futura PT Demi" panose="020B060402020202020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9pPr>
          </a:lstStyle>
          <a:p>
            <a:pPr eaLnBrk="1" hangingPunct="1">
              <a:spcBef>
                <a:spcPct val="0"/>
              </a:spcBef>
              <a:buClrTx/>
              <a:buFontTx/>
              <a:buNone/>
            </a:pPr>
            <a:endParaRPr lang="ru-RU" altLang="ru-RU" sz="1800">
              <a:latin typeface="Futura PT Book" panose="020B0604020202020204" charset="0"/>
            </a:endParaRPr>
          </a:p>
        </p:txBody>
      </p:sp>
      <p:sp>
        <p:nvSpPr>
          <p:cNvPr id="7" name="Заголовок 1"/>
          <p:cNvSpPr txBox="1">
            <a:spLocks/>
          </p:cNvSpPr>
          <p:nvPr/>
        </p:nvSpPr>
        <p:spPr bwMode="auto">
          <a:xfrm>
            <a:off x="963612" y="4293096"/>
            <a:ext cx="11181059" cy="2304256"/>
          </a:xfrm>
          <a:prstGeom prst="rect">
            <a:avLst/>
          </a:prstGeom>
          <a:noFill/>
          <a:ln>
            <a:noFill/>
          </a:ln>
        </p:spPr>
        <p:txBody>
          <a:bodyPr anchor="ctr"/>
          <a:lstStyle>
            <a:lvl1pPr algn="l" rtl="0" eaLnBrk="0" fontAlgn="base" hangingPunct="0">
              <a:spcBef>
                <a:spcPct val="0"/>
              </a:spcBef>
              <a:spcAft>
                <a:spcPct val="0"/>
              </a:spcAft>
              <a:defRPr sz="2800">
                <a:solidFill>
                  <a:schemeClr val="tx2"/>
                </a:solidFill>
                <a:latin typeface="Futura PT Demi" panose="020B0702020204020303" pitchFamily="34" charset="0"/>
                <a:ea typeface="+mj-ea"/>
                <a:cs typeface="+mj-cs"/>
              </a:defRPr>
            </a:lvl1pPr>
            <a:lvl2pPr algn="l" rtl="0" eaLnBrk="0" fontAlgn="base" hangingPunct="0">
              <a:spcBef>
                <a:spcPct val="0"/>
              </a:spcBef>
              <a:spcAft>
                <a:spcPct val="0"/>
              </a:spcAft>
              <a:defRPr sz="2800">
                <a:solidFill>
                  <a:schemeClr val="tx2"/>
                </a:solidFill>
                <a:latin typeface="Futura PT Demi" pitchFamily="34" charset="0"/>
              </a:defRPr>
            </a:lvl2pPr>
            <a:lvl3pPr algn="l" rtl="0" eaLnBrk="0" fontAlgn="base" hangingPunct="0">
              <a:spcBef>
                <a:spcPct val="0"/>
              </a:spcBef>
              <a:spcAft>
                <a:spcPct val="0"/>
              </a:spcAft>
              <a:defRPr sz="2800">
                <a:solidFill>
                  <a:schemeClr val="tx2"/>
                </a:solidFill>
                <a:latin typeface="Futura PT Demi" pitchFamily="34" charset="0"/>
              </a:defRPr>
            </a:lvl3pPr>
            <a:lvl4pPr algn="l" rtl="0" eaLnBrk="0" fontAlgn="base" hangingPunct="0">
              <a:spcBef>
                <a:spcPct val="0"/>
              </a:spcBef>
              <a:spcAft>
                <a:spcPct val="0"/>
              </a:spcAft>
              <a:defRPr sz="2800">
                <a:solidFill>
                  <a:schemeClr val="tx2"/>
                </a:solidFill>
                <a:latin typeface="Futura PT Demi" pitchFamily="34" charset="0"/>
              </a:defRPr>
            </a:lvl4pPr>
            <a:lvl5pPr algn="l" rtl="0" eaLnBrk="0" fontAlgn="base" hangingPunct="0">
              <a:spcBef>
                <a:spcPct val="0"/>
              </a:spcBef>
              <a:spcAft>
                <a:spcPct val="0"/>
              </a:spcAft>
              <a:defRPr sz="2800">
                <a:solidFill>
                  <a:schemeClr val="tx2"/>
                </a:solidFill>
                <a:latin typeface="Futura PT Dem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a:lstStyle>
          <a:p>
            <a:pPr>
              <a:defRPr/>
            </a:pPr>
            <a:r>
              <a:rPr lang="ru-RU" sz="4000" dirty="0"/>
              <a:t>«1С:УНИВЕРСИТЕТ ПРОФ». </a:t>
            </a:r>
          </a:p>
          <a:p>
            <a:pPr>
              <a:defRPr/>
            </a:pPr>
            <a:r>
              <a:rPr lang="ru-RU" sz="4000" dirty="0"/>
              <a:t>ИНТЕГРАЦИЯ С СЕРВИСОМ ПРИЕМА.</a:t>
            </a:r>
          </a:p>
          <a:p>
            <a:pPr>
              <a:defRPr/>
            </a:pPr>
            <a:r>
              <a:rPr lang="ru-RU" sz="4000" kern="0" dirty="0"/>
              <a:t>ЗАГРУЗКА ЗАЯВЛЕНИЙ ИЗ ССПВО.</a:t>
            </a:r>
          </a:p>
        </p:txBody>
      </p:sp>
      <p:sp>
        <p:nvSpPr>
          <p:cNvPr id="6" name="TextBox 5"/>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27</a:t>
            </a:fld>
            <a:endParaRPr lang="ru-RU" altLang="ru-RU" sz="2400" b="1">
              <a:effectLst>
                <a:outerShdw blurRad="38100" dist="38100" dir="2700000" algn="tl">
                  <a:srgbClr val="C0C0C0"/>
                </a:outerShdw>
              </a:effectLst>
            </a:endParaRPr>
          </a:p>
        </p:txBody>
      </p:sp>
      <p:pic>
        <p:nvPicPr>
          <p:cNvPr id="8" name="Рисунок 7"/>
          <p:cNvPicPr>
            <a:picLocks noChangeAspect="1"/>
          </p:cNvPicPr>
          <p:nvPr/>
        </p:nvPicPr>
        <p:blipFill>
          <a:blip r:embed="rId3"/>
          <a:stretch>
            <a:fillRect/>
          </a:stretch>
        </p:blipFill>
        <p:spPr>
          <a:xfrm>
            <a:off x="10469518" y="403968"/>
            <a:ext cx="811058" cy="864792"/>
          </a:xfrm>
          <a:prstGeom prst="rect">
            <a:avLst/>
          </a:prstGeom>
        </p:spPr>
      </p:pic>
    </p:spTree>
    <p:extLst>
      <p:ext uri="{BB962C8B-B14F-4D97-AF65-F5344CB8AC3E}">
        <p14:creationId xmlns:p14="http://schemas.microsoft.com/office/powerpoint/2010/main" val="2813005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D6F4DDF8-21D1-436E-9625-68A10A3DC1D6}"/>
              </a:ext>
            </a:extLst>
          </p:cNvPr>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Обмен данными с ССПВО</a:t>
            </a:r>
          </a:p>
        </p:txBody>
      </p:sp>
      <p:sp>
        <p:nvSpPr>
          <p:cNvPr id="7" name="TextBox 6">
            <a:extLst>
              <a:ext uri="{FF2B5EF4-FFF2-40B4-BE49-F238E27FC236}">
                <a16:creationId xmlns:a16="http://schemas.microsoft.com/office/drawing/2014/main" id="{A6C47540-E050-4487-9207-4535705D52BE}"/>
              </a:ext>
            </a:extLst>
          </p:cNvPr>
          <p:cNvSpPr txBox="1"/>
          <p:nvPr/>
        </p:nvSpPr>
        <p:spPr>
          <a:xfrm>
            <a:off x="119335" y="1412776"/>
            <a:ext cx="11305257" cy="3447098"/>
          </a:xfrm>
          <a:prstGeom prst="rect">
            <a:avLst/>
          </a:prstGeom>
          <a:noFill/>
        </p:spPr>
        <p:txBody>
          <a:bodyPr wrap="square" rtlCol="0">
            <a:spAutoFit/>
          </a:bodyPr>
          <a:lstStyle/>
          <a:p>
            <a:pPr>
              <a:spcAft>
                <a:spcPts val="1200"/>
              </a:spcAft>
            </a:pPr>
            <a:r>
              <a:rPr lang="ru-RU" b="1" dirty="0">
                <a:solidFill>
                  <a:srgbClr val="C00000"/>
                </a:solidFill>
                <a:latin typeface="Futura PT Demi" panose="020B0604020202020204" charset="0"/>
              </a:rPr>
              <a:t>Важно! </a:t>
            </a:r>
            <a:r>
              <a:rPr lang="ru-RU" dirty="0">
                <a:latin typeface="Futura PT Demi" panose="020B0604020202020204" charset="0"/>
              </a:rPr>
              <a:t>В 2026 году из систем вуза </a:t>
            </a:r>
            <a:r>
              <a:rPr lang="ru-RU" dirty="0">
                <a:solidFill>
                  <a:srgbClr val="C00000"/>
                </a:solidFill>
                <a:latin typeface="Futura PT Demi" panose="020B0604020202020204" charset="0"/>
              </a:rPr>
              <a:t>нельзя</a:t>
            </a:r>
            <a:r>
              <a:rPr lang="ru-RU" dirty="0">
                <a:latin typeface="Futura PT Demi" panose="020B0604020202020204" charset="0"/>
              </a:rPr>
              <a:t> передавать в ССПВО заявления поступающих, все заявления должны быть получены из ССПВО (это не касается СПО)</a:t>
            </a:r>
          </a:p>
          <a:p>
            <a:pPr>
              <a:spcAft>
                <a:spcPts val="1200"/>
              </a:spcAft>
            </a:pPr>
            <a:endParaRPr lang="ru-RU" b="1" dirty="0">
              <a:solidFill>
                <a:srgbClr val="C00000"/>
              </a:solidFill>
              <a:latin typeface="Futura PT Demi" panose="020B0604020202020204" charset="0"/>
            </a:endParaRPr>
          </a:p>
          <a:p>
            <a:pPr>
              <a:spcAft>
                <a:spcPts val="0"/>
              </a:spcAft>
            </a:pPr>
            <a:r>
              <a:rPr lang="ru-RU" dirty="0">
                <a:latin typeface="Futura PT Demi" panose="020B0604020202020204" charset="0"/>
              </a:rPr>
              <a:t>Можно выгружать из «1С:Университет ПРОФ» в ССПВО:</a:t>
            </a:r>
          </a:p>
          <a:p>
            <a:pPr marL="342900" indent="-342900">
              <a:spcAft>
                <a:spcPts val="0"/>
              </a:spcAft>
              <a:buFont typeface="Arial" panose="020B0604020202020204" pitchFamily="34" charset="0"/>
              <a:buChar char="•"/>
            </a:pPr>
            <a:r>
              <a:rPr lang="ru-RU" dirty="0">
                <a:latin typeface="Futura PT Demi" panose="020B0604020202020204" charset="0"/>
              </a:rPr>
              <a:t>Индивидуальные достижения поступающих</a:t>
            </a:r>
          </a:p>
          <a:p>
            <a:pPr marL="342900" indent="-342900">
              <a:spcAft>
                <a:spcPts val="0"/>
              </a:spcAft>
              <a:buFont typeface="Arial" panose="020B0604020202020204" pitchFamily="34" charset="0"/>
              <a:buChar char="•"/>
            </a:pPr>
            <a:r>
              <a:rPr lang="ru-RU" dirty="0">
                <a:latin typeface="Futura PT Demi" panose="020B0604020202020204" charset="0"/>
              </a:rPr>
              <a:t>Запись на сдачу ВИ (предмета)</a:t>
            </a:r>
          </a:p>
          <a:p>
            <a:pPr marL="342900" indent="-342900">
              <a:spcAft>
                <a:spcPts val="0"/>
              </a:spcAft>
              <a:buFont typeface="Arial" panose="020B0604020202020204" pitchFamily="34" charset="0"/>
              <a:buChar char="•"/>
            </a:pPr>
            <a:r>
              <a:rPr lang="ru-RU" dirty="0">
                <a:latin typeface="Futura PT Demi" panose="020B0604020202020204" charset="0"/>
              </a:rPr>
              <a:t>Файлы договора о платном обучении</a:t>
            </a:r>
          </a:p>
          <a:p>
            <a:pPr marL="342900" indent="-342900">
              <a:spcAft>
                <a:spcPts val="0"/>
              </a:spcAft>
              <a:buFont typeface="Arial" panose="020B0604020202020204" pitchFamily="34" charset="0"/>
              <a:buChar char="•"/>
            </a:pPr>
            <a:r>
              <a:rPr lang="ru-RU" i="1" dirty="0">
                <a:latin typeface="Futura PT Demi" panose="020B0604020202020204" charset="0"/>
              </a:rPr>
              <a:t>Результаты вступительных испытаний (в будущих версиях обработки)</a:t>
            </a:r>
          </a:p>
          <a:p>
            <a:pPr marL="342900" indent="-342900">
              <a:spcAft>
                <a:spcPts val="0"/>
              </a:spcAft>
              <a:buFont typeface="Arial" panose="020B0604020202020204" pitchFamily="34" charset="0"/>
              <a:buChar char="•"/>
            </a:pPr>
            <a:r>
              <a:rPr lang="ru-RU" i="1" dirty="0">
                <a:latin typeface="Futura PT Demi" panose="020B0604020202020204" charset="0"/>
              </a:rPr>
              <a:t>Конкурсные списки (в будущих версиях обработки)</a:t>
            </a:r>
          </a:p>
          <a:p>
            <a:pPr marL="342900" indent="-342900">
              <a:spcAft>
                <a:spcPts val="0"/>
              </a:spcAft>
              <a:buFont typeface="Arial" panose="020B0604020202020204" pitchFamily="34" charset="0"/>
              <a:buChar char="•"/>
            </a:pPr>
            <a:r>
              <a:rPr lang="ru-RU" i="1" dirty="0">
                <a:latin typeface="Futura PT Demi" panose="020B0604020202020204" charset="0"/>
              </a:rPr>
              <a:t>Приказы (в будущих версиях обработки)</a:t>
            </a:r>
            <a:endParaRPr lang="ru-RU" dirty="0">
              <a:latin typeface="Futura PT Demi" panose="020B0604020202020204" charset="0"/>
            </a:endParaRPr>
          </a:p>
          <a:p>
            <a:pPr>
              <a:spcAft>
                <a:spcPts val="1200"/>
              </a:spcAft>
            </a:pPr>
            <a:endParaRPr lang="ru-RU" b="1" dirty="0">
              <a:solidFill>
                <a:srgbClr val="C00000"/>
              </a:solidFill>
              <a:latin typeface="Futura PT Demi" panose="020B0604020202020204" charset="0"/>
            </a:endParaRPr>
          </a:p>
        </p:txBody>
      </p:sp>
      <p:sp>
        <p:nvSpPr>
          <p:cNvPr id="5" name="TextBox 4">
            <a:extLst>
              <a:ext uri="{FF2B5EF4-FFF2-40B4-BE49-F238E27FC236}">
                <a16:creationId xmlns:a16="http://schemas.microsoft.com/office/drawing/2014/main" id="{B0C7C2F2-4FB8-4C7E-BD76-EF02387D8675}"/>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28</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798471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D6F4DDF8-21D1-436E-9625-68A10A3DC1D6}"/>
              </a:ext>
            </a:extLst>
          </p:cNvPr>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Чек-лист тестирования ССПВО</a:t>
            </a:r>
          </a:p>
        </p:txBody>
      </p:sp>
      <p:sp>
        <p:nvSpPr>
          <p:cNvPr id="5" name="TextBox 4">
            <a:extLst>
              <a:ext uri="{FF2B5EF4-FFF2-40B4-BE49-F238E27FC236}">
                <a16:creationId xmlns:a16="http://schemas.microsoft.com/office/drawing/2014/main" id="{980B7342-7F8B-4104-B747-8A1D36EC701F}"/>
              </a:ext>
            </a:extLst>
          </p:cNvPr>
          <p:cNvSpPr txBox="1"/>
          <p:nvPr/>
        </p:nvSpPr>
        <p:spPr>
          <a:xfrm>
            <a:off x="119335" y="1412776"/>
            <a:ext cx="11305257" cy="2957733"/>
          </a:xfrm>
          <a:prstGeom prst="rect">
            <a:avLst/>
          </a:prstGeom>
          <a:noFill/>
        </p:spPr>
        <p:txBody>
          <a:bodyPr wrap="square" rtlCol="0">
            <a:spAutoFit/>
          </a:bodyPr>
          <a:lstStyle/>
          <a:p>
            <a:pPr marL="342900" indent="-342900">
              <a:lnSpc>
                <a:spcPct val="150000"/>
              </a:lnSpc>
              <a:spcAft>
                <a:spcPts val="0"/>
              </a:spcAft>
              <a:buFont typeface="+mj-lt"/>
              <a:buAutoNum type="arabicPeriod"/>
            </a:pPr>
            <a:r>
              <a:rPr lang="ru-RU" dirty="0">
                <a:latin typeface="Futura PT Demi" panose="020B0604020202020204" charset="0"/>
              </a:rPr>
              <a:t>Внесение вузом заявлений о приеме в Сервис приема </a:t>
            </a:r>
            <a:r>
              <a:rPr lang="ru-RU" i="1" dirty="0">
                <a:latin typeface="Futura PT Demi" panose="020B0604020202020204" charset="0"/>
              </a:rPr>
              <a:t>(сроки вышли)</a:t>
            </a:r>
          </a:p>
          <a:p>
            <a:pPr marL="342900" indent="-342900">
              <a:lnSpc>
                <a:spcPct val="150000"/>
              </a:lnSpc>
              <a:spcAft>
                <a:spcPts val="0"/>
              </a:spcAft>
              <a:buFont typeface="+mj-lt"/>
              <a:buAutoNum type="arabicPeriod"/>
            </a:pPr>
            <a:r>
              <a:rPr lang="ru-RU" dirty="0">
                <a:latin typeface="Futura PT Demi" panose="020B0604020202020204" charset="0"/>
              </a:rPr>
              <a:t>Подача заявления</a:t>
            </a:r>
          </a:p>
          <a:p>
            <a:pPr marL="342900" indent="-342900">
              <a:lnSpc>
                <a:spcPct val="150000"/>
              </a:lnSpc>
              <a:spcAft>
                <a:spcPts val="0"/>
              </a:spcAft>
              <a:buFont typeface="+mj-lt"/>
              <a:buAutoNum type="arabicPeriod"/>
            </a:pPr>
            <a:r>
              <a:rPr lang="ru-RU" dirty="0">
                <a:latin typeface="Futura PT Demi" panose="020B0604020202020204" charset="0"/>
              </a:rPr>
              <a:t>Рассмотрение и редактирование заявления</a:t>
            </a:r>
          </a:p>
          <a:p>
            <a:pPr marL="342900" indent="-342900">
              <a:lnSpc>
                <a:spcPct val="150000"/>
              </a:lnSpc>
              <a:spcAft>
                <a:spcPts val="0"/>
              </a:spcAft>
              <a:buFont typeface="+mj-lt"/>
              <a:buAutoNum type="arabicPeriod"/>
            </a:pPr>
            <a:r>
              <a:rPr lang="ru-RU" dirty="0">
                <a:latin typeface="Futura PT Demi" panose="020B0604020202020204" charset="0"/>
              </a:rPr>
              <a:t>Запись на вступительные испытания</a:t>
            </a:r>
          </a:p>
          <a:p>
            <a:pPr marL="342900" indent="-342900">
              <a:lnSpc>
                <a:spcPct val="150000"/>
              </a:lnSpc>
              <a:spcAft>
                <a:spcPts val="0"/>
              </a:spcAft>
              <a:buFont typeface="+mj-lt"/>
              <a:buAutoNum type="arabicPeriod"/>
            </a:pPr>
            <a:r>
              <a:rPr lang="ru-RU" dirty="0">
                <a:latin typeface="Futura PT Demi" panose="020B0604020202020204" charset="0"/>
              </a:rPr>
              <a:t>Подача согласий на зачисление</a:t>
            </a:r>
          </a:p>
          <a:p>
            <a:pPr marL="342900" indent="-342900">
              <a:lnSpc>
                <a:spcPct val="150000"/>
              </a:lnSpc>
              <a:spcAft>
                <a:spcPts val="0"/>
              </a:spcAft>
              <a:buFont typeface="+mj-lt"/>
              <a:buAutoNum type="arabicPeriod"/>
            </a:pPr>
            <a:r>
              <a:rPr lang="ru-RU" dirty="0">
                <a:latin typeface="Futura PT Demi" panose="020B0604020202020204" charset="0"/>
              </a:rPr>
              <a:t>Заключение договоров</a:t>
            </a:r>
          </a:p>
          <a:p>
            <a:pPr marL="342900" indent="-342900">
              <a:lnSpc>
                <a:spcPct val="150000"/>
              </a:lnSpc>
              <a:spcAft>
                <a:spcPts val="0"/>
              </a:spcAft>
              <a:buFont typeface="+mj-lt"/>
              <a:buAutoNum type="arabicPeriod"/>
            </a:pPr>
            <a:r>
              <a:rPr lang="ru-RU" dirty="0">
                <a:latin typeface="Futura PT Demi" panose="020B0604020202020204" charset="0"/>
              </a:rPr>
              <a:t>Конкурсная ситуация и зачисление</a:t>
            </a:r>
          </a:p>
        </p:txBody>
      </p:sp>
      <p:sp>
        <p:nvSpPr>
          <p:cNvPr id="6" name="TextBox 5">
            <a:extLst>
              <a:ext uri="{FF2B5EF4-FFF2-40B4-BE49-F238E27FC236}">
                <a16:creationId xmlns:a16="http://schemas.microsoft.com/office/drawing/2014/main" id="{76448C75-5C60-4154-BC43-4764B4D2DBAC}"/>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29</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41396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 2">
            <a:extLst>
              <a:ext uri="{FF2B5EF4-FFF2-40B4-BE49-F238E27FC236}">
                <a16:creationId xmlns:a16="http://schemas.microsoft.com/office/drawing/2014/main" id="{083C8DD6-C7B7-4163-A360-9E20E4B1D08C}"/>
              </a:ext>
            </a:extLst>
          </p:cNvPr>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anose="020B0604020202020204" charset="-52"/>
              </a:defRPr>
            </a:lvl1pPr>
            <a:lvl2pPr marL="742950" indent="-285750">
              <a:spcBef>
                <a:spcPct val="20000"/>
              </a:spcBef>
              <a:buClr>
                <a:srgbClr val="CC0000"/>
              </a:buClr>
              <a:buChar char="•"/>
              <a:defRPr>
                <a:solidFill>
                  <a:schemeClr val="tx1"/>
                </a:solidFill>
                <a:latin typeface="Futura PT Demi" panose="020B0604020202020204" charset="-52"/>
              </a:defRPr>
            </a:lvl2pPr>
            <a:lvl3pPr marL="1143000" indent="-228600">
              <a:spcBef>
                <a:spcPct val="20000"/>
              </a:spcBef>
              <a:buClr>
                <a:srgbClr val="CC0000"/>
              </a:buClr>
              <a:buChar char="•"/>
              <a:defRPr sz="1600">
                <a:solidFill>
                  <a:schemeClr val="tx1"/>
                </a:solidFill>
                <a:latin typeface="Futura PT Demi" panose="020B0604020202020204" charset="-52"/>
              </a:defRPr>
            </a:lvl3pPr>
            <a:lvl4pPr marL="1600200" indent="-228600">
              <a:spcBef>
                <a:spcPct val="20000"/>
              </a:spcBef>
              <a:buClr>
                <a:srgbClr val="CC0000"/>
              </a:buClr>
              <a:buChar char="•"/>
              <a:defRPr sz="1400">
                <a:solidFill>
                  <a:schemeClr val="tx1"/>
                </a:solidFill>
                <a:latin typeface="Futura PT Demi" panose="020B0604020202020204" charset="-52"/>
              </a:defRPr>
            </a:lvl4pPr>
            <a:lvl5pPr marL="2057400" indent="-228600">
              <a:spcBef>
                <a:spcPct val="20000"/>
              </a:spcBef>
              <a:buClr>
                <a:srgbClr val="CC0000"/>
              </a:buClr>
              <a:buChar char="•"/>
              <a:defRPr sz="1200">
                <a:solidFill>
                  <a:schemeClr val="tx1"/>
                </a:solidFill>
                <a:latin typeface="Futura PT Demi" panose="020B0604020202020204"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anose="020B0604020202020204"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anose="020B0604020202020204"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anose="020B0604020202020204"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anose="020B0604020202020204" charset="-52"/>
              </a:defRPr>
            </a:lvl9pPr>
          </a:lstStyle>
          <a:p>
            <a:pPr eaLnBrk="1" hangingPunct="1">
              <a:spcBef>
                <a:spcPct val="0"/>
              </a:spcBef>
              <a:buClrTx/>
              <a:buFontTx/>
              <a:buNone/>
            </a:pPr>
            <a:endParaRPr lang="ru-RU" altLang="ru-RU" sz="1800">
              <a:latin typeface="Futura PT Book" panose="020B0604020202020204" charset="-52"/>
            </a:endParaRPr>
          </a:p>
        </p:txBody>
      </p:sp>
      <p:sp>
        <p:nvSpPr>
          <p:cNvPr id="5" name="Заголовок 1">
            <a:extLst>
              <a:ext uri="{FF2B5EF4-FFF2-40B4-BE49-F238E27FC236}">
                <a16:creationId xmlns:a16="http://schemas.microsoft.com/office/drawing/2014/main" id="{DEF35107-3B41-4C5D-83C8-C0B790FE3463}"/>
              </a:ext>
            </a:extLst>
          </p:cNvPr>
          <p:cNvSpPr txBox="1">
            <a:spLocks noChangeArrowheads="1"/>
          </p:cNvSpPr>
          <p:nvPr/>
        </p:nvSpPr>
        <p:spPr bwMode="auto">
          <a:xfrm>
            <a:off x="1992313" y="115888"/>
            <a:ext cx="7034212" cy="1081087"/>
          </a:xfrm>
          <a:prstGeom prst="rect">
            <a:avLst/>
          </a:prstGeom>
          <a:noFill/>
          <a:ln>
            <a:noFill/>
          </a:ln>
        </p:spPr>
        <p:txBody>
          <a:bodyPr anchor="ctr"/>
          <a:lstStyle>
            <a:lvl1pPr algn="l" rtl="0" eaLnBrk="0" fontAlgn="base" hangingPunct="0">
              <a:spcBef>
                <a:spcPct val="0"/>
              </a:spcBef>
              <a:spcAft>
                <a:spcPct val="0"/>
              </a:spcAft>
              <a:defRPr sz="2800">
                <a:solidFill>
                  <a:schemeClr val="tx2"/>
                </a:solidFill>
                <a:latin typeface="Futura PT Demi" panose="020B0702020204020303" pitchFamily="34" charset="0"/>
                <a:ea typeface="+mj-ea"/>
                <a:cs typeface="+mj-cs"/>
              </a:defRPr>
            </a:lvl1pPr>
            <a:lvl2pPr algn="l" rtl="0" eaLnBrk="0" fontAlgn="base" hangingPunct="0">
              <a:spcBef>
                <a:spcPct val="0"/>
              </a:spcBef>
              <a:spcAft>
                <a:spcPct val="0"/>
              </a:spcAft>
              <a:defRPr sz="2800">
                <a:solidFill>
                  <a:schemeClr val="tx2"/>
                </a:solidFill>
                <a:latin typeface="Futura PT Demi" pitchFamily="34" charset="0"/>
              </a:defRPr>
            </a:lvl2pPr>
            <a:lvl3pPr algn="l" rtl="0" eaLnBrk="0" fontAlgn="base" hangingPunct="0">
              <a:spcBef>
                <a:spcPct val="0"/>
              </a:spcBef>
              <a:spcAft>
                <a:spcPct val="0"/>
              </a:spcAft>
              <a:defRPr sz="2800">
                <a:solidFill>
                  <a:schemeClr val="tx2"/>
                </a:solidFill>
                <a:latin typeface="Futura PT Demi" pitchFamily="34" charset="0"/>
              </a:defRPr>
            </a:lvl3pPr>
            <a:lvl4pPr algn="l" rtl="0" eaLnBrk="0" fontAlgn="base" hangingPunct="0">
              <a:spcBef>
                <a:spcPct val="0"/>
              </a:spcBef>
              <a:spcAft>
                <a:spcPct val="0"/>
              </a:spcAft>
              <a:defRPr sz="2800">
                <a:solidFill>
                  <a:schemeClr val="tx2"/>
                </a:solidFill>
                <a:latin typeface="Futura PT Demi" pitchFamily="34" charset="0"/>
              </a:defRPr>
            </a:lvl4pPr>
            <a:lvl5pPr algn="l" rtl="0" eaLnBrk="0" fontAlgn="base" hangingPunct="0">
              <a:spcBef>
                <a:spcPct val="0"/>
              </a:spcBef>
              <a:spcAft>
                <a:spcPct val="0"/>
              </a:spcAft>
              <a:defRPr sz="2800">
                <a:solidFill>
                  <a:schemeClr val="tx2"/>
                </a:solidFill>
                <a:latin typeface="Futura PT Dem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a:lstStyle>
          <a:p>
            <a:pPr>
              <a:defRPr/>
            </a:pPr>
            <a:r>
              <a:rPr lang="ru-RU" altLang="ru-RU" sz="3200" b="1" kern="0">
                <a:solidFill>
                  <a:srgbClr val="000000"/>
                </a:solidFill>
                <a:latin typeface="Futura PT Demi" panose="020B0702020204020303" pitchFamily="34" charset="-52"/>
              </a:rPr>
              <a:t>«1С</a:t>
            </a:r>
            <a:r>
              <a:rPr lang="ru-RU" altLang="ru-RU" sz="3200" b="1" kern="0" dirty="0">
                <a:solidFill>
                  <a:srgbClr val="000000"/>
                </a:solidFill>
                <a:latin typeface="Futura PT Demi" panose="020B0702020204020303" pitchFamily="34" charset="-52"/>
              </a:rPr>
              <a:t>:</a:t>
            </a:r>
            <a:r>
              <a:rPr lang="ru-RU" altLang="ru-RU" sz="3200" b="1" kern="0">
                <a:solidFill>
                  <a:srgbClr val="000000"/>
                </a:solidFill>
                <a:latin typeface="Futura PT Demi" panose="020B0702020204020303" pitchFamily="34" charset="-52"/>
              </a:rPr>
              <a:t>Университет ПРОФ». </a:t>
            </a:r>
            <a:br>
              <a:rPr lang="ru-RU" altLang="ru-RU" sz="3200" kern="0" dirty="0">
                <a:solidFill>
                  <a:srgbClr val="000000"/>
                </a:solidFill>
                <a:latin typeface="Futura PT Demi" panose="020B0702020204020303" pitchFamily="34" charset="-52"/>
              </a:rPr>
            </a:br>
            <a:r>
              <a:rPr lang="ru-RU" altLang="ru-RU" sz="3200" kern="0" dirty="0">
                <a:solidFill>
                  <a:srgbClr val="000000"/>
                </a:solidFill>
                <a:latin typeface="Futura PT Demi" panose="020B0702020204020303" pitchFamily="34" charset="-52"/>
              </a:rPr>
              <a:t>Общая информация о решениях</a:t>
            </a:r>
            <a:endParaRPr lang="ru-RU" altLang="ru-RU" sz="3200" kern="0" dirty="0">
              <a:latin typeface="Futura PT Demi" panose="020B0702020204020303" pitchFamily="34" charset="-52"/>
            </a:endParaRPr>
          </a:p>
        </p:txBody>
      </p:sp>
      <p:sp>
        <p:nvSpPr>
          <p:cNvPr id="6" name="Объект 2">
            <a:extLst>
              <a:ext uri="{FF2B5EF4-FFF2-40B4-BE49-F238E27FC236}">
                <a16:creationId xmlns:a16="http://schemas.microsoft.com/office/drawing/2014/main" id="{32FDE678-ACAD-4289-BAEF-BDD30E7B6811}"/>
              </a:ext>
            </a:extLst>
          </p:cNvPr>
          <p:cNvSpPr>
            <a:spLocks noGrp="1"/>
          </p:cNvSpPr>
          <p:nvPr>
            <p:ph idx="1"/>
          </p:nvPr>
        </p:nvSpPr>
        <p:spPr>
          <a:xfrm>
            <a:off x="263525" y="1413718"/>
            <a:ext cx="11533188" cy="5327650"/>
          </a:xfrm>
        </p:spPr>
        <p:txBody>
          <a:bodyPr>
            <a:normAutofit lnSpcReduction="10000"/>
          </a:bodyPr>
          <a:lstStyle/>
          <a:p>
            <a:pPr marL="0" indent="0">
              <a:buFontTx/>
              <a:buNone/>
              <a:defRPr/>
            </a:pPr>
            <a:r>
              <a:rPr lang="ru-RU" altLang="ru-RU" sz="1800" dirty="0">
                <a:latin typeface="Futura PT Demi" panose="020B0604020202020204" charset="-52"/>
              </a:rPr>
              <a:t>Возможности:</a:t>
            </a:r>
          </a:p>
          <a:p>
            <a:pPr>
              <a:buClrTx/>
              <a:buFont typeface="Wingdings" panose="05000000000000000000" pitchFamily="2" charset="2"/>
              <a:buChar char="§"/>
              <a:defRPr/>
            </a:pPr>
            <a:r>
              <a:rPr lang="ru-RU" sz="1600" dirty="0">
                <a:solidFill>
                  <a:srgbClr val="008000"/>
                </a:solidFill>
                <a:latin typeface="Futura PT Demi" panose="020B0604020202020204" charset="-52"/>
              </a:rPr>
              <a:t>прием в вуз, расчет и распределение нагрузки сотрудников, делопроизводство</a:t>
            </a:r>
            <a:br>
              <a:rPr lang="ru-RU" sz="1600" dirty="0">
                <a:solidFill>
                  <a:srgbClr val="008000"/>
                </a:solidFill>
                <a:latin typeface="Futura PT Demi" panose="020B0604020202020204" charset="-52"/>
              </a:rPr>
            </a:br>
            <a:r>
              <a:rPr lang="ru-RU" sz="1600" dirty="0">
                <a:solidFill>
                  <a:srgbClr val="008000"/>
                </a:solidFill>
                <a:latin typeface="Futura PT Demi" panose="020B0604020202020204" charset="-52"/>
              </a:rPr>
              <a:t>и учет по контингенту обучающихся </a:t>
            </a:r>
          </a:p>
          <a:p>
            <a:pPr>
              <a:buClrTx/>
              <a:buFont typeface="Wingdings" panose="05000000000000000000" pitchFamily="2" charset="2"/>
              <a:buChar char="§"/>
              <a:defRPr/>
            </a:pPr>
            <a:r>
              <a:rPr lang="ru-RU" sz="1600" dirty="0">
                <a:solidFill>
                  <a:srgbClr val="008000"/>
                </a:solidFill>
                <a:latin typeface="Futura PT Demi" panose="020B0604020202020204" charset="-52"/>
              </a:rPr>
              <a:t>интеграция с ФИС ГИА и приема, интеграция с ФРДО</a:t>
            </a:r>
          </a:p>
          <a:p>
            <a:pPr>
              <a:buClrTx/>
              <a:buFont typeface="Wingdings" panose="05000000000000000000" pitchFamily="2" charset="2"/>
              <a:buChar char="§"/>
              <a:defRPr/>
            </a:pPr>
            <a:r>
              <a:rPr lang="ru-RU" sz="1600" dirty="0">
                <a:solidFill>
                  <a:srgbClr val="008000"/>
                </a:solidFill>
                <a:latin typeface="Futura PT Demi" panose="020B0604020202020204" charset="-52"/>
              </a:rPr>
              <a:t>отчет ВПО-1</a:t>
            </a:r>
          </a:p>
          <a:p>
            <a:pPr>
              <a:buClrTx/>
              <a:buFont typeface="Wingdings" panose="05000000000000000000" pitchFamily="2" charset="2"/>
              <a:buChar char="§"/>
              <a:defRPr/>
            </a:pPr>
            <a:r>
              <a:rPr lang="ru-RU" sz="1600" dirty="0">
                <a:solidFill>
                  <a:srgbClr val="003399"/>
                </a:solidFill>
                <a:latin typeface="Futura PT Demi" panose="020B0604020202020204" charset="-52"/>
              </a:rPr>
              <a:t>расписание, послевузовское и дополнительное образование, планирование и учет результатов выполнения НИР, механизмы эффективного контракта в рамках новых систем оплаты труда, личные кабинеты поступающего,</a:t>
            </a:r>
            <a:br>
              <a:rPr lang="ru-RU" sz="1600" dirty="0">
                <a:solidFill>
                  <a:srgbClr val="003399"/>
                </a:solidFill>
                <a:latin typeface="Futura PT Demi" panose="020B0604020202020204" charset="-52"/>
              </a:rPr>
            </a:br>
            <a:r>
              <a:rPr lang="ru-RU" sz="1600" dirty="0">
                <a:solidFill>
                  <a:srgbClr val="003399"/>
                </a:solidFill>
                <a:latin typeface="Futura PT Demi" panose="020B0604020202020204" charset="-52"/>
              </a:rPr>
              <a:t>студента и преподавателя</a:t>
            </a:r>
          </a:p>
          <a:p>
            <a:pPr>
              <a:buClrTx/>
              <a:buFont typeface="Wingdings" panose="05000000000000000000" pitchFamily="2" charset="2"/>
              <a:buChar char="§"/>
              <a:defRPr/>
            </a:pPr>
            <a:r>
              <a:rPr lang="ru-RU" sz="1600" dirty="0">
                <a:solidFill>
                  <a:srgbClr val="003399"/>
                </a:solidFill>
                <a:latin typeface="Futura PT Demi" panose="020B0604020202020204" charset="-52"/>
              </a:rPr>
              <a:t>интеграция с </a:t>
            </a:r>
            <a:r>
              <a:rPr lang="ru-RU" sz="1600" dirty="0" err="1">
                <a:solidFill>
                  <a:srgbClr val="003399"/>
                </a:solidFill>
                <a:latin typeface="Futura PT Demi" panose="020B0604020202020204" charset="-52"/>
              </a:rPr>
              <a:t>Суперсервисом</a:t>
            </a:r>
            <a:r>
              <a:rPr lang="ru-RU" sz="1600" dirty="0">
                <a:solidFill>
                  <a:srgbClr val="003399"/>
                </a:solidFill>
                <a:latin typeface="Futura PT Demi" panose="020B0604020202020204" charset="-52"/>
              </a:rPr>
              <a:t> «Поступление в вуз онлайн» для высшего образования и СПО</a:t>
            </a:r>
            <a:endParaRPr lang="en-US" sz="1600" dirty="0">
              <a:solidFill>
                <a:srgbClr val="003399"/>
              </a:solidFill>
              <a:latin typeface="Futura PT Demi" panose="020B0604020202020204" charset="-52"/>
            </a:endParaRPr>
          </a:p>
          <a:p>
            <a:pPr>
              <a:buClrTx/>
              <a:buFont typeface="Wingdings" panose="05000000000000000000" pitchFamily="2" charset="2"/>
              <a:buChar char="§"/>
              <a:defRPr/>
            </a:pPr>
            <a:r>
              <a:rPr lang="ru-RU" sz="1600" dirty="0">
                <a:solidFill>
                  <a:srgbClr val="003399"/>
                </a:solidFill>
                <a:latin typeface="Futura PT Demi" panose="020B0604020202020204" charset="-52"/>
              </a:rPr>
              <a:t>интеграция с Московским социальным реестром</a:t>
            </a:r>
          </a:p>
          <a:p>
            <a:pPr>
              <a:buClrTx/>
              <a:buFont typeface="Wingdings" panose="05000000000000000000" pitchFamily="2" charset="2"/>
              <a:buChar char="§"/>
              <a:defRPr/>
            </a:pPr>
            <a:r>
              <a:rPr lang="ru-RU" sz="1600" dirty="0">
                <a:solidFill>
                  <a:srgbClr val="003399"/>
                </a:solidFill>
                <a:latin typeface="Futura PT Demi" panose="020B0604020202020204" charset="-52"/>
              </a:rPr>
              <a:t>интеграция с ЕР ЦДО («</a:t>
            </a:r>
            <a:r>
              <a:rPr lang="ru-RU" sz="1600" dirty="0" err="1">
                <a:solidFill>
                  <a:srgbClr val="003399"/>
                </a:solidFill>
                <a:latin typeface="Futura PT Demi" panose="020B0604020202020204" charset="-52"/>
              </a:rPr>
              <a:t>Суперсервис</a:t>
            </a:r>
            <a:r>
              <a:rPr lang="ru-RU" sz="1600" dirty="0">
                <a:solidFill>
                  <a:srgbClr val="003399"/>
                </a:solidFill>
                <a:latin typeface="Futura PT Demi" panose="020B0604020202020204" charset="-52"/>
              </a:rPr>
              <a:t> дипломов»)</a:t>
            </a:r>
          </a:p>
          <a:p>
            <a:pPr>
              <a:buClr>
                <a:schemeClr val="accent6"/>
              </a:buClr>
              <a:buFont typeface="Wingdings" panose="05000000000000000000" pitchFamily="2" charset="2"/>
              <a:buChar char="§"/>
              <a:defRPr/>
            </a:pPr>
            <a:r>
              <a:rPr lang="ru-RU" sz="1600" dirty="0">
                <a:solidFill>
                  <a:srgbClr val="003399"/>
                </a:solidFill>
                <a:latin typeface="Futura PT Demi" panose="020B0604020202020204" charset="-52"/>
              </a:rPr>
              <a:t>интеграция с Витриной студентов и ГИР ВУ, ФРМР</a:t>
            </a:r>
          </a:p>
          <a:p>
            <a:pPr>
              <a:buClrTx/>
              <a:buFont typeface="Wingdings" panose="05000000000000000000" pitchFamily="2" charset="2"/>
              <a:buChar char="§"/>
              <a:defRPr/>
            </a:pPr>
            <a:r>
              <a:rPr lang="ru-RU" sz="1600" dirty="0">
                <a:solidFill>
                  <a:srgbClr val="003399"/>
                </a:solidFill>
                <a:latin typeface="Futura PT Demi" panose="020B0604020202020204" charset="-52"/>
              </a:rPr>
              <a:t>интеграция с национальным мессенджером МАХ</a:t>
            </a:r>
          </a:p>
          <a:p>
            <a:pPr>
              <a:buClrTx/>
              <a:buFont typeface="Wingdings" panose="05000000000000000000" pitchFamily="2" charset="2"/>
              <a:buChar char="§"/>
              <a:defRPr/>
            </a:pPr>
            <a:r>
              <a:rPr lang="ru-RU" sz="1600" dirty="0">
                <a:solidFill>
                  <a:srgbClr val="003399"/>
                </a:solidFill>
                <a:latin typeface="Futura PT Demi" panose="020B0604020202020204" charset="-52"/>
              </a:rPr>
              <a:t>отчеты 1-НК, 2-наука, отчет о деятельности диссертационных советов</a:t>
            </a:r>
            <a:endParaRPr lang="ru-RU" sz="1600" dirty="0">
              <a:latin typeface="Futura PT Demi" panose="020B0604020202020204" charset="-52"/>
            </a:endParaRPr>
          </a:p>
          <a:p>
            <a:pPr marL="0" indent="0">
              <a:spcBef>
                <a:spcPts val="1524"/>
              </a:spcBef>
              <a:buFontTx/>
              <a:buNone/>
              <a:defRPr/>
            </a:pPr>
            <a:r>
              <a:rPr lang="ru-RU" sz="1600" dirty="0">
                <a:latin typeface="Futura PT Demi" panose="020B0604020202020204" charset="-52"/>
              </a:rPr>
              <a:t>Карточка «</a:t>
            </a:r>
            <a:r>
              <a:rPr lang="ru-RU" sz="1600" dirty="0">
                <a:solidFill>
                  <a:srgbClr val="008000"/>
                </a:solidFill>
                <a:latin typeface="Futura PT Demi" panose="020B0604020202020204" charset="-52"/>
              </a:rPr>
              <a:t>1С:Университет</a:t>
            </a:r>
            <a:r>
              <a:rPr lang="ru-RU" sz="1600" dirty="0">
                <a:latin typeface="Futura PT Demi" panose="020B0604020202020204" charset="-52"/>
              </a:rPr>
              <a:t>» </a:t>
            </a:r>
            <a:r>
              <a:rPr lang="ru-RU" sz="1600" dirty="0">
                <a:latin typeface="Futura PT Demi" panose="020B0604020202020204" charset="-52"/>
                <a:hlinkClick r:id="rId2"/>
              </a:rPr>
              <a:t>http://solutions.1c.ru/catalog/university</a:t>
            </a:r>
            <a:endParaRPr lang="ru-RU" sz="1600" dirty="0">
              <a:latin typeface="Futura PT Demi" panose="020B0604020202020204" charset="-52"/>
            </a:endParaRPr>
          </a:p>
          <a:p>
            <a:pPr marL="0" indent="0">
              <a:buFontTx/>
              <a:buNone/>
              <a:defRPr/>
            </a:pPr>
            <a:r>
              <a:rPr lang="ru-RU" sz="1600" dirty="0">
                <a:latin typeface="Futura PT Demi" panose="020B0604020202020204" charset="-52"/>
              </a:rPr>
              <a:t>Карточка «</a:t>
            </a:r>
            <a:r>
              <a:rPr lang="ru-RU" sz="1600" dirty="0">
                <a:solidFill>
                  <a:srgbClr val="003399"/>
                </a:solidFill>
                <a:latin typeface="Futura PT Demi" panose="020B0604020202020204" charset="-52"/>
              </a:rPr>
              <a:t>1С:Университет ПРОФ</a:t>
            </a:r>
            <a:r>
              <a:rPr lang="ru-RU" sz="1600" dirty="0">
                <a:latin typeface="Futura PT Demi" panose="020B0604020202020204" charset="-52"/>
              </a:rPr>
              <a:t>» </a:t>
            </a:r>
            <a:r>
              <a:rPr lang="ru-RU" sz="1600" dirty="0">
                <a:latin typeface="Futura PT Demi" panose="020B0604020202020204" charset="-52"/>
                <a:hlinkClick r:id="rId3"/>
              </a:rPr>
              <a:t>http://solutions.1c.ru/catalog/university-prof</a:t>
            </a:r>
            <a:endParaRPr lang="ru-RU" sz="1600" dirty="0">
              <a:latin typeface="Futura PT Demi" panose="020B0604020202020204" charset="-52"/>
            </a:endParaRPr>
          </a:p>
          <a:p>
            <a:pPr marL="0" indent="0">
              <a:spcBef>
                <a:spcPts val="1524"/>
              </a:spcBef>
              <a:buFontTx/>
              <a:buNone/>
              <a:defRPr/>
            </a:pPr>
            <a:r>
              <a:rPr lang="ru-RU" sz="1600" dirty="0">
                <a:latin typeface="Futura PT Demi" panose="020B0604020202020204" charset="-52"/>
              </a:rPr>
              <a:t>Презентации, записи вебинаров, перечень вузов, в которых внедрен/внедряется </a:t>
            </a:r>
            <a:br>
              <a:rPr lang="ru-RU" sz="1600" dirty="0">
                <a:latin typeface="Futura PT Demi" panose="020B0604020202020204" charset="-52"/>
              </a:rPr>
            </a:br>
            <a:r>
              <a:rPr lang="ru-RU" sz="1600" dirty="0">
                <a:latin typeface="Futura PT Demi" panose="020B0604020202020204" charset="-52"/>
              </a:rPr>
              <a:t>«1С:Университет» и «1С:Университет ПРОФ»: </a:t>
            </a:r>
            <a:r>
              <a:rPr lang="ru-RU" sz="1600" dirty="0">
                <a:latin typeface="Futura PT Demi" panose="020B0604020202020204" charset="-52"/>
                <a:hlinkClick r:id="rId4"/>
              </a:rPr>
              <a:t>http://www.sgu-infocom.ru</a:t>
            </a:r>
            <a:endParaRPr lang="ru-RU" sz="1600" dirty="0">
              <a:latin typeface="Futura PT Demi" panose="020B0604020202020204" charset="-52"/>
            </a:endParaRPr>
          </a:p>
          <a:p>
            <a:pPr>
              <a:defRPr/>
            </a:pPr>
            <a:endParaRPr lang="ru-RU" dirty="0"/>
          </a:p>
        </p:txBody>
      </p:sp>
      <p:sp>
        <p:nvSpPr>
          <p:cNvPr id="7" name="TextBox 6">
            <a:extLst>
              <a:ext uri="{FF2B5EF4-FFF2-40B4-BE49-F238E27FC236}">
                <a16:creationId xmlns:a16="http://schemas.microsoft.com/office/drawing/2014/main" id="{66AE7F75-8D6F-4755-AB5C-2CA23ED97657}"/>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algn="r">
              <a:spcBef>
                <a:spcPct val="0"/>
              </a:spcBef>
              <a:buClrTx/>
              <a:buFontTx/>
              <a:buNone/>
              <a:defRPr/>
            </a:pPr>
            <a:fld id="{6F84B876-AE01-4E1B-AA63-06ECDA8B254D}" type="slidenum">
              <a:rPr lang="en-US" altLang="ru-RU" sz="2400" b="1" smtClean="0">
                <a:effectLst>
                  <a:outerShdw blurRad="38100" dist="38100" dir="2700000" algn="tl">
                    <a:srgbClr val="C0C0C0"/>
                  </a:outerShdw>
                </a:effectLst>
              </a:rPr>
              <a:pPr algn="r">
                <a:spcBef>
                  <a:spcPct val="0"/>
                </a:spcBef>
                <a:buClrTx/>
                <a:buFontTx/>
                <a:buNone/>
                <a:defRPr/>
              </a:pPr>
              <a:t>3</a:t>
            </a:fld>
            <a:endParaRPr lang="ru-RU" altLang="ru-RU" sz="2400" b="1" dirty="0">
              <a:effectLst>
                <a:outerShdw blurRad="38100" dist="38100" dir="2700000" algn="tl">
                  <a:srgbClr val="C0C0C0"/>
                </a:outerShdw>
              </a:effectLst>
            </a:endParaRPr>
          </a:p>
        </p:txBody>
      </p:sp>
      <p:pic>
        <p:nvPicPr>
          <p:cNvPr id="8" name="Рисунок 6">
            <a:extLst>
              <a:ext uri="{FF2B5EF4-FFF2-40B4-BE49-F238E27FC236}">
                <a16:creationId xmlns:a16="http://schemas.microsoft.com/office/drawing/2014/main" id="{15552620-EE39-4409-938A-8D294904BA6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69563" y="403225"/>
            <a:ext cx="81121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D6F4DDF8-21D1-436E-9625-68A10A3DC1D6}"/>
              </a:ext>
            </a:extLst>
          </p:cNvPr>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Возможные сценарии работы</a:t>
            </a:r>
          </a:p>
        </p:txBody>
      </p:sp>
      <p:graphicFrame>
        <p:nvGraphicFramePr>
          <p:cNvPr id="2" name="Схема 1">
            <a:extLst>
              <a:ext uri="{FF2B5EF4-FFF2-40B4-BE49-F238E27FC236}">
                <a16:creationId xmlns:a16="http://schemas.microsoft.com/office/drawing/2014/main" id="{D6BC530E-926D-4D20-BBE3-343971140FAC}"/>
              </a:ext>
            </a:extLst>
          </p:cNvPr>
          <p:cNvGraphicFramePr/>
          <p:nvPr>
            <p:extLst>
              <p:ext uri="{D42A27DB-BD31-4B8C-83A1-F6EECF244321}">
                <p14:modId xmlns:p14="http://schemas.microsoft.com/office/powerpoint/2010/main" val="782320274"/>
              </p:ext>
            </p:extLst>
          </p:nvPr>
        </p:nvGraphicFramePr>
        <p:xfrm>
          <a:off x="191344" y="1124744"/>
          <a:ext cx="1173730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7F9EB07-A7A7-4FF7-A19D-B0258F2CA34E}"/>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30</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4251497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115888"/>
            <a:ext cx="7416800" cy="1484312"/>
          </a:xfrm>
        </p:spPr>
        <p:txBody>
          <a:bodyPr/>
          <a:lstStyle/>
          <a:p>
            <a:r>
              <a:rPr lang="ru-RU" altLang="ru-RU" dirty="0">
                <a:latin typeface="Futura PT Demi" panose="020B0604020202020204" charset="0"/>
              </a:rPr>
              <a:t>Загрузка заявлений поступающих из ССПВО</a:t>
            </a:r>
            <a:br>
              <a:rPr lang="ru-RU" altLang="ru-RU" dirty="0">
                <a:latin typeface="Futura PT Demi" panose="020B0604020202020204" charset="0"/>
              </a:rPr>
            </a:br>
            <a:r>
              <a:rPr lang="ru-RU" altLang="ru-RU" dirty="0">
                <a:latin typeface="Futura PT Demi" panose="020B0604020202020204" charset="0"/>
              </a:rPr>
              <a:t>Шаг 1/5. Чтение очереди.</a:t>
            </a:r>
          </a:p>
        </p:txBody>
      </p:sp>
      <p:sp>
        <p:nvSpPr>
          <p:cNvPr id="2" name="TextBox 1"/>
          <p:cNvSpPr txBox="1"/>
          <p:nvPr/>
        </p:nvSpPr>
        <p:spPr>
          <a:xfrm>
            <a:off x="191344" y="1553510"/>
            <a:ext cx="4392488" cy="5170646"/>
          </a:xfrm>
          <a:prstGeom prst="rect">
            <a:avLst/>
          </a:prstGeom>
          <a:noFill/>
        </p:spPr>
        <p:txBody>
          <a:bodyPr wrap="square" rtlCol="0">
            <a:spAutoFit/>
          </a:bodyPr>
          <a:lstStyle/>
          <a:p>
            <a:pPr marL="342900" indent="-342900">
              <a:spcAft>
                <a:spcPts val="1200"/>
              </a:spcAft>
              <a:buAutoNum type="arabicPeriod"/>
            </a:pPr>
            <a:r>
              <a:rPr lang="ru-RU" sz="1600" dirty="0">
                <a:latin typeface="Futura PT Demi" panose="020B0604020202020204" charset="0"/>
              </a:rPr>
              <a:t>Загрузить сообщения из очереди ЕПГУ</a:t>
            </a:r>
          </a:p>
          <a:p>
            <a:pPr marL="541338" lvl="1" indent="-342900">
              <a:buFont typeface="+mj-lt"/>
              <a:buAutoNum type="alphaUcPeriod"/>
            </a:pPr>
            <a:r>
              <a:rPr lang="ru-RU" sz="1600" dirty="0">
                <a:latin typeface="Futura PT Demi" panose="020B0604020202020204" charset="0"/>
              </a:rPr>
              <a:t>Вручную. Перейти на вкладку «Очередь сообщений» обработки, переключиться на очередь «ЕПГУ» или «Сервис», получить сообщения из очереди.</a:t>
            </a:r>
          </a:p>
          <a:p>
            <a:pPr marL="541338" lvl="1" indent="-342900">
              <a:buFont typeface="+mj-lt"/>
              <a:buAutoNum type="alphaUcPeriod"/>
            </a:pPr>
            <a:r>
              <a:rPr lang="ru-RU" sz="1600" dirty="0">
                <a:latin typeface="Futura PT Demi" panose="020B0604020202020204" charset="0"/>
              </a:rPr>
              <a:t>Автоматически. Настроить регламентные задания </a:t>
            </a:r>
          </a:p>
          <a:p>
            <a:pPr marL="719138" lvl="2" indent="-166688">
              <a:buFont typeface="Arial" panose="020B0604020202020204" pitchFamily="34" charset="0"/>
              <a:buChar char="•"/>
            </a:pPr>
            <a:r>
              <a:rPr lang="ru-RU" sz="1600" dirty="0">
                <a:latin typeface="Futura PT Demi" panose="020B0604020202020204" charset="0"/>
              </a:rPr>
              <a:t>«Загрузка количества сообщений очереди ЕПГУ».</a:t>
            </a:r>
          </a:p>
          <a:p>
            <a:pPr marL="719138" lvl="2" indent="-166688">
              <a:buFont typeface="Arial" panose="020B0604020202020204" pitchFamily="34" charset="0"/>
              <a:buChar char="•"/>
            </a:pPr>
            <a:r>
              <a:rPr lang="ru-RU" sz="1600" dirty="0">
                <a:latin typeface="Futura PT Demi" panose="020B0604020202020204" charset="0"/>
              </a:rPr>
              <a:t>«Загрузка количества сообщений очереди Сервиса приема»</a:t>
            </a:r>
          </a:p>
          <a:p>
            <a:pPr marL="719138" lvl="2" indent="-166688">
              <a:buFont typeface="Arial" panose="020B0604020202020204" pitchFamily="34" charset="0"/>
              <a:buChar char="•"/>
            </a:pPr>
            <a:r>
              <a:rPr lang="ru-RU" sz="1600" dirty="0">
                <a:latin typeface="Futura PT Demi" panose="020B0604020202020204" charset="0"/>
              </a:rPr>
              <a:t>«Загрузка сообщений очереди Сервиса приема»</a:t>
            </a:r>
          </a:p>
          <a:p>
            <a:pPr marL="719138" lvl="2" indent="-166688">
              <a:buFont typeface="Arial" panose="020B0604020202020204" pitchFamily="34" charset="0"/>
              <a:buChar char="•"/>
            </a:pPr>
            <a:r>
              <a:rPr lang="ru-RU" sz="1600" dirty="0">
                <a:latin typeface="Futura PT Demi" panose="020B0604020202020204" charset="0"/>
              </a:rPr>
              <a:t>«Загрузка сообщений очереди ЕПГУ»</a:t>
            </a:r>
          </a:p>
          <a:p>
            <a:pPr marL="719138" lvl="2" indent="-166688">
              <a:buFont typeface="Arial" panose="020B0604020202020204" pitchFamily="34" charset="0"/>
              <a:buChar char="•"/>
            </a:pPr>
            <a:r>
              <a:rPr lang="ru-RU" sz="1600" dirty="0">
                <a:latin typeface="Futura PT Demi" panose="020B0604020202020204" charset="0"/>
              </a:rPr>
              <a:t>«Сохранение запросов журнала обмена Сервиса приема в отдельные сообщения»</a:t>
            </a:r>
          </a:p>
          <a:p>
            <a:pPr marL="719138" lvl="2" indent="-166688">
              <a:buFont typeface="Arial" panose="020B0604020202020204" pitchFamily="34" charset="0"/>
              <a:buChar char="•"/>
            </a:pPr>
            <a:r>
              <a:rPr lang="ru-RU" sz="1600" dirty="0">
                <a:latin typeface="Futura PT Demi" panose="020B0604020202020204" charset="0"/>
              </a:rPr>
              <a:t>«Получение статуса утверждения конкурсов из Сервиса приема»</a:t>
            </a:r>
          </a:p>
        </p:txBody>
      </p:sp>
      <p:pic>
        <p:nvPicPr>
          <p:cNvPr id="3" name="Рисунок 2">
            <a:extLst>
              <a:ext uri="{FF2B5EF4-FFF2-40B4-BE49-F238E27FC236}">
                <a16:creationId xmlns:a16="http://schemas.microsoft.com/office/drawing/2014/main" id="{7077DDF4-1CC6-4446-9465-E2459FB49ED6}"/>
              </a:ext>
            </a:extLst>
          </p:cNvPr>
          <p:cNvPicPr>
            <a:picLocks noChangeAspect="1"/>
          </p:cNvPicPr>
          <p:nvPr/>
        </p:nvPicPr>
        <p:blipFill>
          <a:blip r:embed="rId4"/>
          <a:stretch>
            <a:fillRect/>
          </a:stretch>
        </p:blipFill>
        <p:spPr>
          <a:xfrm>
            <a:off x="4583832" y="1600200"/>
            <a:ext cx="7020000" cy="4744810"/>
          </a:xfrm>
          <a:prstGeom prst="rect">
            <a:avLst/>
          </a:prstGeom>
          <a:ln>
            <a:solidFill>
              <a:schemeClr val="tx1"/>
            </a:solidFill>
          </a:ln>
        </p:spPr>
      </p:pic>
      <p:sp>
        <p:nvSpPr>
          <p:cNvPr id="10" name="TextBox 9">
            <a:extLst>
              <a:ext uri="{FF2B5EF4-FFF2-40B4-BE49-F238E27FC236}">
                <a16:creationId xmlns:a16="http://schemas.microsoft.com/office/drawing/2014/main" id="{37139224-BAAA-422F-BD16-D709C6A92F80}"/>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31</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2333075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115888"/>
            <a:ext cx="7416800" cy="1484312"/>
          </a:xfrm>
        </p:spPr>
        <p:txBody>
          <a:bodyPr/>
          <a:lstStyle/>
          <a:p>
            <a:r>
              <a:rPr lang="ru-RU" altLang="ru-RU" dirty="0">
                <a:latin typeface="Futura PT Demi" panose="020B0604020202020204" charset="0"/>
              </a:rPr>
              <a:t>Загрузка заявлений поступающих из ССПВО</a:t>
            </a:r>
            <a:br>
              <a:rPr lang="ru-RU" altLang="ru-RU" dirty="0">
                <a:latin typeface="Futura PT Demi" panose="020B0604020202020204" charset="0"/>
              </a:rPr>
            </a:br>
            <a:r>
              <a:rPr lang="ru-RU" altLang="ru-RU" dirty="0">
                <a:latin typeface="Futura PT Demi" panose="020B0604020202020204" charset="0"/>
              </a:rPr>
              <a:t>Шаг 2/5. Мастер приемной кампании.</a:t>
            </a:r>
          </a:p>
        </p:txBody>
      </p:sp>
      <p:sp>
        <p:nvSpPr>
          <p:cNvPr id="2" name="TextBox 1"/>
          <p:cNvSpPr txBox="1"/>
          <p:nvPr/>
        </p:nvSpPr>
        <p:spPr>
          <a:xfrm>
            <a:off x="119336" y="1553510"/>
            <a:ext cx="4392488" cy="4893647"/>
          </a:xfrm>
          <a:prstGeom prst="rect">
            <a:avLst/>
          </a:prstGeom>
          <a:noFill/>
        </p:spPr>
        <p:txBody>
          <a:bodyPr wrap="square" rtlCol="0">
            <a:spAutoFit/>
          </a:bodyPr>
          <a:lstStyle/>
          <a:p>
            <a:pPr marL="342900" indent="-342900">
              <a:spcAft>
                <a:spcPts val="1200"/>
              </a:spcAft>
              <a:buFont typeface="+mj-lt"/>
              <a:buAutoNum type="arabicPeriod" startAt="2"/>
            </a:pPr>
            <a:r>
              <a:rPr lang="ru-RU" sz="1600" dirty="0">
                <a:latin typeface="Futura PT Demi" panose="020B0604020202020204" charset="0"/>
              </a:rPr>
              <a:t>Перейти в Мастер приемной кампании и переключить тип анкет на «Анкеты из ССПВО». Открыть нужную анкету.</a:t>
            </a:r>
            <a:br>
              <a:rPr lang="ru-RU" sz="1600" dirty="0">
                <a:latin typeface="Futura PT Demi" panose="020B0604020202020204" charset="0"/>
              </a:rPr>
            </a:br>
            <a:br>
              <a:rPr lang="ru-RU" sz="1600" dirty="0">
                <a:latin typeface="Futura PT Demi" panose="020B0604020202020204" charset="0"/>
              </a:rPr>
            </a:br>
            <a:r>
              <a:rPr lang="ru-RU" sz="1600" dirty="0">
                <a:latin typeface="Futura PT Demi" panose="020B0604020202020204" charset="0"/>
              </a:rPr>
              <a:t>Список анкет ССПВО:</a:t>
            </a:r>
          </a:p>
          <a:p>
            <a:pPr marL="800100" lvl="1" indent="-342900">
              <a:spcAft>
                <a:spcPts val="1200"/>
              </a:spcAft>
              <a:buFont typeface="Arial" panose="020B0604020202020204" pitchFamily="34" charset="0"/>
              <a:buChar char="•"/>
            </a:pPr>
            <a:r>
              <a:rPr lang="ru-RU" sz="1600" dirty="0">
                <a:latin typeface="Futura PT Demi" panose="020B0604020202020204" charset="0"/>
              </a:rPr>
              <a:t>отображается агрегированная информация из пакетов, отображается единый документ, в котором накоплена информация из различных пакетов;</a:t>
            </a:r>
          </a:p>
          <a:p>
            <a:pPr marL="800100" lvl="1" indent="-342900">
              <a:spcAft>
                <a:spcPts val="1200"/>
              </a:spcAft>
              <a:buFont typeface="Arial" panose="020B0604020202020204" pitchFamily="34" charset="0"/>
              <a:buChar char="•"/>
            </a:pPr>
            <a:r>
              <a:rPr lang="ru-RU" sz="1600" dirty="0">
                <a:latin typeface="Futura PT Demi" panose="020B0604020202020204" charset="0"/>
              </a:rPr>
              <a:t>отображается статус обработки пакета;</a:t>
            </a:r>
          </a:p>
          <a:p>
            <a:pPr marL="800100" lvl="1" indent="-342900">
              <a:spcAft>
                <a:spcPts val="1200"/>
              </a:spcAft>
              <a:buFont typeface="Arial" panose="020B0604020202020204" pitchFamily="34" charset="0"/>
              <a:buChar char="•"/>
            </a:pPr>
            <a:r>
              <a:rPr lang="ru-RU" sz="1600" dirty="0">
                <a:latin typeface="Futura PT Demi" panose="020B0604020202020204" charset="0"/>
              </a:rPr>
              <a:t>есть возможность поиска по ФИО, СНИЛС, идентификаторам ССПВО – легче найти поступающего;</a:t>
            </a:r>
          </a:p>
          <a:p>
            <a:pPr marL="800100" lvl="1" indent="-342900">
              <a:spcAft>
                <a:spcPts val="1200"/>
              </a:spcAft>
              <a:buFont typeface="Arial" panose="020B0604020202020204" pitchFamily="34" charset="0"/>
              <a:buChar char="•"/>
            </a:pPr>
            <a:r>
              <a:rPr lang="ru-RU" sz="1600" dirty="0">
                <a:latin typeface="Futura PT Demi" panose="020B0604020202020204" charset="0"/>
              </a:rPr>
              <a:t>отображаются контактные данные – проще связаться с поступающим.</a:t>
            </a:r>
          </a:p>
        </p:txBody>
      </p:sp>
      <p:pic>
        <p:nvPicPr>
          <p:cNvPr id="4" name="Рисунок 3">
            <a:extLst>
              <a:ext uri="{FF2B5EF4-FFF2-40B4-BE49-F238E27FC236}">
                <a16:creationId xmlns:a16="http://schemas.microsoft.com/office/drawing/2014/main" id="{CF0F212F-8A7D-4720-A31A-E813E04DCF04}"/>
              </a:ext>
            </a:extLst>
          </p:cNvPr>
          <p:cNvPicPr>
            <a:picLocks noChangeAspect="1"/>
          </p:cNvPicPr>
          <p:nvPr/>
        </p:nvPicPr>
        <p:blipFill>
          <a:blip r:embed="rId4"/>
          <a:stretch>
            <a:fillRect/>
          </a:stretch>
        </p:blipFill>
        <p:spPr>
          <a:xfrm>
            <a:off x="4691781" y="1615619"/>
            <a:ext cx="7020000" cy="4845512"/>
          </a:xfrm>
          <a:prstGeom prst="rect">
            <a:avLst/>
          </a:prstGeom>
          <a:ln>
            <a:solidFill>
              <a:schemeClr val="tx1"/>
            </a:solidFill>
          </a:ln>
        </p:spPr>
      </p:pic>
      <p:sp>
        <p:nvSpPr>
          <p:cNvPr id="10" name="TextBox 9">
            <a:extLst>
              <a:ext uri="{FF2B5EF4-FFF2-40B4-BE49-F238E27FC236}">
                <a16:creationId xmlns:a16="http://schemas.microsoft.com/office/drawing/2014/main" id="{5E67199E-D82D-4C75-93F5-EBC4D6DBD350}"/>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32</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3837389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115888"/>
            <a:ext cx="7416800" cy="1484312"/>
          </a:xfrm>
        </p:spPr>
        <p:txBody>
          <a:bodyPr/>
          <a:lstStyle/>
          <a:p>
            <a:r>
              <a:rPr lang="ru-RU" altLang="ru-RU" dirty="0">
                <a:latin typeface="Futura PT Demi" panose="020B0604020202020204" charset="0"/>
              </a:rPr>
              <a:t>Загрузка заявлений поступающих из ССПВО</a:t>
            </a:r>
            <a:br>
              <a:rPr lang="ru-RU" altLang="ru-RU" dirty="0">
                <a:latin typeface="Futura PT Demi" panose="020B0604020202020204" charset="0"/>
              </a:rPr>
            </a:br>
            <a:r>
              <a:rPr lang="ru-RU" altLang="ru-RU" dirty="0">
                <a:latin typeface="Futura PT Demi" panose="020B0604020202020204" charset="0"/>
              </a:rPr>
              <a:t>Шаг 3/5. Анкета абитуриента.</a:t>
            </a:r>
          </a:p>
        </p:txBody>
      </p:sp>
      <p:sp>
        <p:nvSpPr>
          <p:cNvPr id="2" name="TextBox 1"/>
          <p:cNvSpPr txBox="1"/>
          <p:nvPr/>
        </p:nvSpPr>
        <p:spPr>
          <a:xfrm>
            <a:off x="191344" y="1553510"/>
            <a:ext cx="4392488" cy="2308324"/>
          </a:xfrm>
          <a:prstGeom prst="rect">
            <a:avLst/>
          </a:prstGeom>
          <a:noFill/>
        </p:spPr>
        <p:txBody>
          <a:bodyPr wrap="square" rtlCol="0">
            <a:spAutoFit/>
          </a:bodyPr>
          <a:lstStyle/>
          <a:p>
            <a:pPr marL="342900" indent="-342900">
              <a:spcAft>
                <a:spcPts val="1200"/>
              </a:spcAft>
              <a:buFont typeface="+mj-lt"/>
              <a:buAutoNum type="arabicPeriod" startAt="3"/>
            </a:pPr>
            <a:r>
              <a:rPr lang="ru-RU" sz="1600" dirty="0">
                <a:latin typeface="Futura PT Demi" panose="020B0604020202020204" charset="0"/>
              </a:rPr>
              <a:t>Проверить персональные данные и документы поступающего в анкете абитуриента.</a:t>
            </a:r>
            <a:br>
              <a:rPr lang="ru-RU" sz="1600" dirty="0">
                <a:latin typeface="Futura PT Demi" panose="020B0604020202020204" charset="0"/>
              </a:rPr>
            </a:br>
            <a:br>
              <a:rPr lang="ru-RU" sz="1600" dirty="0">
                <a:latin typeface="Futura PT Demi" panose="020B0604020202020204" charset="0"/>
              </a:rPr>
            </a:br>
            <a:r>
              <a:rPr lang="ru-RU" sz="1600" dirty="0">
                <a:latin typeface="Futura PT Demi" panose="020B0604020202020204" charset="0"/>
              </a:rPr>
              <a:t>Анкета абитуриента с возможностью открытия заявлений поступающих из ССПВО содержит агрегированную информацию из различных пакетов Сервиса приема.</a:t>
            </a:r>
          </a:p>
        </p:txBody>
      </p:sp>
      <p:pic>
        <p:nvPicPr>
          <p:cNvPr id="3" name="Рисунок 2">
            <a:extLst>
              <a:ext uri="{FF2B5EF4-FFF2-40B4-BE49-F238E27FC236}">
                <a16:creationId xmlns:a16="http://schemas.microsoft.com/office/drawing/2014/main" id="{518D936A-3871-4198-9947-9ECB2CD34B8E}"/>
              </a:ext>
            </a:extLst>
          </p:cNvPr>
          <p:cNvPicPr>
            <a:picLocks noChangeAspect="1"/>
          </p:cNvPicPr>
          <p:nvPr/>
        </p:nvPicPr>
        <p:blipFill>
          <a:blip r:embed="rId4"/>
          <a:stretch>
            <a:fillRect/>
          </a:stretch>
        </p:blipFill>
        <p:spPr>
          <a:xfrm>
            <a:off x="4367808" y="1600200"/>
            <a:ext cx="7020000" cy="4862634"/>
          </a:xfrm>
          <a:prstGeom prst="rect">
            <a:avLst/>
          </a:prstGeom>
          <a:ln>
            <a:solidFill>
              <a:schemeClr val="tx1"/>
            </a:solidFill>
          </a:ln>
        </p:spPr>
      </p:pic>
      <p:sp>
        <p:nvSpPr>
          <p:cNvPr id="10" name="TextBox 9">
            <a:extLst>
              <a:ext uri="{FF2B5EF4-FFF2-40B4-BE49-F238E27FC236}">
                <a16:creationId xmlns:a16="http://schemas.microsoft.com/office/drawing/2014/main" id="{52437423-A33D-44D0-9024-6223F8DE5D24}"/>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33</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4208009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115888"/>
            <a:ext cx="7416800" cy="1484312"/>
          </a:xfrm>
        </p:spPr>
        <p:txBody>
          <a:bodyPr/>
          <a:lstStyle/>
          <a:p>
            <a:r>
              <a:rPr lang="ru-RU" altLang="ru-RU" dirty="0">
                <a:latin typeface="Futura PT Demi" panose="020B0604020202020204" charset="0"/>
              </a:rPr>
              <a:t>Загрузка заявлений поступающих из ССПВО</a:t>
            </a:r>
            <a:br>
              <a:rPr lang="ru-RU" altLang="ru-RU" dirty="0">
                <a:latin typeface="Futura PT Demi" panose="020B0604020202020204" charset="0"/>
              </a:rPr>
            </a:br>
            <a:r>
              <a:rPr lang="ru-RU" altLang="ru-RU" dirty="0">
                <a:latin typeface="Futura PT Demi" panose="020B0604020202020204" charset="0"/>
              </a:rPr>
              <a:t>Шаг 4/5. Состав конкурсов в анкете.</a:t>
            </a:r>
          </a:p>
        </p:txBody>
      </p:sp>
      <p:sp>
        <p:nvSpPr>
          <p:cNvPr id="2" name="TextBox 1"/>
          <p:cNvSpPr txBox="1"/>
          <p:nvPr/>
        </p:nvSpPr>
        <p:spPr>
          <a:xfrm>
            <a:off x="191344" y="1553510"/>
            <a:ext cx="4392488" cy="5232202"/>
          </a:xfrm>
          <a:prstGeom prst="rect">
            <a:avLst/>
          </a:prstGeom>
          <a:noFill/>
        </p:spPr>
        <p:txBody>
          <a:bodyPr wrap="square" rtlCol="0">
            <a:spAutoFit/>
          </a:bodyPr>
          <a:lstStyle/>
          <a:p>
            <a:pPr marL="342900" indent="-342900">
              <a:spcAft>
                <a:spcPts val="1200"/>
              </a:spcAft>
              <a:buFont typeface="+mj-lt"/>
              <a:buAutoNum type="arabicPeriod" startAt="4"/>
            </a:pPr>
            <a:r>
              <a:rPr lang="ru-RU" sz="1600" dirty="0">
                <a:latin typeface="Futura PT Demi" panose="020B0604020202020204" charset="0"/>
              </a:rPr>
              <a:t>Два режима работы с конкурсами ССПВО:</a:t>
            </a:r>
          </a:p>
          <a:p>
            <a:pPr marL="800100" lvl="1" indent="-342900">
              <a:spcAft>
                <a:spcPts val="1200"/>
              </a:spcAft>
              <a:buFont typeface="+mj-lt"/>
              <a:buAutoNum type="alphaUcPeriod"/>
            </a:pPr>
            <a:r>
              <a:rPr lang="ru-RU" sz="1600" dirty="0">
                <a:latin typeface="Futura PT Demi" panose="020B0604020202020204" charset="0"/>
              </a:rPr>
              <a:t>Автоматическая обработка:</a:t>
            </a:r>
          </a:p>
          <a:p>
            <a:pPr marL="1257300" lvl="2" indent="-342900">
              <a:spcAft>
                <a:spcPts val="0"/>
              </a:spcAft>
              <a:buFont typeface="Arial" panose="020B0604020202020204" pitchFamily="34" charset="0"/>
              <a:buChar char="•"/>
            </a:pPr>
            <a:r>
              <a:rPr lang="ru-RU" sz="1600" dirty="0">
                <a:latin typeface="Futura PT Demi" panose="020B0604020202020204" charset="0"/>
              </a:rPr>
              <a:t>можно менять только набор ВИ (т.к. информация из Сервиса приема может не прийти или прийти позже);</a:t>
            </a:r>
          </a:p>
          <a:p>
            <a:pPr marL="1257300" lvl="2" indent="-342900">
              <a:spcAft>
                <a:spcPts val="0"/>
              </a:spcAft>
              <a:buFont typeface="Arial" panose="020B0604020202020204" pitchFamily="34" charset="0"/>
              <a:buChar char="•"/>
            </a:pPr>
            <a:r>
              <a:rPr lang="ru-RU" sz="1600" dirty="0">
                <a:latin typeface="Futura PT Demi" panose="020B0604020202020204" charset="0"/>
              </a:rPr>
              <a:t>отображается статус конкурса, полученный из ССПВО.</a:t>
            </a:r>
            <a:br>
              <a:rPr lang="ru-RU" sz="1600" dirty="0">
                <a:latin typeface="Futura PT Demi" panose="020B0604020202020204" charset="0"/>
              </a:rPr>
            </a:br>
            <a:endParaRPr lang="ru-RU" sz="1600" dirty="0">
              <a:latin typeface="Futura PT Demi" panose="020B0604020202020204" charset="0"/>
            </a:endParaRPr>
          </a:p>
          <a:p>
            <a:pPr marL="800100" lvl="1" indent="-342900">
              <a:spcAft>
                <a:spcPts val="1200"/>
              </a:spcAft>
              <a:buFont typeface="+mj-lt"/>
              <a:buAutoNum type="alphaUcPeriod"/>
            </a:pPr>
            <a:r>
              <a:rPr lang="ru-RU" sz="1600" dirty="0">
                <a:latin typeface="Futura PT Demi" panose="020B0604020202020204" charset="0"/>
              </a:rPr>
              <a:t>Ручная обработка (не рекомендуется):</a:t>
            </a:r>
          </a:p>
          <a:p>
            <a:pPr marL="1257300" lvl="2" indent="-342900">
              <a:spcAft>
                <a:spcPts val="0"/>
              </a:spcAft>
              <a:buFont typeface="Arial" panose="020B0604020202020204" pitchFamily="34" charset="0"/>
              <a:buChar char="•"/>
            </a:pPr>
            <a:r>
              <a:rPr lang="ru-RU" sz="1600" dirty="0">
                <a:latin typeface="Futura PT Demi" panose="020B0604020202020204" charset="0"/>
              </a:rPr>
              <a:t>те же возможности, что и у анкеты поступающего, подавшего заявления лично;</a:t>
            </a:r>
          </a:p>
          <a:p>
            <a:pPr marL="1257300" lvl="2" indent="-342900">
              <a:spcAft>
                <a:spcPts val="0"/>
              </a:spcAft>
              <a:buFont typeface="Arial" panose="020B0604020202020204" pitchFamily="34" charset="0"/>
              <a:buChar char="•"/>
            </a:pPr>
            <a:r>
              <a:rPr lang="ru-RU" sz="1600" dirty="0">
                <a:latin typeface="Futura PT Demi" panose="020B0604020202020204" charset="0"/>
              </a:rPr>
              <a:t>велик риск ошибки – нужно ответственно выполнять операции, делать только при острой необходимости;</a:t>
            </a:r>
          </a:p>
          <a:p>
            <a:pPr marL="1257300" lvl="2" indent="-342900">
              <a:spcAft>
                <a:spcPts val="0"/>
              </a:spcAft>
              <a:buFont typeface="Arial" panose="020B0604020202020204" pitchFamily="34" charset="0"/>
              <a:buChar char="•"/>
            </a:pPr>
            <a:r>
              <a:rPr lang="ru-RU" sz="1600" dirty="0">
                <a:latin typeface="Futura PT Demi" panose="020B0604020202020204" charset="0"/>
              </a:rPr>
              <a:t>включение режима необратимо.</a:t>
            </a:r>
          </a:p>
        </p:txBody>
      </p:sp>
      <p:pic>
        <p:nvPicPr>
          <p:cNvPr id="4" name="Рисунок 3">
            <a:extLst>
              <a:ext uri="{FF2B5EF4-FFF2-40B4-BE49-F238E27FC236}">
                <a16:creationId xmlns:a16="http://schemas.microsoft.com/office/drawing/2014/main" id="{3896D4FA-2010-41AA-8098-96AE07214C99}"/>
              </a:ext>
            </a:extLst>
          </p:cNvPr>
          <p:cNvPicPr>
            <a:picLocks noChangeAspect="1"/>
          </p:cNvPicPr>
          <p:nvPr/>
        </p:nvPicPr>
        <p:blipFill>
          <a:blip r:embed="rId4"/>
          <a:stretch>
            <a:fillRect/>
          </a:stretch>
        </p:blipFill>
        <p:spPr>
          <a:xfrm>
            <a:off x="4724303" y="1602812"/>
            <a:ext cx="7020000" cy="4851220"/>
          </a:xfrm>
          <a:prstGeom prst="rect">
            <a:avLst/>
          </a:prstGeom>
          <a:ln>
            <a:solidFill>
              <a:schemeClr val="tx1"/>
            </a:solidFill>
          </a:ln>
        </p:spPr>
      </p:pic>
      <p:sp>
        <p:nvSpPr>
          <p:cNvPr id="10" name="TextBox 9">
            <a:extLst>
              <a:ext uri="{FF2B5EF4-FFF2-40B4-BE49-F238E27FC236}">
                <a16:creationId xmlns:a16="http://schemas.microsoft.com/office/drawing/2014/main" id="{100D7185-8083-4FCF-B283-EC1B1C739567}"/>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34</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2855949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115888"/>
            <a:ext cx="7416800" cy="1484312"/>
          </a:xfrm>
        </p:spPr>
        <p:txBody>
          <a:bodyPr/>
          <a:lstStyle/>
          <a:p>
            <a:r>
              <a:rPr lang="ru-RU" altLang="ru-RU" dirty="0">
                <a:latin typeface="Futura PT Demi" panose="020B0604020202020204" charset="0"/>
              </a:rPr>
              <a:t>Загрузка заявлений поступающих из ССПВО</a:t>
            </a:r>
            <a:br>
              <a:rPr lang="ru-RU" altLang="ru-RU" dirty="0">
                <a:latin typeface="Futura PT Demi" panose="020B0604020202020204" charset="0"/>
              </a:rPr>
            </a:br>
            <a:r>
              <a:rPr lang="ru-RU" altLang="ru-RU" dirty="0">
                <a:latin typeface="Futura PT Demi" panose="020B0604020202020204" charset="0"/>
              </a:rPr>
              <a:t>Шаг 5/5. Одобрение анкеты.</a:t>
            </a:r>
          </a:p>
        </p:txBody>
      </p:sp>
      <p:sp>
        <p:nvSpPr>
          <p:cNvPr id="2" name="TextBox 1"/>
          <p:cNvSpPr txBox="1"/>
          <p:nvPr/>
        </p:nvSpPr>
        <p:spPr>
          <a:xfrm>
            <a:off x="191344" y="1553510"/>
            <a:ext cx="4392488" cy="4770537"/>
          </a:xfrm>
          <a:prstGeom prst="rect">
            <a:avLst/>
          </a:prstGeom>
          <a:noFill/>
        </p:spPr>
        <p:txBody>
          <a:bodyPr wrap="square" rtlCol="0">
            <a:spAutoFit/>
          </a:bodyPr>
          <a:lstStyle/>
          <a:p>
            <a:pPr marL="342900" indent="-342900">
              <a:spcAft>
                <a:spcPts val="1200"/>
              </a:spcAft>
              <a:buFont typeface="+mj-lt"/>
              <a:buAutoNum type="arabicPeriod" startAt="5"/>
            </a:pPr>
            <a:r>
              <a:rPr lang="ru-RU" sz="1600" dirty="0">
                <a:latin typeface="Futura PT Demi" panose="020B0604020202020204" charset="0"/>
              </a:rPr>
              <a:t>После завершения всех проверок следует нажать на </a:t>
            </a:r>
            <a:r>
              <a:rPr lang="ru-RU" sz="1600">
                <a:latin typeface="Futura PT Demi" panose="020B0604020202020204" charset="0"/>
              </a:rPr>
              <a:t>кнопку «Выполнить» </a:t>
            </a:r>
            <a:r>
              <a:rPr lang="ru-RU" sz="1600" dirty="0">
                <a:latin typeface="Futura PT Demi" panose="020B0604020202020204" charset="0"/>
              </a:rPr>
              <a:t>– произойдет запись данных из анкеты в связанные объекты:</a:t>
            </a:r>
          </a:p>
          <a:p>
            <a:pPr marL="800100" lvl="1" indent="-342900">
              <a:spcAft>
                <a:spcPts val="1200"/>
              </a:spcAft>
              <a:buFont typeface="Arial" panose="020B0604020202020204" pitchFamily="34" charset="0"/>
              <a:buChar char="•"/>
            </a:pPr>
            <a:r>
              <a:rPr lang="ru-RU" sz="1600" dirty="0">
                <a:latin typeface="Futura PT Demi" panose="020B0604020202020204" charset="0"/>
              </a:rPr>
              <a:t>физическое лицо;</a:t>
            </a:r>
          </a:p>
          <a:p>
            <a:pPr marL="800100" lvl="1" indent="-342900">
              <a:spcAft>
                <a:spcPts val="1200"/>
              </a:spcAft>
              <a:buFont typeface="Arial" panose="020B0604020202020204" pitchFamily="34" charset="0"/>
              <a:buChar char="•"/>
            </a:pPr>
            <a:r>
              <a:rPr lang="ru-RU" sz="1600" dirty="0">
                <a:latin typeface="Futura PT Demi" panose="020B0604020202020204" charset="0"/>
              </a:rPr>
              <a:t>паспортные данные;</a:t>
            </a:r>
          </a:p>
          <a:p>
            <a:pPr marL="800100" lvl="1" indent="-342900">
              <a:spcAft>
                <a:spcPts val="1200"/>
              </a:spcAft>
              <a:buFont typeface="Arial" panose="020B0604020202020204" pitchFamily="34" charset="0"/>
              <a:buChar char="•"/>
            </a:pPr>
            <a:r>
              <a:rPr lang="ru-RU" sz="1600" dirty="0">
                <a:latin typeface="Futura PT Demi" panose="020B0604020202020204" charset="0"/>
              </a:rPr>
              <a:t>документы об образовании;</a:t>
            </a:r>
          </a:p>
          <a:p>
            <a:pPr marL="800100" lvl="1" indent="-342900">
              <a:spcAft>
                <a:spcPts val="1200"/>
              </a:spcAft>
              <a:buFont typeface="Arial" panose="020B0604020202020204" pitchFamily="34" charset="0"/>
              <a:buChar char="•"/>
            </a:pPr>
            <a:r>
              <a:rPr lang="ru-RU" sz="1600" dirty="0">
                <a:latin typeface="Futura PT Demi" panose="020B0604020202020204" charset="0"/>
              </a:rPr>
              <a:t>заявление поступающего;</a:t>
            </a:r>
          </a:p>
          <a:p>
            <a:pPr marL="800100" lvl="1" indent="-342900">
              <a:spcAft>
                <a:spcPts val="1200"/>
              </a:spcAft>
              <a:buFont typeface="Arial" panose="020B0604020202020204" pitchFamily="34" charset="0"/>
              <a:buChar char="•"/>
            </a:pPr>
            <a:r>
              <a:rPr lang="ru-RU" sz="1600" dirty="0">
                <a:latin typeface="Futura PT Demi" panose="020B0604020202020204" charset="0"/>
              </a:rPr>
              <a:t>учет достижений абитуриентов;</a:t>
            </a:r>
          </a:p>
          <a:p>
            <a:pPr marL="800100" lvl="1" indent="-342900">
              <a:spcAft>
                <a:spcPts val="1200"/>
              </a:spcAft>
              <a:buFont typeface="Arial" panose="020B0604020202020204" pitchFamily="34" charset="0"/>
              <a:buChar char="•"/>
            </a:pPr>
            <a:r>
              <a:rPr lang="ru-RU" sz="1600" dirty="0">
                <a:latin typeface="Futura PT Demi" panose="020B0604020202020204" charset="0"/>
              </a:rPr>
              <a:t>отличительные признаки;</a:t>
            </a:r>
          </a:p>
          <a:p>
            <a:pPr marL="800100" lvl="1" indent="-342900">
              <a:spcAft>
                <a:spcPts val="1200"/>
              </a:spcAft>
              <a:buFont typeface="Arial" panose="020B0604020202020204" pitchFamily="34" charset="0"/>
              <a:buChar char="•"/>
            </a:pPr>
            <a:r>
              <a:rPr lang="ru-RU" sz="1600" dirty="0">
                <a:latin typeface="Futura PT Demi" panose="020B0604020202020204" charset="0"/>
              </a:rPr>
              <a:t>личное дело.</a:t>
            </a:r>
          </a:p>
          <a:p>
            <a:pPr>
              <a:spcAft>
                <a:spcPts val="1200"/>
              </a:spcAft>
            </a:pPr>
            <a:r>
              <a:rPr lang="ru-RU" sz="1600" dirty="0">
                <a:latin typeface="Futura PT Demi" panose="020B0604020202020204" charset="0"/>
              </a:rPr>
              <a:t>Будет отображена печатная форма заявления, где можно увидеть, в каком виде данные сохранены.</a:t>
            </a:r>
          </a:p>
        </p:txBody>
      </p:sp>
      <p:pic>
        <p:nvPicPr>
          <p:cNvPr id="4" name="Рисунок 3">
            <a:extLst>
              <a:ext uri="{FF2B5EF4-FFF2-40B4-BE49-F238E27FC236}">
                <a16:creationId xmlns:a16="http://schemas.microsoft.com/office/drawing/2014/main" id="{BB763D09-DD52-4E0C-A172-A6DFF835A0B1}"/>
              </a:ext>
            </a:extLst>
          </p:cNvPr>
          <p:cNvPicPr>
            <a:picLocks noChangeAspect="1"/>
          </p:cNvPicPr>
          <p:nvPr/>
        </p:nvPicPr>
        <p:blipFill>
          <a:blip r:embed="rId4"/>
          <a:stretch>
            <a:fillRect/>
          </a:stretch>
        </p:blipFill>
        <p:spPr>
          <a:xfrm>
            <a:off x="4691781" y="1604828"/>
            <a:ext cx="7020000" cy="4888928"/>
          </a:xfrm>
          <a:prstGeom prst="rect">
            <a:avLst/>
          </a:prstGeom>
          <a:ln>
            <a:solidFill>
              <a:schemeClr val="tx1"/>
            </a:solidFill>
          </a:ln>
        </p:spPr>
      </p:pic>
      <p:sp>
        <p:nvSpPr>
          <p:cNvPr id="10" name="TextBox 9">
            <a:extLst>
              <a:ext uri="{FF2B5EF4-FFF2-40B4-BE49-F238E27FC236}">
                <a16:creationId xmlns:a16="http://schemas.microsoft.com/office/drawing/2014/main" id="{493BEAEC-73E0-41D8-8B29-5A6E206BE0B5}"/>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35</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2298090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115888"/>
            <a:ext cx="7416800" cy="1484312"/>
          </a:xfrm>
        </p:spPr>
        <p:txBody>
          <a:bodyPr/>
          <a:lstStyle/>
          <a:p>
            <a:r>
              <a:rPr lang="ru-RU" altLang="ru-RU" dirty="0">
                <a:latin typeface="Futura PT Demi" panose="020B0604020202020204" charset="0"/>
              </a:rPr>
              <a:t>Загрузка заявлений поступающих из ССПВО</a:t>
            </a:r>
            <a:br>
              <a:rPr lang="ru-RU" altLang="ru-RU" dirty="0">
                <a:latin typeface="Futura PT Demi" panose="020B0604020202020204" charset="0"/>
              </a:rPr>
            </a:br>
            <a:r>
              <a:rPr lang="ru-RU" altLang="ru-RU" dirty="0">
                <a:latin typeface="Futura PT Demi" panose="020B0604020202020204" charset="0"/>
              </a:rPr>
              <a:t>Планы развития</a:t>
            </a:r>
          </a:p>
        </p:txBody>
      </p:sp>
      <p:sp>
        <p:nvSpPr>
          <p:cNvPr id="2" name="TextBox 1"/>
          <p:cNvSpPr txBox="1"/>
          <p:nvPr/>
        </p:nvSpPr>
        <p:spPr>
          <a:xfrm>
            <a:off x="191344" y="2742019"/>
            <a:ext cx="11593288" cy="2031325"/>
          </a:xfrm>
          <a:prstGeom prst="rect">
            <a:avLst/>
          </a:prstGeom>
          <a:noFill/>
        </p:spPr>
        <p:txBody>
          <a:bodyPr wrap="square" rtlCol="0">
            <a:spAutoFit/>
          </a:bodyPr>
          <a:lstStyle/>
          <a:p>
            <a:pPr algn="ctr">
              <a:spcAft>
                <a:spcPts val="1200"/>
              </a:spcAft>
            </a:pPr>
            <a:r>
              <a:rPr lang="ru-RU" sz="2400" dirty="0">
                <a:latin typeface="Futura PT Demi" panose="020B0604020202020204" charset="0"/>
              </a:rPr>
              <a:t>В одной из следующих версий обработки </a:t>
            </a:r>
          </a:p>
          <a:p>
            <a:pPr algn="ctr">
              <a:spcAft>
                <a:spcPts val="1200"/>
              </a:spcAft>
            </a:pPr>
            <a:r>
              <a:rPr lang="ru-RU" sz="2400" dirty="0">
                <a:latin typeface="Futura PT Demi" panose="020B0604020202020204" charset="0"/>
              </a:rPr>
              <a:t>«Взаимодействие с системой </a:t>
            </a:r>
            <a:r>
              <a:rPr lang="ru-RU" sz="2400" dirty="0" err="1">
                <a:latin typeface="Futura PT Demi" panose="020B0604020202020204" charset="0"/>
              </a:rPr>
              <a:t>Суперсервис</a:t>
            </a:r>
            <a:r>
              <a:rPr lang="ru-RU" sz="2400" dirty="0">
                <a:latin typeface="Futura PT Demi" panose="020B0604020202020204" charset="0"/>
              </a:rPr>
              <a:t>» </a:t>
            </a:r>
          </a:p>
          <a:p>
            <a:pPr algn="ctr">
              <a:spcAft>
                <a:spcPts val="1200"/>
              </a:spcAft>
            </a:pPr>
            <a:r>
              <a:rPr lang="ru-RU" sz="2400" dirty="0">
                <a:latin typeface="Futura PT Demi" panose="020B0604020202020204" charset="0"/>
              </a:rPr>
              <a:t>будет добавлена функция </a:t>
            </a:r>
          </a:p>
          <a:p>
            <a:pPr algn="ctr">
              <a:spcAft>
                <a:spcPts val="1200"/>
              </a:spcAft>
            </a:pPr>
            <a:r>
              <a:rPr lang="ru-RU" sz="2400" b="1" dirty="0">
                <a:solidFill>
                  <a:srgbClr val="C00000"/>
                </a:solidFill>
                <a:latin typeface="Futura PT Demi" panose="020B0604020202020204" charset="0"/>
              </a:rPr>
              <a:t>автоматического создания заявлений</a:t>
            </a:r>
          </a:p>
        </p:txBody>
      </p:sp>
      <p:sp>
        <p:nvSpPr>
          <p:cNvPr id="6" name="TextBox 5">
            <a:extLst>
              <a:ext uri="{FF2B5EF4-FFF2-40B4-BE49-F238E27FC236}">
                <a16:creationId xmlns:a16="http://schemas.microsoft.com/office/drawing/2014/main" id="{C1C8A05A-0A05-4C9A-83FB-4F6B7F38CE2C}"/>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36</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690833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3269" y="861367"/>
            <a:ext cx="6569075"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anose="020B0604020202020204" charset="0"/>
              </a:defRPr>
            </a:lvl1pPr>
            <a:lvl2pPr marL="742950" indent="-285750">
              <a:spcBef>
                <a:spcPct val="20000"/>
              </a:spcBef>
              <a:buClr>
                <a:srgbClr val="CC0000"/>
              </a:buClr>
              <a:buChar char="•"/>
              <a:defRPr>
                <a:solidFill>
                  <a:schemeClr val="tx1"/>
                </a:solidFill>
                <a:latin typeface="Futura PT Demi" panose="020B0604020202020204" charset="0"/>
              </a:defRPr>
            </a:lvl2pPr>
            <a:lvl3pPr marL="1143000" indent="-228600">
              <a:spcBef>
                <a:spcPct val="20000"/>
              </a:spcBef>
              <a:buClr>
                <a:srgbClr val="CC0000"/>
              </a:buClr>
              <a:buChar char="•"/>
              <a:defRPr sz="1600">
                <a:solidFill>
                  <a:schemeClr val="tx1"/>
                </a:solidFill>
                <a:latin typeface="Futura PT Demi" panose="020B0604020202020204" charset="0"/>
              </a:defRPr>
            </a:lvl3pPr>
            <a:lvl4pPr marL="1600200" indent="-228600">
              <a:spcBef>
                <a:spcPct val="20000"/>
              </a:spcBef>
              <a:buClr>
                <a:srgbClr val="CC0000"/>
              </a:buClr>
              <a:buChar char="•"/>
              <a:defRPr sz="1400">
                <a:solidFill>
                  <a:schemeClr val="tx1"/>
                </a:solidFill>
                <a:latin typeface="Futura PT Demi" panose="020B0604020202020204" charset="0"/>
              </a:defRPr>
            </a:lvl4pPr>
            <a:lvl5pPr marL="2057400" indent="-228600">
              <a:spcBef>
                <a:spcPct val="20000"/>
              </a:spcBef>
              <a:buClr>
                <a:srgbClr val="CC0000"/>
              </a:buClr>
              <a:buChar char="•"/>
              <a:defRPr sz="1200">
                <a:solidFill>
                  <a:schemeClr val="tx1"/>
                </a:solidFill>
                <a:latin typeface="Futura PT Demi" panose="020B060402020202020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9pPr>
          </a:lstStyle>
          <a:p>
            <a:pPr eaLnBrk="1" hangingPunct="1">
              <a:spcBef>
                <a:spcPct val="0"/>
              </a:spcBef>
              <a:buClrTx/>
              <a:buFontTx/>
              <a:buNone/>
            </a:pPr>
            <a:endParaRPr lang="ru-RU" altLang="ru-RU" sz="1800">
              <a:latin typeface="Futura PT Book" panose="020B0604020202020204" charset="0"/>
            </a:endParaRPr>
          </a:p>
        </p:txBody>
      </p:sp>
      <p:sp>
        <p:nvSpPr>
          <p:cNvPr id="7" name="Заголовок 1"/>
          <p:cNvSpPr txBox="1">
            <a:spLocks/>
          </p:cNvSpPr>
          <p:nvPr/>
        </p:nvSpPr>
        <p:spPr bwMode="auto">
          <a:xfrm>
            <a:off x="963612" y="4293096"/>
            <a:ext cx="11181059" cy="2304256"/>
          </a:xfrm>
          <a:prstGeom prst="rect">
            <a:avLst/>
          </a:prstGeom>
          <a:noFill/>
          <a:ln>
            <a:noFill/>
          </a:ln>
        </p:spPr>
        <p:txBody>
          <a:bodyPr anchor="ctr"/>
          <a:lstStyle>
            <a:lvl1pPr algn="l" rtl="0" eaLnBrk="0" fontAlgn="base" hangingPunct="0">
              <a:spcBef>
                <a:spcPct val="0"/>
              </a:spcBef>
              <a:spcAft>
                <a:spcPct val="0"/>
              </a:spcAft>
              <a:defRPr sz="2800">
                <a:solidFill>
                  <a:schemeClr val="tx2"/>
                </a:solidFill>
                <a:latin typeface="Futura PT Demi" panose="020B0702020204020303" pitchFamily="34" charset="0"/>
                <a:ea typeface="+mj-ea"/>
                <a:cs typeface="+mj-cs"/>
              </a:defRPr>
            </a:lvl1pPr>
            <a:lvl2pPr algn="l" rtl="0" eaLnBrk="0" fontAlgn="base" hangingPunct="0">
              <a:spcBef>
                <a:spcPct val="0"/>
              </a:spcBef>
              <a:spcAft>
                <a:spcPct val="0"/>
              </a:spcAft>
              <a:defRPr sz="2800">
                <a:solidFill>
                  <a:schemeClr val="tx2"/>
                </a:solidFill>
                <a:latin typeface="Futura PT Demi" pitchFamily="34" charset="0"/>
              </a:defRPr>
            </a:lvl2pPr>
            <a:lvl3pPr algn="l" rtl="0" eaLnBrk="0" fontAlgn="base" hangingPunct="0">
              <a:spcBef>
                <a:spcPct val="0"/>
              </a:spcBef>
              <a:spcAft>
                <a:spcPct val="0"/>
              </a:spcAft>
              <a:defRPr sz="2800">
                <a:solidFill>
                  <a:schemeClr val="tx2"/>
                </a:solidFill>
                <a:latin typeface="Futura PT Demi" pitchFamily="34" charset="0"/>
              </a:defRPr>
            </a:lvl3pPr>
            <a:lvl4pPr algn="l" rtl="0" eaLnBrk="0" fontAlgn="base" hangingPunct="0">
              <a:spcBef>
                <a:spcPct val="0"/>
              </a:spcBef>
              <a:spcAft>
                <a:spcPct val="0"/>
              </a:spcAft>
              <a:defRPr sz="2800">
                <a:solidFill>
                  <a:schemeClr val="tx2"/>
                </a:solidFill>
                <a:latin typeface="Futura PT Demi" pitchFamily="34" charset="0"/>
              </a:defRPr>
            </a:lvl4pPr>
            <a:lvl5pPr algn="l" rtl="0" eaLnBrk="0" fontAlgn="base" hangingPunct="0">
              <a:spcBef>
                <a:spcPct val="0"/>
              </a:spcBef>
              <a:spcAft>
                <a:spcPct val="0"/>
              </a:spcAft>
              <a:defRPr sz="2800">
                <a:solidFill>
                  <a:schemeClr val="tx2"/>
                </a:solidFill>
                <a:latin typeface="Futura PT Dem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a:lstStyle>
          <a:p>
            <a:pPr>
              <a:defRPr/>
            </a:pPr>
            <a:r>
              <a:rPr lang="ru-RU" sz="4000"/>
              <a:t>«1С</a:t>
            </a:r>
            <a:r>
              <a:rPr lang="ru-RU" sz="4000" dirty="0"/>
              <a:t>:</a:t>
            </a:r>
            <a:r>
              <a:rPr lang="ru-RU" sz="4000"/>
              <a:t>УНИВЕРСИТЕТ ПРОФ». </a:t>
            </a:r>
            <a:endParaRPr lang="ru-RU" sz="4000" dirty="0"/>
          </a:p>
          <a:p>
            <a:pPr>
              <a:defRPr/>
            </a:pPr>
            <a:r>
              <a:rPr lang="ru-RU" sz="4000" dirty="0"/>
              <a:t>НАСТРОЙКА АВТОМАТИЧЕСКОЙ РЕГЛАМЕНТНОЙ ЗАГРУЗКИ ДАННЫХ О ЗАЯВЛЕНИЯХ ИЗ СЕРВИСА ПРИЕМА</a:t>
            </a:r>
            <a:endParaRPr lang="ru-RU" sz="4000" kern="0" dirty="0"/>
          </a:p>
        </p:txBody>
      </p:sp>
      <p:sp>
        <p:nvSpPr>
          <p:cNvPr id="6" name="TextBox 5"/>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37</a:t>
            </a:fld>
            <a:endParaRPr lang="ru-RU" altLang="ru-RU" sz="2400" b="1">
              <a:effectLst>
                <a:outerShdw blurRad="38100" dist="38100" dir="2700000" algn="tl">
                  <a:srgbClr val="C0C0C0"/>
                </a:outerShdw>
              </a:effectLst>
            </a:endParaRPr>
          </a:p>
        </p:txBody>
      </p:sp>
      <p:pic>
        <p:nvPicPr>
          <p:cNvPr id="8" name="Рисунок 7"/>
          <p:cNvPicPr>
            <a:picLocks noChangeAspect="1"/>
          </p:cNvPicPr>
          <p:nvPr/>
        </p:nvPicPr>
        <p:blipFill>
          <a:blip r:embed="rId3"/>
          <a:stretch>
            <a:fillRect/>
          </a:stretch>
        </p:blipFill>
        <p:spPr>
          <a:xfrm>
            <a:off x="10469518" y="403968"/>
            <a:ext cx="811058" cy="864792"/>
          </a:xfrm>
          <a:prstGeom prst="rect">
            <a:avLst/>
          </a:prstGeom>
        </p:spPr>
      </p:pic>
    </p:spTree>
    <p:extLst>
      <p:ext uri="{BB962C8B-B14F-4D97-AF65-F5344CB8AC3E}">
        <p14:creationId xmlns:p14="http://schemas.microsoft.com/office/powerpoint/2010/main" val="1902529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115888"/>
            <a:ext cx="7416800" cy="1484312"/>
          </a:xfrm>
        </p:spPr>
        <p:txBody>
          <a:bodyPr/>
          <a:lstStyle/>
          <a:p>
            <a:r>
              <a:rPr lang="ru-RU" altLang="ru-RU" dirty="0">
                <a:latin typeface="Futura PT Demi" panose="020B0604020202020204" charset="0"/>
              </a:rPr>
              <a:t>Настройки </a:t>
            </a:r>
            <a:r>
              <a:rPr lang="ru-RU" altLang="ru-RU">
                <a:latin typeface="Futura PT Demi" panose="020B0604020202020204" charset="0"/>
              </a:rPr>
              <a:t>обработки «Взаимодействие </a:t>
            </a:r>
            <a:r>
              <a:rPr lang="ru-RU" altLang="ru-RU" dirty="0">
                <a:latin typeface="Futura PT Demi" panose="020B0604020202020204" charset="0"/>
              </a:rPr>
              <a:t>с </a:t>
            </a:r>
            <a:r>
              <a:rPr lang="ru-RU" altLang="ru-RU">
                <a:latin typeface="Futura PT Demi" panose="020B0604020202020204" charset="0"/>
              </a:rPr>
              <a:t>системой Суперсервис»</a:t>
            </a:r>
            <a:endParaRPr lang="ru-RU" altLang="ru-RU" dirty="0">
              <a:latin typeface="Futura PT Demi" panose="020B0604020202020204" charset="0"/>
            </a:endParaRPr>
          </a:p>
        </p:txBody>
      </p:sp>
      <p:sp>
        <p:nvSpPr>
          <p:cNvPr id="2" name="TextBox 1"/>
          <p:cNvSpPr txBox="1"/>
          <p:nvPr/>
        </p:nvSpPr>
        <p:spPr>
          <a:xfrm>
            <a:off x="119336" y="1556792"/>
            <a:ext cx="4392488" cy="5386090"/>
          </a:xfrm>
          <a:prstGeom prst="rect">
            <a:avLst/>
          </a:prstGeom>
          <a:noFill/>
        </p:spPr>
        <p:txBody>
          <a:bodyPr wrap="square" rtlCol="0">
            <a:spAutoFit/>
          </a:bodyPr>
          <a:lstStyle/>
          <a:p>
            <a:pPr>
              <a:spcAft>
                <a:spcPts val="1200"/>
              </a:spcAft>
            </a:pPr>
            <a:r>
              <a:rPr lang="ru-RU" b="1" dirty="0">
                <a:latin typeface="Futura PT Demi" panose="020B0604020202020204" charset="0"/>
              </a:rPr>
              <a:t>Для успешной автоматической регламентной загрузки из Сервиса  приема необходимо выполнить настройки на форме обработки «Взаимодействие с системой </a:t>
            </a:r>
            <a:r>
              <a:rPr lang="ru-RU" b="1" dirty="0" err="1">
                <a:latin typeface="Futura PT Demi" panose="020B0604020202020204" charset="0"/>
              </a:rPr>
              <a:t>Суперсервис</a:t>
            </a:r>
            <a:r>
              <a:rPr lang="ru-RU" b="1" dirty="0">
                <a:latin typeface="Futura PT Demi" panose="020B0604020202020204" charset="0"/>
              </a:rPr>
              <a:t>».</a:t>
            </a:r>
          </a:p>
          <a:p>
            <a:pPr marL="342900" indent="-342900">
              <a:spcAft>
                <a:spcPts val="1200"/>
              </a:spcAft>
              <a:buFont typeface="+mj-lt"/>
              <a:buAutoNum type="arabicPeriod"/>
            </a:pPr>
            <a:r>
              <a:rPr lang="ru-RU" dirty="0">
                <a:latin typeface="Futura PT Demi" panose="020B0604020202020204" charset="0"/>
              </a:rPr>
              <a:t>Перейти на вкладку «Подпись и отправка пакетов».</a:t>
            </a:r>
          </a:p>
          <a:p>
            <a:pPr marL="342900" indent="-342900">
              <a:spcAft>
                <a:spcPts val="1200"/>
              </a:spcAft>
              <a:buFont typeface="+mj-lt"/>
              <a:buAutoNum type="arabicPeriod"/>
            </a:pPr>
            <a:r>
              <a:rPr lang="ru-RU" dirty="0">
                <a:latin typeface="Futura PT Demi" panose="020B0604020202020204" charset="0"/>
              </a:rPr>
              <a:t>Обязательно установить опции «Подписывать ЭЦП на сервере 1С, а не на данной клиентской машине» и «Осуществлять взаимодействие с </a:t>
            </a:r>
            <a:r>
              <a:rPr lang="ru-RU" dirty="0" err="1">
                <a:latin typeface="Futura PT Demi" panose="020B0604020202020204" charset="0"/>
              </a:rPr>
              <a:t>Суперсервисом</a:t>
            </a:r>
            <a:r>
              <a:rPr lang="ru-RU" dirty="0">
                <a:latin typeface="Futura PT Demi" panose="020B0604020202020204" charset="0"/>
              </a:rPr>
              <a:t> через сервер 1С, а не данную клиентскую машину».</a:t>
            </a:r>
          </a:p>
          <a:p>
            <a:pPr marL="342900" indent="-342900">
              <a:spcAft>
                <a:spcPts val="1200"/>
              </a:spcAft>
              <a:buFont typeface="+mj-lt"/>
              <a:buAutoNum type="arabicPeriod"/>
            </a:pPr>
            <a:r>
              <a:rPr lang="ru-RU" dirty="0">
                <a:latin typeface="Futura PT Demi" panose="020B0604020202020204" charset="0"/>
              </a:rPr>
              <a:t>Перейти на вкладку «Настройки регламентной выгрузки/загрузки».</a:t>
            </a:r>
          </a:p>
          <a:p>
            <a:pPr>
              <a:spcAft>
                <a:spcPts val="1200"/>
              </a:spcAft>
            </a:pPr>
            <a:endParaRPr lang="ru-RU" sz="1600" b="1" dirty="0">
              <a:latin typeface="Futura PT Demi" panose="020B0604020202020204" charset="0"/>
            </a:endParaRPr>
          </a:p>
        </p:txBody>
      </p:sp>
      <p:pic>
        <p:nvPicPr>
          <p:cNvPr id="4" name="Рисунок 3">
            <a:extLst>
              <a:ext uri="{FF2B5EF4-FFF2-40B4-BE49-F238E27FC236}">
                <a16:creationId xmlns:a16="http://schemas.microsoft.com/office/drawing/2014/main" id="{9292984A-DDF0-425F-8F74-12BA1193870D}"/>
              </a:ext>
            </a:extLst>
          </p:cNvPr>
          <p:cNvPicPr>
            <a:picLocks noChangeAspect="1"/>
          </p:cNvPicPr>
          <p:nvPr/>
        </p:nvPicPr>
        <p:blipFill>
          <a:blip r:embed="rId4"/>
          <a:stretch>
            <a:fillRect/>
          </a:stretch>
        </p:blipFill>
        <p:spPr>
          <a:xfrm>
            <a:off x="4655840" y="1349249"/>
            <a:ext cx="6840000" cy="5357439"/>
          </a:xfrm>
          <a:prstGeom prst="rect">
            <a:avLst/>
          </a:prstGeom>
          <a:ln>
            <a:solidFill>
              <a:schemeClr val="tx1"/>
            </a:solidFill>
          </a:ln>
        </p:spPr>
      </p:pic>
      <p:sp>
        <p:nvSpPr>
          <p:cNvPr id="10" name="TextBox 9">
            <a:extLst>
              <a:ext uri="{FF2B5EF4-FFF2-40B4-BE49-F238E27FC236}">
                <a16:creationId xmlns:a16="http://schemas.microsoft.com/office/drawing/2014/main" id="{99691419-029C-4AFE-93F1-C289A11F0F17}"/>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38</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458484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115888"/>
            <a:ext cx="7416800" cy="1484312"/>
          </a:xfrm>
        </p:spPr>
        <p:txBody>
          <a:bodyPr/>
          <a:lstStyle/>
          <a:p>
            <a:r>
              <a:rPr lang="ru-RU" altLang="ru-RU" dirty="0">
                <a:latin typeface="Futura PT Demi" panose="020B0604020202020204" charset="0"/>
              </a:rPr>
              <a:t>Настройки </a:t>
            </a:r>
            <a:r>
              <a:rPr lang="ru-RU" altLang="ru-RU">
                <a:latin typeface="Futura PT Demi" panose="020B0604020202020204" charset="0"/>
              </a:rPr>
              <a:t>обработки «Взаимодействие </a:t>
            </a:r>
            <a:r>
              <a:rPr lang="ru-RU" altLang="ru-RU" dirty="0">
                <a:latin typeface="Futura PT Demi" panose="020B0604020202020204" charset="0"/>
              </a:rPr>
              <a:t>с </a:t>
            </a:r>
            <a:r>
              <a:rPr lang="ru-RU" altLang="ru-RU">
                <a:latin typeface="Futura PT Demi" panose="020B0604020202020204" charset="0"/>
              </a:rPr>
              <a:t>системой Суперсервис»</a:t>
            </a:r>
            <a:endParaRPr lang="ru-RU" altLang="ru-RU" dirty="0">
              <a:latin typeface="Futura PT Demi" panose="020B0604020202020204" charset="0"/>
            </a:endParaRPr>
          </a:p>
        </p:txBody>
      </p:sp>
      <p:sp>
        <p:nvSpPr>
          <p:cNvPr id="2" name="TextBox 1"/>
          <p:cNvSpPr txBox="1"/>
          <p:nvPr/>
        </p:nvSpPr>
        <p:spPr>
          <a:xfrm>
            <a:off x="119336" y="1556792"/>
            <a:ext cx="4392488" cy="2431435"/>
          </a:xfrm>
          <a:prstGeom prst="rect">
            <a:avLst/>
          </a:prstGeom>
          <a:noFill/>
        </p:spPr>
        <p:txBody>
          <a:bodyPr wrap="square" rtlCol="0">
            <a:spAutoFit/>
          </a:bodyPr>
          <a:lstStyle/>
          <a:p>
            <a:pPr marL="342900" indent="-342900">
              <a:spcAft>
                <a:spcPts val="1200"/>
              </a:spcAft>
              <a:buFont typeface="+mj-lt"/>
              <a:buAutoNum type="arabicPeriod" startAt="4"/>
            </a:pPr>
            <a:r>
              <a:rPr lang="ru-RU" dirty="0">
                <a:latin typeface="Futura PT Demi" panose="020B0604020202020204" charset="0"/>
              </a:rPr>
              <a:t>В табличной части «Приемные кампании для выгрузки конкурсных списков, загрузки сообщений очереди» перечислить все приемные кампании, для которых должна выполняться автоматическая загрузка сообщений очереди.</a:t>
            </a:r>
          </a:p>
          <a:p>
            <a:pPr>
              <a:spcAft>
                <a:spcPts val="1200"/>
              </a:spcAft>
            </a:pPr>
            <a:endParaRPr lang="ru-RU" sz="1600" b="1" dirty="0">
              <a:latin typeface="Futura PT Demi" panose="020B0604020202020204" charset="0"/>
            </a:endParaRPr>
          </a:p>
        </p:txBody>
      </p:sp>
      <p:pic>
        <p:nvPicPr>
          <p:cNvPr id="3" name="Рисунок 2">
            <a:extLst>
              <a:ext uri="{FF2B5EF4-FFF2-40B4-BE49-F238E27FC236}">
                <a16:creationId xmlns:a16="http://schemas.microsoft.com/office/drawing/2014/main" id="{338AF8BA-8BA3-4CAB-BC1B-F6B34D2D3B06}"/>
              </a:ext>
            </a:extLst>
          </p:cNvPr>
          <p:cNvPicPr>
            <a:picLocks noChangeAspect="1"/>
          </p:cNvPicPr>
          <p:nvPr/>
        </p:nvPicPr>
        <p:blipFill>
          <a:blip r:embed="rId4"/>
          <a:stretch>
            <a:fillRect/>
          </a:stretch>
        </p:blipFill>
        <p:spPr>
          <a:xfrm>
            <a:off x="4727848" y="1600200"/>
            <a:ext cx="6840000" cy="4654768"/>
          </a:xfrm>
          <a:prstGeom prst="rect">
            <a:avLst/>
          </a:prstGeom>
          <a:ln>
            <a:solidFill>
              <a:schemeClr val="tx1"/>
            </a:solidFill>
          </a:ln>
        </p:spPr>
      </p:pic>
      <p:sp>
        <p:nvSpPr>
          <p:cNvPr id="10" name="TextBox 9">
            <a:extLst>
              <a:ext uri="{FF2B5EF4-FFF2-40B4-BE49-F238E27FC236}">
                <a16:creationId xmlns:a16="http://schemas.microsoft.com/office/drawing/2014/main" id="{C93A2AF4-E39D-4CD9-A21A-7A7E61A0DDF8}"/>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39</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349248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 2">
            <a:extLst>
              <a:ext uri="{FF2B5EF4-FFF2-40B4-BE49-F238E27FC236}">
                <a16:creationId xmlns:a16="http://schemas.microsoft.com/office/drawing/2014/main" id="{69229D14-D912-4F00-BA5A-9D05C87051BA}"/>
              </a:ext>
            </a:extLst>
          </p:cNvPr>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anose="020B0604020202020204" charset="-52"/>
              </a:defRPr>
            </a:lvl1pPr>
            <a:lvl2pPr marL="742950" indent="-285750">
              <a:spcBef>
                <a:spcPct val="20000"/>
              </a:spcBef>
              <a:buClr>
                <a:srgbClr val="CC0000"/>
              </a:buClr>
              <a:buChar char="•"/>
              <a:defRPr>
                <a:solidFill>
                  <a:schemeClr val="tx1"/>
                </a:solidFill>
                <a:latin typeface="Futura PT Demi" panose="020B0604020202020204" charset="-52"/>
              </a:defRPr>
            </a:lvl2pPr>
            <a:lvl3pPr marL="1143000" indent="-228600">
              <a:spcBef>
                <a:spcPct val="20000"/>
              </a:spcBef>
              <a:buClr>
                <a:srgbClr val="CC0000"/>
              </a:buClr>
              <a:buChar char="•"/>
              <a:defRPr sz="1600">
                <a:solidFill>
                  <a:schemeClr val="tx1"/>
                </a:solidFill>
                <a:latin typeface="Futura PT Demi" panose="020B0604020202020204" charset="-52"/>
              </a:defRPr>
            </a:lvl3pPr>
            <a:lvl4pPr marL="1600200" indent="-228600">
              <a:spcBef>
                <a:spcPct val="20000"/>
              </a:spcBef>
              <a:buClr>
                <a:srgbClr val="CC0000"/>
              </a:buClr>
              <a:buChar char="•"/>
              <a:defRPr sz="1400">
                <a:solidFill>
                  <a:schemeClr val="tx1"/>
                </a:solidFill>
                <a:latin typeface="Futura PT Demi" panose="020B0604020202020204" charset="-52"/>
              </a:defRPr>
            </a:lvl4pPr>
            <a:lvl5pPr marL="2057400" indent="-228600">
              <a:spcBef>
                <a:spcPct val="20000"/>
              </a:spcBef>
              <a:buClr>
                <a:srgbClr val="CC0000"/>
              </a:buClr>
              <a:buChar char="•"/>
              <a:defRPr sz="1200">
                <a:solidFill>
                  <a:schemeClr val="tx1"/>
                </a:solidFill>
                <a:latin typeface="Futura PT Demi" panose="020B0604020202020204"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anose="020B0604020202020204"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anose="020B0604020202020204"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anose="020B0604020202020204"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anose="020B0604020202020204" charset="-52"/>
              </a:defRPr>
            </a:lvl9pPr>
          </a:lstStyle>
          <a:p>
            <a:pPr eaLnBrk="1" hangingPunct="1">
              <a:spcBef>
                <a:spcPct val="0"/>
              </a:spcBef>
              <a:buClrTx/>
              <a:buFontTx/>
              <a:buNone/>
            </a:pPr>
            <a:endParaRPr lang="ru-RU" altLang="ru-RU" sz="1800">
              <a:latin typeface="Futura PT Book" panose="020B0604020202020204" charset="-52"/>
            </a:endParaRPr>
          </a:p>
        </p:txBody>
      </p:sp>
      <p:sp>
        <p:nvSpPr>
          <p:cNvPr id="5" name="Объект 2">
            <a:extLst>
              <a:ext uri="{FF2B5EF4-FFF2-40B4-BE49-F238E27FC236}">
                <a16:creationId xmlns:a16="http://schemas.microsoft.com/office/drawing/2014/main" id="{BC0B00ED-44E0-41A6-A871-8BB75D8CA45F}"/>
              </a:ext>
            </a:extLst>
          </p:cNvPr>
          <p:cNvSpPr>
            <a:spLocks noGrp="1"/>
          </p:cNvSpPr>
          <p:nvPr>
            <p:ph idx="1"/>
          </p:nvPr>
        </p:nvSpPr>
        <p:spPr>
          <a:xfrm>
            <a:off x="250825" y="1484313"/>
            <a:ext cx="11941175" cy="5184775"/>
          </a:xfrm>
        </p:spPr>
        <p:txBody>
          <a:bodyPr>
            <a:normAutofit lnSpcReduction="10000"/>
          </a:bodyPr>
          <a:lstStyle/>
          <a:p>
            <a:pPr marL="0" indent="0">
              <a:buFontTx/>
              <a:buNone/>
              <a:defRPr/>
            </a:pPr>
            <a:r>
              <a:rPr lang="ru-RU" sz="1800" b="1" dirty="0">
                <a:latin typeface="Futura PT Demi" panose="020B0604020202020204" charset="-52"/>
              </a:rPr>
              <a:t>Стоимость владения</a:t>
            </a:r>
          </a:p>
          <a:p>
            <a:pPr>
              <a:buClrTx/>
              <a:buFont typeface="Wingdings" panose="05000000000000000000" pitchFamily="2" charset="2"/>
              <a:buChar char="§"/>
              <a:defRPr/>
            </a:pPr>
            <a:r>
              <a:rPr lang="ru-RU" sz="1800">
                <a:latin typeface="Futura PT Demi" panose="020B0604020202020204" charset="-52"/>
              </a:rPr>
              <a:t>Стоимость «1С:Университет» </a:t>
            </a:r>
            <a:r>
              <a:rPr lang="ru-RU" sz="1800" dirty="0">
                <a:latin typeface="Futura PT Demi" panose="020B0604020202020204" charset="-52"/>
              </a:rPr>
              <a:t>– 96 000 р</a:t>
            </a:r>
            <a:r>
              <a:rPr lang="ru-RU" sz="1800">
                <a:latin typeface="Futura PT Demi" panose="020B0604020202020204" charset="-52"/>
              </a:rPr>
              <a:t>., «1С</a:t>
            </a:r>
            <a:r>
              <a:rPr lang="ru-RU" sz="1800" dirty="0">
                <a:latin typeface="Futura PT Demi" panose="020B0604020202020204" charset="-52"/>
              </a:rPr>
              <a:t>:</a:t>
            </a:r>
            <a:r>
              <a:rPr lang="ru-RU" sz="1800">
                <a:latin typeface="Futura PT Demi" panose="020B0604020202020204" charset="-52"/>
              </a:rPr>
              <a:t>Университет ПРОФ» </a:t>
            </a:r>
            <a:r>
              <a:rPr lang="ru-RU" sz="1800" dirty="0">
                <a:latin typeface="Futura PT Demi" panose="020B0604020202020204" charset="-52"/>
              </a:rPr>
              <a:t>– 282 700 р.</a:t>
            </a:r>
          </a:p>
          <a:p>
            <a:pPr>
              <a:lnSpc>
                <a:spcPct val="120000"/>
              </a:lnSpc>
              <a:buClrTx/>
              <a:buFont typeface="Wingdings" panose="05000000000000000000" pitchFamily="2" charset="2"/>
              <a:buChar char="§"/>
              <a:defRPr/>
            </a:pPr>
            <a:r>
              <a:rPr lang="ru-RU" altLang="ru-RU" sz="1800">
                <a:latin typeface="Futura PT Demi" panose="020B0604020202020204" charset="-52"/>
              </a:rPr>
              <a:t>Поддержка </a:t>
            </a:r>
            <a:r>
              <a:rPr lang="ru-RU" sz="1800">
                <a:latin typeface="Futura PT Demi" panose="020B0604020202020204" charset="-52"/>
              </a:rPr>
              <a:t>«1С:Университет» </a:t>
            </a:r>
            <a:r>
              <a:rPr lang="ru-RU" sz="1800" dirty="0">
                <a:latin typeface="Futura PT Demi" panose="020B0604020202020204" charset="-52"/>
              </a:rPr>
              <a:t>– 91 200 р./год (КП Отраслевой , пролонгация после перерыва),</a:t>
            </a:r>
            <a:br>
              <a:rPr lang="ru-RU" sz="1800">
                <a:latin typeface="Futura PT Demi" panose="020B0604020202020204" charset="-52"/>
              </a:rPr>
            </a:br>
            <a:r>
              <a:rPr lang="ru-RU" altLang="ru-RU" sz="1800">
                <a:latin typeface="Futura PT Demi" panose="020B0604020202020204" charset="-52"/>
              </a:rPr>
              <a:t>«1С</a:t>
            </a:r>
            <a:r>
              <a:rPr lang="ru-RU" altLang="ru-RU" sz="1800" dirty="0">
                <a:latin typeface="Futura PT Demi" panose="020B0604020202020204" charset="-52"/>
              </a:rPr>
              <a:t>:</a:t>
            </a:r>
            <a:r>
              <a:rPr lang="ru-RU" altLang="ru-RU" sz="1800">
                <a:latin typeface="Futura PT Demi" panose="020B0604020202020204" charset="-52"/>
              </a:rPr>
              <a:t>Университет ПРОФ» </a:t>
            </a:r>
            <a:r>
              <a:rPr lang="ru-RU" sz="1800" dirty="0">
                <a:latin typeface="Futura PT Demi" panose="020B0604020202020204" charset="-52"/>
              </a:rPr>
              <a:t>– 364 000 </a:t>
            </a:r>
            <a:r>
              <a:rPr lang="ru-RU" altLang="ru-RU" sz="1800" dirty="0">
                <a:latin typeface="Futura PT Demi" panose="020B0604020202020204" charset="-52"/>
              </a:rPr>
              <a:t>р./год (СЛК)</a:t>
            </a:r>
            <a:endParaRPr lang="ru-RU" sz="1800" dirty="0">
              <a:latin typeface="Futura PT Demi" panose="020B0604020202020204" charset="-52"/>
            </a:endParaRPr>
          </a:p>
          <a:p>
            <a:pPr>
              <a:buClrTx/>
              <a:buFont typeface="Wingdings" panose="05000000000000000000" pitchFamily="2" charset="2"/>
              <a:buChar char="§"/>
              <a:defRPr/>
            </a:pPr>
            <a:r>
              <a:rPr lang="ru-RU" sz="1800" dirty="0">
                <a:latin typeface="Futura PT Demi" panose="020B0604020202020204" charset="-52"/>
              </a:rPr>
              <a:t>Лицензия на сервер – 115 200 р.</a:t>
            </a:r>
          </a:p>
          <a:p>
            <a:pPr>
              <a:buClrTx/>
              <a:buFont typeface="Wingdings" panose="05000000000000000000" pitchFamily="2" charset="2"/>
              <a:buChar char="§"/>
              <a:defRPr/>
            </a:pPr>
            <a:r>
              <a:rPr lang="ru-RU" sz="1800" dirty="0">
                <a:latin typeface="Futura PT Demi" panose="020B0604020202020204" charset="-52"/>
              </a:rPr>
              <a:t>Клиентская лицензия – примерно 5,5 т. р., достаточно 200 – 500 лицензий</a:t>
            </a:r>
          </a:p>
          <a:p>
            <a:pPr>
              <a:buClrTx/>
              <a:buFont typeface="Wingdings" panose="05000000000000000000" pitchFamily="2" charset="2"/>
              <a:buChar char="§"/>
              <a:defRPr/>
            </a:pPr>
            <a:r>
              <a:rPr lang="ru-RU" sz="1800" dirty="0">
                <a:latin typeface="Futura PT Demi" panose="020B0604020202020204" charset="-52"/>
              </a:rPr>
              <a:t>Объем адаптаций под требования вуза – по согласованию</a:t>
            </a:r>
          </a:p>
          <a:p>
            <a:pPr marL="0" indent="0">
              <a:buFontTx/>
              <a:buNone/>
              <a:defRPr/>
            </a:pPr>
            <a:r>
              <a:rPr lang="ru-RU" sz="1800" b="1" dirty="0">
                <a:latin typeface="Futura PT Demi" panose="020B0604020202020204" charset="-52"/>
              </a:rPr>
              <a:t>Особенности решения</a:t>
            </a:r>
          </a:p>
          <a:p>
            <a:pPr>
              <a:buClrTx/>
              <a:buFont typeface="Wingdings" panose="05000000000000000000" pitchFamily="2" charset="2"/>
              <a:buChar char="§"/>
              <a:defRPr/>
            </a:pPr>
            <a:r>
              <a:rPr lang="ru-RU" sz="1800" dirty="0">
                <a:latin typeface="Futura PT Demi" panose="020B0604020202020204" charset="-52"/>
              </a:rPr>
              <a:t>Соответствие нормативной базе, постоянные обновления (2-4 в год)</a:t>
            </a:r>
          </a:p>
          <a:p>
            <a:pPr>
              <a:buClrTx/>
              <a:buFont typeface="Wingdings" panose="05000000000000000000" pitchFamily="2" charset="2"/>
              <a:buChar char="§"/>
              <a:defRPr/>
            </a:pPr>
            <a:r>
              <a:rPr lang="ru-RU" sz="1800" dirty="0">
                <a:latin typeface="Futura PT Demi" panose="020B0604020202020204" charset="-52"/>
              </a:rPr>
              <a:t>Взаимодействие с вузовским сообществом</a:t>
            </a:r>
          </a:p>
          <a:p>
            <a:pPr marL="0" indent="0">
              <a:buFontTx/>
              <a:buNone/>
              <a:defRPr/>
            </a:pPr>
            <a:r>
              <a:rPr lang="ru-RU" sz="1800" b="1" dirty="0">
                <a:latin typeface="Futura PT Demi" panose="020B0604020202020204" charset="-52"/>
              </a:rPr>
              <a:t>Особенности комплексного внедрения</a:t>
            </a:r>
          </a:p>
          <a:p>
            <a:pPr>
              <a:buClrTx/>
              <a:buFont typeface="Wingdings" panose="05000000000000000000" pitchFamily="2" charset="2"/>
              <a:buChar char="§"/>
              <a:defRPr/>
            </a:pPr>
            <a:r>
              <a:rPr lang="ru-RU" sz="1800" dirty="0">
                <a:latin typeface="Futura PT Demi" panose="020B0604020202020204" charset="-52"/>
              </a:rPr>
              <a:t>Продолжительность внедрения от 6 мес. до 3-х лет </a:t>
            </a:r>
          </a:p>
          <a:p>
            <a:pPr>
              <a:buClrTx/>
              <a:buFont typeface="Wingdings" panose="05000000000000000000" pitchFamily="2" charset="2"/>
              <a:buChar char="§"/>
              <a:defRPr/>
            </a:pPr>
            <a:r>
              <a:rPr lang="ru-RU" sz="1800" dirty="0">
                <a:latin typeface="Futura PT Demi" panose="020B0604020202020204" charset="-52"/>
              </a:rPr>
              <a:t>Привлечение лучших партнеров, гарантии </a:t>
            </a:r>
            <a:r>
              <a:rPr lang="ru-RU" sz="1800">
                <a:latin typeface="Futura PT Demi" panose="020B0604020202020204" charset="-52"/>
              </a:rPr>
              <a:t>фирмы «1С»</a:t>
            </a:r>
            <a:endParaRPr lang="ru-RU" sz="1800" dirty="0">
              <a:latin typeface="Futura PT Demi" panose="020B0604020202020204" charset="-52"/>
            </a:endParaRPr>
          </a:p>
          <a:p>
            <a:pPr marL="0" indent="0">
              <a:buFontTx/>
              <a:buNone/>
              <a:defRPr/>
            </a:pPr>
            <a:r>
              <a:rPr lang="ru-RU" sz="1800" b="1" dirty="0">
                <a:latin typeface="Futura PT Demi" panose="020B0604020202020204" charset="-52"/>
              </a:rPr>
              <a:t>Технология</a:t>
            </a:r>
          </a:p>
          <a:p>
            <a:pPr>
              <a:buClrTx/>
              <a:buFont typeface="Wingdings" panose="05000000000000000000" pitchFamily="2" charset="2"/>
              <a:buChar char="§"/>
              <a:defRPr/>
            </a:pPr>
            <a:r>
              <a:rPr lang="ru-RU" sz="1800">
                <a:latin typeface="Futura PT Demi" panose="020B0604020202020204" charset="-52"/>
              </a:rPr>
              <a:t>«1С</a:t>
            </a:r>
            <a:r>
              <a:rPr lang="ru-RU" sz="1800" dirty="0">
                <a:latin typeface="Futura PT Demi" panose="020B0604020202020204" charset="-52"/>
              </a:rPr>
              <a:t>:</a:t>
            </a:r>
            <a:r>
              <a:rPr lang="ru-RU" sz="1800">
                <a:latin typeface="Futura PT Demi" panose="020B0604020202020204" charset="-52"/>
              </a:rPr>
              <a:t>Предприятие 8.3»/«1С</a:t>
            </a:r>
            <a:r>
              <a:rPr lang="ru-RU" sz="1800" dirty="0">
                <a:latin typeface="Futura PT Demi" panose="020B0604020202020204" charset="-52"/>
              </a:rPr>
              <a:t>:Предприятие </a:t>
            </a:r>
            <a:r>
              <a:rPr lang="ru-RU" sz="1800">
                <a:latin typeface="Futura PT Demi" panose="020B0604020202020204" charset="-52"/>
              </a:rPr>
              <a:t>8.3</a:t>
            </a:r>
            <a:r>
              <a:rPr lang="en-US" sz="1800">
                <a:latin typeface="Futura PT Demi" panose="020B0604020202020204" charset="-52"/>
              </a:rPr>
              <a:t>z</a:t>
            </a:r>
            <a:r>
              <a:rPr lang="ru-RU" sz="1800">
                <a:latin typeface="Futura PT Demi" panose="020B0604020202020204" charset="-52"/>
              </a:rPr>
              <a:t>», </a:t>
            </a:r>
            <a:r>
              <a:rPr lang="ru-RU" sz="1800" dirty="0">
                <a:latin typeface="Futura PT Demi" panose="020B0604020202020204" charset="-52"/>
              </a:rPr>
              <a:t>открытый код, работа с веб браузерами</a:t>
            </a:r>
          </a:p>
          <a:p>
            <a:pPr>
              <a:buClrTx/>
              <a:buFont typeface="Wingdings" panose="05000000000000000000" pitchFamily="2" charset="2"/>
              <a:buChar char="§"/>
              <a:defRPr/>
            </a:pPr>
            <a:r>
              <a:rPr lang="ru-RU" sz="1800" dirty="0">
                <a:latin typeface="Futura PT Demi" panose="020B0604020202020204" charset="-52"/>
              </a:rPr>
              <a:t>Штатное обновление </a:t>
            </a:r>
            <a:r>
              <a:rPr lang="ru-RU" sz="1800">
                <a:latin typeface="Futura PT Demi" panose="020B0604020202020204" charset="-52"/>
              </a:rPr>
              <a:t>с «1С:Университет» на «1С</a:t>
            </a:r>
            <a:r>
              <a:rPr lang="ru-RU" sz="1800" dirty="0">
                <a:latin typeface="Futura PT Demi" panose="020B0604020202020204" charset="-52"/>
              </a:rPr>
              <a:t>:</a:t>
            </a:r>
            <a:r>
              <a:rPr lang="ru-RU" sz="1800">
                <a:latin typeface="Futura PT Demi" panose="020B0604020202020204" charset="-52"/>
              </a:rPr>
              <a:t>Университет ПРОФ»</a:t>
            </a:r>
            <a:endParaRPr lang="ru-RU" sz="1800" dirty="0">
              <a:latin typeface="Futura PT Demi" panose="020B0604020202020204" charset="-52"/>
            </a:endParaRPr>
          </a:p>
        </p:txBody>
      </p:sp>
      <p:sp>
        <p:nvSpPr>
          <p:cNvPr id="6" name="TextBox 5">
            <a:extLst>
              <a:ext uri="{FF2B5EF4-FFF2-40B4-BE49-F238E27FC236}">
                <a16:creationId xmlns:a16="http://schemas.microsoft.com/office/drawing/2014/main" id="{2AA17B83-E896-43EC-B36F-0A0B3874B237}"/>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algn="r">
              <a:spcBef>
                <a:spcPct val="0"/>
              </a:spcBef>
              <a:buClrTx/>
              <a:buFontTx/>
              <a:buNone/>
              <a:defRPr/>
            </a:pPr>
            <a:fld id="{9AD3CC49-CA9C-46EB-8B56-508CBB2BFEB6}" type="slidenum">
              <a:rPr lang="en-US" altLang="ru-RU" sz="2400" b="1" smtClean="0">
                <a:effectLst>
                  <a:outerShdw blurRad="38100" dist="38100" dir="2700000" algn="tl">
                    <a:srgbClr val="C0C0C0"/>
                  </a:outerShdw>
                </a:effectLst>
              </a:rPr>
              <a:pPr algn="r">
                <a:spcBef>
                  <a:spcPct val="0"/>
                </a:spcBef>
                <a:buClrTx/>
                <a:buFontTx/>
                <a:buNone/>
                <a:defRPr/>
              </a:pPr>
              <a:t>4</a:t>
            </a:fld>
            <a:endParaRPr lang="ru-RU" altLang="ru-RU" sz="2400" b="1" dirty="0">
              <a:effectLst>
                <a:outerShdw blurRad="38100" dist="38100" dir="2700000" algn="tl">
                  <a:srgbClr val="C0C0C0"/>
                </a:outerShdw>
              </a:effectLst>
            </a:endParaRPr>
          </a:p>
        </p:txBody>
      </p:sp>
      <p:pic>
        <p:nvPicPr>
          <p:cNvPr id="7" name="Рисунок 6">
            <a:extLst>
              <a:ext uri="{FF2B5EF4-FFF2-40B4-BE49-F238E27FC236}">
                <a16:creationId xmlns:a16="http://schemas.microsoft.com/office/drawing/2014/main" id="{5F582912-F2D3-47A1-92F5-8B2450BA80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03225"/>
            <a:ext cx="81121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Заголовок 1">
            <a:extLst>
              <a:ext uri="{FF2B5EF4-FFF2-40B4-BE49-F238E27FC236}">
                <a16:creationId xmlns:a16="http://schemas.microsoft.com/office/drawing/2014/main" id="{875FE0F4-95BC-4045-AD82-B4D09CC83998}"/>
              </a:ext>
            </a:extLst>
          </p:cNvPr>
          <p:cNvSpPr txBox="1">
            <a:spLocks noChangeArrowheads="1"/>
          </p:cNvSpPr>
          <p:nvPr/>
        </p:nvSpPr>
        <p:spPr bwMode="auto">
          <a:xfrm>
            <a:off x="1992313" y="115888"/>
            <a:ext cx="7034212" cy="1081087"/>
          </a:xfrm>
          <a:prstGeom prst="rect">
            <a:avLst/>
          </a:prstGeom>
          <a:noFill/>
          <a:ln>
            <a:noFill/>
          </a:ln>
        </p:spPr>
        <p:txBody>
          <a:bodyPr anchor="ctr"/>
          <a:lstStyle>
            <a:lvl1pPr algn="l" rtl="0" eaLnBrk="0" fontAlgn="base" hangingPunct="0">
              <a:spcBef>
                <a:spcPct val="0"/>
              </a:spcBef>
              <a:spcAft>
                <a:spcPct val="0"/>
              </a:spcAft>
              <a:defRPr sz="2800">
                <a:solidFill>
                  <a:schemeClr val="tx2"/>
                </a:solidFill>
                <a:latin typeface="Futura PT Demi" panose="020B0702020204020303" pitchFamily="34" charset="0"/>
                <a:ea typeface="+mj-ea"/>
                <a:cs typeface="+mj-cs"/>
              </a:defRPr>
            </a:lvl1pPr>
            <a:lvl2pPr algn="l" rtl="0" eaLnBrk="0" fontAlgn="base" hangingPunct="0">
              <a:spcBef>
                <a:spcPct val="0"/>
              </a:spcBef>
              <a:spcAft>
                <a:spcPct val="0"/>
              </a:spcAft>
              <a:defRPr sz="2800">
                <a:solidFill>
                  <a:schemeClr val="tx2"/>
                </a:solidFill>
                <a:latin typeface="Futura PT Demi" pitchFamily="34" charset="0"/>
              </a:defRPr>
            </a:lvl2pPr>
            <a:lvl3pPr algn="l" rtl="0" eaLnBrk="0" fontAlgn="base" hangingPunct="0">
              <a:spcBef>
                <a:spcPct val="0"/>
              </a:spcBef>
              <a:spcAft>
                <a:spcPct val="0"/>
              </a:spcAft>
              <a:defRPr sz="2800">
                <a:solidFill>
                  <a:schemeClr val="tx2"/>
                </a:solidFill>
                <a:latin typeface="Futura PT Demi" pitchFamily="34" charset="0"/>
              </a:defRPr>
            </a:lvl3pPr>
            <a:lvl4pPr algn="l" rtl="0" eaLnBrk="0" fontAlgn="base" hangingPunct="0">
              <a:spcBef>
                <a:spcPct val="0"/>
              </a:spcBef>
              <a:spcAft>
                <a:spcPct val="0"/>
              </a:spcAft>
              <a:defRPr sz="2800">
                <a:solidFill>
                  <a:schemeClr val="tx2"/>
                </a:solidFill>
                <a:latin typeface="Futura PT Demi" pitchFamily="34" charset="0"/>
              </a:defRPr>
            </a:lvl4pPr>
            <a:lvl5pPr algn="l" rtl="0" eaLnBrk="0" fontAlgn="base" hangingPunct="0">
              <a:spcBef>
                <a:spcPct val="0"/>
              </a:spcBef>
              <a:spcAft>
                <a:spcPct val="0"/>
              </a:spcAft>
              <a:defRPr sz="2800">
                <a:solidFill>
                  <a:schemeClr val="tx2"/>
                </a:solidFill>
                <a:latin typeface="Futura PT Dem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a:lstStyle>
          <a:p>
            <a:pPr>
              <a:defRPr/>
            </a:pPr>
            <a:r>
              <a:rPr lang="ru-RU" altLang="ru-RU" sz="3200" b="1" kern="0">
                <a:solidFill>
                  <a:srgbClr val="000000"/>
                </a:solidFill>
                <a:latin typeface="Futura PT Demi" panose="020B0702020204020303" pitchFamily="34" charset="-52"/>
              </a:rPr>
              <a:t>«1С</a:t>
            </a:r>
            <a:r>
              <a:rPr lang="ru-RU" altLang="ru-RU" sz="3200" b="1" kern="0" dirty="0">
                <a:solidFill>
                  <a:srgbClr val="000000"/>
                </a:solidFill>
                <a:latin typeface="Futura PT Demi" panose="020B0702020204020303" pitchFamily="34" charset="-52"/>
              </a:rPr>
              <a:t>:</a:t>
            </a:r>
            <a:r>
              <a:rPr lang="ru-RU" altLang="ru-RU" sz="3200" b="1" kern="0">
                <a:solidFill>
                  <a:srgbClr val="000000"/>
                </a:solidFill>
                <a:latin typeface="Futura PT Demi" panose="020B0702020204020303" pitchFamily="34" charset="-52"/>
              </a:rPr>
              <a:t>Университет ПРОФ». </a:t>
            </a:r>
            <a:br>
              <a:rPr lang="ru-RU" altLang="ru-RU" sz="3200" kern="0" dirty="0">
                <a:solidFill>
                  <a:srgbClr val="000000"/>
                </a:solidFill>
                <a:latin typeface="Futura PT Demi" panose="020B0702020204020303" pitchFamily="34" charset="-52"/>
              </a:rPr>
            </a:br>
            <a:r>
              <a:rPr lang="ru-RU" altLang="ru-RU" sz="3200" kern="0" dirty="0">
                <a:solidFill>
                  <a:srgbClr val="000000"/>
                </a:solidFill>
                <a:latin typeface="Futura PT Demi" panose="020B0702020204020303" pitchFamily="34" charset="-52"/>
              </a:rPr>
              <a:t>Дополнительная информация</a:t>
            </a:r>
            <a:endParaRPr lang="ru-RU" altLang="ru-RU" sz="3200" kern="0" dirty="0">
              <a:latin typeface="Futura PT Demi" panose="020B0702020204020303" pitchFamily="34" charset="-5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115888"/>
            <a:ext cx="7416800" cy="1484312"/>
          </a:xfrm>
        </p:spPr>
        <p:txBody>
          <a:bodyPr/>
          <a:lstStyle/>
          <a:p>
            <a:r>
              <a:rPr lang="ru-RU" altLang="ru-RU" dirty="0">
                <a:latin typeface="Futura PT Demi" panose="020B0604020202020204" charset="0"/>
              </a:rPr>
              <a:t>Перечень необходимых регламентных заданий</a:t>
            </a:r>
          </a:p>
        </p:txBody>
      </p:sp>
      <p:sp>
        <p:nvSpPr>
          <p:cNvPr id="2" name="TextBox 1"/>
          <p:cNvSpPr txBox="1"/>
          <p:nvPr/>
        </p:nvSpPr>
        <p:spPr>
          <a:xfrm>
            <a:off x="119336" y="1556792"/>
            <a:ext cx="11305256" cy="3693319"/>
          </a:xfrm>
          <a:prstGeom prst="rect">
            <a:avLst/>
          </a:prstGeom>
          <a:noFill/>
        </p:spPr>
        <p:txBody>
          <a:bodyPr wrap="square" rtlCol="0">
            <a:spAutoFit/>
          </a:bodyPr>
          <a:lstStyle/>
          <a:p>
            <a:r>
              <a:rPr lang="ru-RU" dirty="0">
                <a:latin typeface="Futura PT Demi" panose="020B0604020202020204" charset="0"/>
              </a:rPr>
              <a:t>Для автоматической регламентной загрузки данных из Сервис приема необходимо:</a:t>
            </a:r>
          </a:p>
          <a:p>
            <a:pPr marL="342900" lvl="0" indent="-342900">
              <a:buFont typeface="+mj-lt"/>
              <a:buAutoNum type="arabicPeriod"/>
            </a:pPr>
            <a:r>
              <a:rPr lang="ru-RU" dirty="0">
                <a:latin typeface="Futura PT Demi" panose="020B0604020202020204" charset="0"/>
              </a:rPr>
              <a:t>Перейти в подсистему «Администрирование».</a:t>
            </a:r>
          </a:p>
          <a:p>
            <a:pPr marL="342900" lvl="0" indent="-342900">
              <a:buFont typeface="+mj-lt"/>
              <a:buAutoNum type="arabicPeriod"/>
            </a:pPr>
            <a:r>
              <a:rPr lang="ru-RU" dirty="0">
                <a:latin typeface="Futura PT Demi" panose="020B0604020202020204" charset="0"/>
              </a:rPr>
              <a:t>Открыть «Обслуживание – Регламентные и фоновые задания»</a:t>
            </a:r>
          </a:p>
          <a:p>
            <a:pPr marL="342900" lvl="0" indent="-342900">
              <a:buFont typeface="+mj-lt"/>
              <a:buAutoNum type="arabicPeriod"/>
            </a:pPr>
            <a:r>
              <a:rPr lang="ru-RU" dirty="0">
                <a:latin typeface="Futura PT Demi" panose="020B0604020202020204" charset="0"/>
              </a:rPr>
              <a:t>Включить регламентные задания (для всех регламентных заданий должно быть настроено расписание):</a:t>
            </a:r>
          </a:p>
          <a:p>
            <a:pPr marL="742950" lvl="1" indent="-285750">
              <a:buFont typeface="Arial" panose="020B0604020202020204" pitchFamily="34" charset="0"/>
              <a:buChar char="•"/>
            </a:pPr>
            <a:r>
              <a:rPr lang="ru-RU" dirty="0">
                <a:latin typeface="Futura PT Demi" panose="020B0604020202020204" charset="0"/>
              </a:rPr>
              <a:t>загрузка количества сообщений очереди Сервиса приема;</a:t>
            </a:r>
          </a:p>
          <a:p>
            <a:pPr marL="742950" lvl="1" indent="-285750">
              <a:buFont typeface="Arial" panose="020B0604020202020204" pitchFamily="34" charset="0"/>
              <a:buChar char="•"/>
            </a:pPr>
            <a:r>
              <a:rPr lang="ru-RU" dirty="0">
                <a:latin typeface="Futura PT Demi" panose="020B0604020202020204" charset="0"/>
              </a:rPr>
              <a:t>загрузка количества сообщений очереди ЕПГУ;</a:t>
            </a:r>
          </a:p>
          <a:p>
            <a:pPr marL="742950" lvl="1" indent="-285750">
              <a:buFont typeface="Arial" panose="020B0604020202020204" pitchFamily="34" charset="0"/>
              <a:buChar char="•"/>
            </a:pPr>
            <a:r>
              <a:rPr lang="ru-RU" dirty="0">
                <a:latin typeface="Futura PT Demi" panose="020B0604020202020204" charset="0"/>
              </a:rPr>
              <a:t>загрузка сообщений очереди Сервиса приема;</a:t>
            </a:r>
          </a:p>
          <a:p>
            <a:pPr marL="742950" lvl="1" indent="-285750">
              <a:buFont typeface="Arial" panose="020B0604020202020204" pitchFamily="34" charset="0"/>
              <a:buChar char="•"/>
            </a:pPr>
            <a:r>
              <a:rPr lang="ru-RU" dirty="0">
                <a:latin typeface="Futura PT Demi" panose="020B0604020202020204" charset="0"/>
              </a:rPr>
              <a:t>загрузка сообщений очереди ЕПГУ;</a:t>
            </a:r>
          </a:p>
          <a:p>
            <a:pPr marL="742950" lvl="1" indent="-285750">
              <a:buFont typeface="Arial" panose="020B0604020202020204" pitchFamily="34" charset="0"/>
              <a:buChar char="•"/>
            </a:pPr>
            <a:r>
              <a:rPr lang="ru-RU" dirty="0">
                <a:latin typeface="Futura PT Demi" panose="020B0604020202020204" charset="0"/>
              </a:rPr>
              <a:t>сохранение запросов журнала обмена Сервиса приема в отдельные сообщения;</a:t>
            </a:r>
          </a:p>
          <a:p>
            <a:pPr marL="742950" lvl="1" indent="-285750">
              <a:buFont typeface="Arial" panose="020B0604020202020204" pitchFamily="34" charset="0"/>
              <a:buChar char="•"/>
            </a:pPr>
            <a:r>
              <a:rPr lang="ru-RU" dirty="0">
                <a:latin typeface="Futura PT Demi" panose="020B0604020202020204" charset="0"/>
              </a:rPr>
              <a:t>получение статуса утверждения конкурсов из Сервиса приема;</a:t>
            </a:r>
          </a:p>
          <a:p>
            <a:pPr marL="742950" lvl="1" indent="-285750">
              <a:buFont typeface="Arial" panose="020B0604020202020204" pitchFamily="34" charset="0"/>
              <a:buChar char="•"/>
            </a:pPr>
            <a:r>
              <a:rPr lang="ru-RU" dirty="0">
                <a:latin typeface="Futura PT Demi" panose="020B0604020202020204" charset="0"/>
              </a:rPr>
              <a:t>подписание пакетов Сервиса приема;</a:t>
            </a:r>
          </a:p>
          <a:p>
            <a:pPr marL="742950" lvl="1" indent="-285750">
              <a:buFont typeface="Arial" panose="020B0604020202020204" pitchFamily="34" charset="0"/>
              <a:buChar char="•"/>
            </a:pPr>
            <a:r>
              <a:rPr lang="ru-RU" dirty="0">
                <a:latin typeface="Futura PT Demi" panose="020B0604020202020204" charset="0"/>
              </a:rPr>
              <a:t>отправка пакетов Сервиса приема.</a:t>
            </a:r>
          </a:p>
          <a:p>
            <a:pPr marL="800100" lvl="1" indent="-342900">
              <a:buFont typeface="Arial" panose="020B0604020202020204" pitchFamily="34" charset="0"/>
              <a:buChar char="•"/>
            </a:pPr>
            <a:endParaRPr lang="ru-RU" dirty="0">
              <a:latin typeface="Futura PT Demi" panose="020B0604020202020204" charset="0"/>
            </a:endParaRPr>
          </a:p>
        </p:txBody>
      </p:sp>
      <p:sp>
        <p:nvSpPr>
          <p:cNvPr id="6" name="TextBox 5">
            <a:extLst>
              <a:ext uri="{FF2B5EF4-FFF2-40B4-BE49-F238E27FC236}">
                <a16:creationId xmlns:a16="http://schemas.microsoft.com/office/drawing/2014/main" id="{82FCE4FD-7C4E-48CF-8D91-0862808BE8EC}"/>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40</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3052491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3269" y="861367"/>
            <a:ext cx="6569075"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anose="020B0604020202020204" charset="0"/>
              </a:defRPr>
            </a:lvl1pPr>
            <a:lvl2pPr marL="742950" indent="-285750">
              <a:spcBef>
                <a:spcPct val="20000"/>
              </a:spcBef>
              <a:buClr>
                <a:srgbClr val="CC0000"/>
              </a:buClr>
              <a:buChar char="•"/>
              <a:defRPr>
                <a:solidFill>
                  <a:schemeClr val="tx1"/>
                </a:solidFill>
                <a:latin typeface="Futura PT Demi" panose="020B0604020202020204" charset="0"/>
              </a:defRPr>
            </a:lvl2pPr>
            <a:lvl3pPr marL="1143000" indent="-228600">
              <a:spcBef>
                <a:spcPct val="20000"/>
              </a:spcBef>
              <a:buClr>
                <a:srgbClr val="CC0000"/>
              </a:buClr>
              <a:buChar char="•"/>
              <a:defRPr sz="1600">
                <a:solidFill>
                  <a:schemeClr val="tx1"/>
                </a:solidFill>
                <a:latin typeface="Futura PT Demi" panose="020B0604020202020204" charset="0"/>
              </a:defRPr>
            </a:lvl3pPr>
            <a:lvl4pPr marL="1600200" indent="-228600">
              <a:spcBef>
                <a:spcPct val="20000"/>
              </a:spcBef>
              <a:buClr>
                <a:srgbClr val="CC0000"/>
              </a:buClr>
              <a:buChar char="•"/>
              <a:defRPr sz="1400">
                <a:solidFill>
                  <a:schemeClr val="tx1"/>
                </a:solidFill>
                <a:latin typeface="Futura PT Demi" panose="020B0604020202020204" charset="0"/>
              </a:defRPr>
            </a:lvl4pPr>
            <a:lvl5pPr marL="2057400" indent="-228600">
              <a:spcBef>
                <a:spcPct val="20000"/>
              </a:spcBef>
              <a:buClr>
                <a:srgbClr val="CC0000"/>
              </a:buClr>
              <a:buChar char="•"/>
              <a:defRPr sz="1200">
                <a:solidFill>
                  <a:schemeClr val="tx1"/>
                </a:solidFill>
                <a:latin typeface="Futura PT Demi" panose="020B060402020202020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9pPr>
          </a:lstStyle>
          <a:p>
            <a:pPr eaLnBrk="1" hangingPunct="1">
              <a:spcBef>
                <a:spcPct val="0"/>
              </a:spcBef>
              <a:buClrTx/>
              <a:buFontTx/>
              <a:buNone/>
            </a:pPr>
            <a:endParaRPr lang="ru-RU" altLang="ru-RU" sz="1800">
              <a:latin typeface="Futura PT Book" panose="020B0604020202020204" charset="0"/>
            </a:endParaRPr>
          </a:p>
        </p:txBody>
      </p:sp>
      <p:sp>
        <p:nvSpPr>
          <p:cNvPr id="7" name="Заголовок 1"/>
          <p:cNvSpPr txBox="1">
            <a:spLocks/>
          </p:cNvSpPr>
          <p:nvPr/>
        </p:nvSpPr>
        <p:spPr bwMode="auto">
          <a:xfrm>
            <a:off x="963612" y="4293096"/>
            <a:ext cx="11181059" cy="2304256"/>
          </a:xfrm>
          <a:prstGeom prst="rect">
            <a:avLst/>
          </a:prstGeom>
          <a:noFill/>
          <a:ln>
            <a:noFill/>
          </a:ln>
        </p:spPr>
        <p:txBody>
          <a:bodyPr anchor="ctr"/>
          <a:lstStyle>
            <a:lvl1pPr algn="l" rtl="0" eaLnBrk="0" fontAlgn="base" hangingPunct="0">
              <a:spcBef>
                <a:spcPct val="0"/>
              </a:spcBef>
              <a:spcAft>
                <a:spcPct val="0"/>
              </a:spcAft>
              <a:defRPr sz="2800">
                <a:solidFill>
                  <a:schemeClr val="tx2"/>
                </a:solidFill>
                <a:latin typeface="Futura PT Demi" panose="020B0702020204020303" pitchFamily="34" charset="0"/>
                <a:ea typeface="+mj-ea"/>
                <a:cs typeface="+mj-cs"/>
              </a:defRPr>
            </a:lvl1pPr>
            <a:lvl2pPr algn="l" rtl="0" eaLnBrk="0" fontAlgn="base" hangingPunct="0">
              <a:spcBef>
                <a:spcPct val="0"/>
              </a:spcBef>
              <a:spcAft>
                <a:spcPct val="0"/>
              </a:spcAft>
              <a:defRPr sz="2800">
                <a:solidFill>
                  <a:schemeClr val="tx2"/>
                </a:solidFill>
                <a:latin typeface="Futura PT Demi" pitchFamily="34" charset="0"/>
              </a:defRPr>
            </a:lvl2pPr>
            <a:lvl3pPr algn="l" rtl="0" eaLnBrk="0" fontAlgn="base" hangingPunct="0">
              <a:spcBef>
                <a:spcPct val="0"/>
              </a:spcBef>
              <a:spcAft>
                <a:spcPct val="0"/>
              </a:spcAft>
              <a:defRPr sz="2800">
                <a:solidFill>
                  <a:schemeClr val="tx2"/>
                </a:solidFill>
                <a:latin typeface="Futura PT Demi" pitchFamily="34" charset="0"/>
              </a:defRPr>
            </a:lvl3pPr>
            <a:lvl4pPr algn="l" rtl="0" eaLnBrk="0" fontAlgn="base" hangingPunct="0">
              <a:spcBef>
                <a:spcPct val="0"/>
              </a:spcBef>
              <a:spcAft>
                <a:spcPct val="0"/>
              </a:spcAft>
              <a:defRPr sz="2800">
                <a:solidFill>
                  <a:schemeClr val="tx2"/>
                </a:solidFill>
                <a:latin typeface="Futura PT Demi" pitchFamily="34" charset="0"/>
              </a:defRPr>
            </a:lvl4pPr>
            <a:lvl5pPr algn="l" rtl="0" eaLnBrk="0" fontAlgn="base" hangingPunct="0">
              <a:spcBef>
                <a:spcPct val="0"/>
              </a:spcBef>
              <a:spcAft>
                <a:spcPct val="0"/>
              </a:spcAft>
              <a:defRPr sz="2800">
                <a:solidFill>
                  <a:schemeClr val="tx2"/>
                </a:solidFill>
                <a:latin typeface="Futura PT Dem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a:lstStyle>
          <a:p>
            <a:pPr>
              <a:defRPr/>
            </a:pPr>
            <a:r>
              <a:rPr lang="ru-RU" sz="4000" dirty="0"/>
              <a:t>ИНДИВИДУАЛЬНЫЕ ДОСТИЖЕНИЯ, ВСТУПИТЕЛЬНЫЕ ИСПЫТАНИЯ, </a:t>
            </a:r>
          </a:p>
          <a:p>
            <a:pPr>
              <a:defRPr/>
            </a:pPr>
            <a:r>
              <a:rPr lang="ru-RU" sz="4000" dirty="0"/>
              <a:t>КОНКУРСНЫЕ СПИСКИ, ДОГОВОРЫ, ПРИКАЗЫ</a:t>
            </a:r>
          </a:p>
        </p:txBody>
      </p:sp>
      <p:sp>
        <p:nvSpPr>
          <p:cNvPr id="6" name="TextBox 5"/>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41</a:t>
            </a:fld>
            <a:endParaRPr lang="ru-RU" altLang="ru-RU" sz="2400" b="1">
              <a:effectLst>
                <a:outerShdw blurRad="38100" dist="38100" dir="2700000" algn="tl">
                  <a:srgbClr val="C0C0C0"/>
                </a:outerShdw>
              </a:effectLst>
            </a:endParaRPr>
          </a:p>
        </p:txBody>
      </p:sp>
      <p:pic>
        <p:nvPicPr>
          <p:cNvPr id="8" name="Рисунок 7"/>
          <p:cNvPicPr>
            <a:picLocks noChangeAspect="1"/>
          </p:cNvPicPr>
          <p:nvPr/>
        </p:nvPicPr>
        <p:blipFill>
          <a:blip r:embed="rId3"/>
          <a:stretch>
            <a:fillRect/>
          </a:stretch>
        </p:blipFill>
        <p:spPr>
          <a:xfrm>
            <a:off x="10469518" y="403968"/>
            <a:ext cx="811058" cy="864792"/>
          </a:xfrm>
          <a:prstGeom prst="rect">
            <a:avLst/>
          </a:prstGeom>
        </p:spPr>
      </p:pic>
    </p:spTree>
    <p:extLst>
      <p:ext uri="{BB962C8B-B14F-4D97-AF65-F5344CB8AC3E}">
        <p14:creationId xmlns:p14="http://schemas.microsoft.com/office/powerpoint/2010/main" val="3598767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27384"/>
            <a:ext cx="7416800" cy="1484312"/>
          </a:xfrm>
        </p:spPr>
        <p:txBody>
          <a:bodyPr/>
          <a:lstStyle/>
          <a:p>
            <a:r>
              <a:rPr lang="ru-RU" altLang="ru-RU" dirty="0">
                <a:latin typeface="Futura PT Demi" panose="020B0604020202020204" charset="0"/>
              </a:rPr>
              <a:t>Индивидуальные достижения</a:t>
            </a:r>
          </a:p>
        </p:txBody>
      </p:sp>
      <p:sp>
        <p:nvSpPr>
          <p:cNvPr id="2" name="TextBox 1"/>
          <p:cNvSpPr txBox="1"/>
          <p:nvPr/>
        </p:nvSpPr>
        <p:spPr>
          <a:xfrm>
            <a:off x="119335" y="1556792"/>
            <a:ext cx="4501281" cy="3170099"/>
          </a:xfrm>
          <a:prstGeom prst="rect">
            <a:avLst/>
          </a:prstGeom>
          <a:noFill/>
        </p:spPr>
        <p:txBody>
          <a:bodyPr wrap="square" rtlCol="0">
            <a:spAutoFit/>
          </a:bodyPr>
          <a:lstStyle/>
          <a:p>
            <a:pPr>
              <a:spcAft>
                <a:spcPts val="1200"/>
              </a:spcAft>
            </a:pPr>
            <a:r>
              <a:rPr lang="ru-RU" sz="1600" dirty="0">
                <a:latin typeface="Futura PT Demi" panose="020B0604020202020204" charset="0"/>
              </a:rPr>
              <a:t>Индивидуальные достижения могут быть:</a:t>
            </a:r>
          </a:p>
          <a:p>
            <a:pPr marL="285750" indent="-285750">
              <a:spcAft>
                <a:spcPts val="1200"/>
              </a:spcAft>
              <a:buFont typeface="Arial" panose="020B0604020202020204" pitchFamily="34" charset="0"/>
              <a:buChar char="•"/>
            </a:pPr>
            <a:r>
              <a:rPr lang="ru-RU" sz="1600" dirty="0">
                <a:latin typeface="Futura PT Demi" panose="020B0604020202020204" charset="0"/>
              </a:rPr>
              <a:t>загружены из ССПВО (сценарий 1)</a:t>
            </a:r>
          </a:p>
          <a:p>
            <a:pPr marL="285750" indent="-285750">
              <a:spcAft>
                <a:spcPts val="1200"/>
              </a:spcAft>
              <a:buFont typeface="Arial" panose="020B0604020202020204" pitchFamily="34" charset="0"/>
              <a:buChar char="•"/>
            </a:pPr>
            <a:r>
              <a:rPr lang="ru-RU" sz="1600" dirty="0">
                <a:latin typeface="Futura PT Demi" panose="020B0604020202020204" charset="0"/>
              </a:rPr>
              <a:t>добавлены в «1С:Университет ПРОФ» (сценарий 2)</a:t>
            </a:r>
          </a:p>
          <a:p>
            <a:pPr marL="285750" indent="-285750">
              <a:spcAft>
                <a:spcPts val="1200"/>
              </a:spcAft>
              <a:buFont typeface="Arial" panose="020B0604020202020204" pitchFamily="34" charset="0"/>
              <a:buChar char="•"/>
            </a:pPr>
            <a:endParaRPr lang="ru-RU" sz="1600" dirty="0">
              <a:latin typeface="Futura PT Demi" panose="020B0604020202020204" charset="0"/>
            </a:endParaRPr>
          </a:p>
          <a:p>
            <a:pPr>
              <a:spcAft>
                <a:spcPts val="1200"/>
              </a:spcAft>
            </a:pPr>
            <a:r>
              <a:rPr lang="ru-RU" sz="1600" dirty="0">
                <a:latin typeface="Futura PT Demi" panose="020B0604020202020204" charset="0"/>
              </a:rPr>
              <a:t>Если индивидуальное достижение пришло из ССПВО после того, как Анкета была обработана, в списке анкет напротив Анкеты появится отметка в поле «Есть необработанные»</a:t>
            </a:r>
          </a:p>
        </p:txBody>
      </p:sp>
      <p:pic>
        <p:nvPicPr>
          <p:cNvPr id="5" name="Рисунок 4">
            <a:extLst>
              <a:ext uri="{FF2B5EF4-FFF2-40B4-BE49-F238E27FC236}">
                <a16:creationId xmlns:a16="http://schemas.microsoft.com/office/drawing/2014/main" id="{E8C09ACC-30D9-4407-8F68-6D5F784DF0C9}"/>
              </a:ext>
            </a:extLst>
          </p:cNvPr>
          <p:cNvPicPr>
            <a:picLocks noChangeAspect="1"/>
          </p:cNvPicPr>
          <p:nvPr/>
        </p:nvPicPr>
        <p:blipFill>
          <a:blip r:embed="rId4"/>
          <a:stretch>
            <a:fillRect/>
          </a:stretch>
        </p:blipFill>
        <p:spPr>
          <a:xfrm>
            <a:off x="4620616" y="1532037"/>
            <a:ext cx="7020000" cy="4968177"/>
          </a:xfrm>
          <a:prstGeom prst="rect">
            <a:avLst/>
          </a:prstGeom>
          <a:ln>
            <a:solidFill>
              <a:schemeClr val="tx1"/>
            </a:solidFill>
          </a:ln>
        </p:spPr>
      </p:pic>
      <p:sp>
        <p:nvSpPr>
          <p:cNvPr id="10" name="TextBox 9">
            <a:extLst>
              <a:ext uri="{FF2B5EF4-FFF2-40B4-BE49-F238E27FC236}">
                <a16:creationId xmlns:a16="http://schemas.microsoft.com/office/drawing/2014/main" id="{686354D8-7CED-4037-BE87-0D81567A4C5D}"/>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42</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2477685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27384"/>
            <a:ext cx="7416800" cy="1484312"/>
          </a:xfrm>
        </p:spPr>
        <p:txBody>
          <a:bodyPr/>
          <a:lstStyle/>
          <a:p>
            <a:r>
              <a:rPr lang="ru-RU" altLang="ru-RU" dirty="0">
                <a:latin typeface="Futura PT Demi" panose="020B0604020202020204" charset="0"/>
              </a:rPr>
              <a:t>Если индивидуальное достижение некорректно</a:t>
            </a:r>
          </a:p>
        </p:txBody>
      </p:sp>
      <p:sp>
        <p:nvSpPr>
          <p:cNvPr id="2" name="TextBox 1"/>
          <p:cNvSpPr txBox="1"/>
          <p:nvPr/>
        </p:nvSpPr>
        <p:spPr>
          <a:xfrm>
            <a:off x="119335" y="1556792"/>
            <a:ext cx="4536505" cy="2862322"/>
          </a:xfrm>
          <a:prstGeom prst="rect">
            <a:avLst/>
          </a:prstGeom>
          <a:noFill/>
        </p:spPr>
        <p:txBody>
          <a:bodyPr wrap="square" rtlCol="0">
            <a:spAutoFit/>
          </a:bodyPr>
          <a:lstStyle/>
          <a:p>
            <a:pPr>
              <a:spcAft>
                <a:spcPts val="1200"/>
              </a:spcAft>
            </a:pPr>
            <a:r>
              <a:rPr lang="ru-RU" sz="1600" dirty="0">
                <a:latin typeface="Futura PT Demi" panose="020B0604020202020204" charset="0"/>
              </a:rPr>
              <a:t>Если при проверке ИД в Анкете абитуриента обнаружены некорректные данные:</a:t>
            </a:r>
          </a:p>
          <a:p>
            <a:pPr marL="285750" indent="-285750">
              <a:spcAft>
                <a:spcPts val="1200"/>
              </a:spcAft>
              <a:buFont typeface="Arial" panose="020B0604020202020204" pitchFamily="34" charset="0"/>
              <a:buChar char="•"/>
            </a:pPr>
            <a:r>
              <a:rPr lang="ru-RU" sz="1600" dirty="0">
                <a:latin typeface="Futura PT Demi" panose="020B0604020202020204" charset="0"/>
              </a:rPr>
              <a:t>если принято решение полностью удалить ИД – удалить его с помощью кнопки «Удалить» (с красным крестиком). Но при повторном чтении очереди информация об этом ИД снова появится в Анкете</a:t>
            </a:r>
          </a:p>
          <a:p>
            <a:pPr marL="285750" indent="-285750">
              <a:spcAft>
                <a:spcPts val="1200"/>
              </a:spcAft>
              <a:buFont typeface="Arial" panose="020B0604020202020204" pitchFamily="34" charset="0"/>
              <a:buChar char="•"/>
            </a:pPr>
            <a:r>
              <a:rPr lang="ru-RU" sz="1600" dirty="0">
                <a:latin typeface="Futura PT Demi" panose="020B0604020202020204" charset="0"/>
              </a:rPr>
              <a:t>если принято решение попросить поступающего скорректировать данные –  отправить уведомление</a:t>
            </a:r>
          </a:p>
        </p:txBody>
      </p:sp>
      <p:pic>
        <p:nvPicPr>
          <p:cNvPr id="3" name="Рисунок 2">
            <a:extLst>
              <a:ext uri="{FF2B5EF4-FFF2-40B4-BE49-F238E27FC236}">
                <a16:creationId xmlns:a16="http://schemas.microsoft.com/office/drawing/2014/main" id="{50915A76-3D9F-4739-B3D9-F29439D97DA7}"/>
              </a:ext>
            </a:extLst>
          </p:cNvPr>
          <p:cNvPicPr>
            <a:picLocks noChangeAspect="1"/>
          </p:cNvPicPr>
          <p:nvPr/>
        </p:nvPicPr>
        <p:blipFill>
          <a:blip r:embed="rId4"/>
          <a:stretch>
            <a:fillRect/>
          </a:stretch>
        </p:blipFill>
        <p:spPr>
          <a:xfrm>
            <a:off x="4622304" y="1525166"/>
            <a:ext cx="7020000" cy="4983227"/>
          </a:xfrm>
          <a:prstGeom prst="rect">
            <a:avLst/>
          </a:prstGeom>
          <a:ln>
            <a:solidFill>
              <a:schemeClr val="tx1"/>
            </a:solidFill>
          </a:ln>
        </p:spPr>
      </p:pic>
      <p:sp>
        <p:nvSpPr>
          <p:cNvPr id="10" name="TextBox 9">
            <a:extLst>
              <a:ext uri="{FF2B5EF4-FFF2-40B4-BE49-F238E27FC236}">
                <a16:creationId xmlns:a16="http://schemas.microsoft.com/office/drawing/2014/main" id="{73670807-CED7-4170-8994-6443117BE8BD}"/>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43</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3310715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27384"/>
            <a:ext cx="7416800" cy="1484312"/>
          </a:xfrm>
        </p:spPr>
        <p:txBody>
          <a:bodyPr/>
          <a:lstStyle/>
          <a:p>
            <a:r>
              <a:rPr lang="ru-RU" altLang="ru-RU" dirty="0">
                <a:latin typeface="Futura PT Demi" panose="020B0604020202020204" charset="0"/>
              </a:rPr>
              <a:t>Выгрузка индивидуальных достижений</a:t>
            </a:r>
          </a:p>
        </p:txBody>
      </p:sp>
      <p:sp>
        <p:nvSpPr>
          <p:cNvPr id="2" name="TextBox 1"/>
          <p:cNvSpPr txBox="1"/>
          <p:nvPr/>
        </p:nvSpPr>
        <p:spPr>
          <a:xfrm>
            <a:off x="119336" y="1556792"/>
            <a:ext cx="3744416" cy="2862322"/>
          </a:xfrm>
          <a:prstGeom prst="rect">
            <a:avLst/>
          </a:prstGeom>
          <a:noFill/>
        </p:spPr>
        <p:txBody>
          <a:bodyPr wrap="square" rtlCol="0">
            <a:spAutoFit/>
          </a:bodyPr>
          <a:lstStyle/>
          <a:p>
            <a:pPr>
              <a:spcAft>
                <a:spcPts val="1200"/>
              </a:spcAft>
            </a:pPr>
            <a:r>
              <a:rPr lang="ru-RU" sz="1600" b="1" u="sng" dirty="0">
                <a:latin typeface="Futura PT Demi" panose="020B0604020202020204" charset="0"/>
              </a:rPr>
              <a:t>Индивидуальные достижения поступающих </a:t>
            </a:r>
            <a:r>
              <a:rPr lang="ru-RU" sz="1600" dirty="0">
                <a:latin typeface="Futura PT Demi" panose="020B0604020202020204" charset="0"/>
              </a:rPr>
              <a:t>– выгружаются, если данные об индивидуальных достижениях были первично внесены на стороне «1С:Университет ПРОФ» </a:t>
            </a:r>
          </a:p>
          <a:p>
            <a:pPr>
              <a:spcAft>
                <a:spcPts val="1200"/>
              </a:spcAft>
            </a:pPr>
            <a:endParaRPr lang="ru-RU" sz="1600" dirty="0">
              <a:latin typeface="Futura PT Demi" panose="020B0604020202020204" charset="0"/>
            </a:endParaRPr>
          </a:p>
          <a:p>
            <a:pPr>
              <a:spcAft>
                <a:spcPts val="1200"/>
              </a:spcAft>
            </a:pPr>
            <a:r>
              <a:rPr lang="ru-RU" sz="1600" b="1" dirty="0">
                <a:latin typeface="Futura PT Demi" panose="020B0604020202020204" charset="0"/>
              </a:rPr>
              <a:t>Источник данных: </a:t>
            </a:r>
            <a:r>
              <a:rPr lang="ru-RU" sz="1600" dirty="0">
                <a:latin typeface="Futura PT Demi" panose="020B0604020202020204" charset="0"/>
              </a:rPr>
              <a:t>документ «Учет достижений абитуриентов» (вносятся через Анкету абитуриента, сохраняются в документе)</a:t>
            </a:r>
            <a:endParaRPr lang="ru-RU" sz="1400" dirty="0">
              <a:latin typeface="Futura PT Demi" panose="020B0604020202020204" charset="0"/>
            </a:endParaRPr>
          </a:p>
        </p:txBody>
      </p:sp>
      <p:pic>
        <p:nvPicPr>
          <p:cNvPr id="4" name="Рисунок 3">
            <a:extLst>
              <a:ext uri="{FF2B5EF4-FFF2-40B4-BE49-F238E27FC236}">
                <a16:creationId xmlns:a16="http://schemas.microsoft.com/office/drawing/2014/main" id="{F807715F-851D-4B4D-8BDD-073C28418B79}"/>
              </a:ext>
            </a:extLst>
          </p:cNvPr>
          <p:cNvPicPr>
            <a:picLocks noChangeAspect="1"/>
          </p:cNvPicPr>
          <p:nvPr/>
        </p:nvPicPr>
        <p:blipFill>
          <a:blip r:embed="rId4"/>
          <a:stretch>
            <a:fillRect/>
          </a:stretch>
        </p:blipFill>
        <p:spPr>
          <a:xfrm>
            <a:off x="4583832" y="1601316"/>
            <a:ext cx="7020000" cy="4870089"/>
          </a:xfrm>
          <a:prstGeom prst="rect">
            <a:avLst/>
          </a:prstGeom>
          <a:ln>
            <a:solidFill>
              <a:schemeClr val="tx1"/>
            </a:solidFill>
          </a:ln>
        </p:spPr>
      </p:pic>
      <p:sp>
        <p:nvSpPr>
          <p:cNvPr id="10" name="TextBox 9">
            <a:extLst>
              <a:ext uri="{FF2B5EF4-FFF2-40B4-BE49-F238E27FC236}">
                <a16:creationId xmlns:a16="http://schemas.microsoft.com/office/drawing/2014/main" id="{6F58ABB7-49DF-4DBE-8DC5-11F63889A166}"/>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44</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2083638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27384"/>
            <a:ext cx="7416800" cy="1484312"/>
          </a:xfrm>
        </p:spPr>
        <p:txBody>
          <a:bodyPr/>
          <a:lstStyle/>
          <a:p>
            <a:r>
              <a:rPr lang="ru-RU" altLang="ru-RU" dirty="0">
                <a:latin typeface="Futura PT Demi" panose="020B0604020202020204" charset="0"/>
              </a:rPr>
              <a:t>Работа с договорами о платном обучении. Предварительные настройки</a:t>
            </a:r>
          </a:p>
        </p:txBody>
      </p:sp>
      <p:sp>
        <p:nvSpPr>
          <p:cNvPr id="2" name="TextBox 1"/>
          <p:cNvSpPr txBox="1"/>
          <p:nvPr/>
        </p:nvSpPr>
        <p:spPr>
          <a:xfrm>
            <a:off x="119336" y="1556792"/>
            <a:ext cx="11377264" cy="4278094"/>
          </a:xfrm>
          <a:prstGeom prst="rect">
            <a:avLst/>
          </a:prstGeom>
          <a:noFill/>
        </p:spPr>
        <p:txBody>
          <a:bodyPr wrap="square" rtlCol="0">
            <a:spAutoFit/>
          </a:bodyPr>
          <a:lstStyle/>
          <a:p>
            <a:pPr>
              <a:spcAft>
                <a:spcPts val="0"/>
              </a:spcAft>
            </a:pPr>
            <a:r>
              <a:rPr lang="ru-RU" sz="1600" dirty="0">
                <a:latin typeface="Futura PT Demi" panose="020B0604020202020204" charset="0"/>
              </a:rPr>
              <a:t>1. В справочнике «Типы объектов» должны быть созданы типы договоров в </a:t>
            </a:r>
            <a:r>
              <a:rPr lang="ru-RU" sz="1600" b="1" u="sng" dirty="0">
                <a:latin typeface="Futura PT Demi" panose="020B0604020202020204" charset="0"/>
              </a:rPr>
              <a:t>предопределенной</a:t>
            </a:r>
            <a:r>
              <a:rPr lang="ru-RU" sz="1600" dirty="0">
                <a:latin typeface="Futura PT Demi" panose="020B0604020202020204" charset="0"/>
              </a:rPr>
              <a:t> группе «Договоры и дополнительные соглашения на оказание образовательных услуг»:</a:t>
            </a:r>
          </a:p>
          <a:p>
            <a:pPr marL="285750" indent="-285750">
              <a:spcAft>
                <a:spcPts val="0"/>
              </a:spcAft>
              <a:buFont typeface="Arial" panose="020B0604020202020204" pitchFamily="34" charset="0"/>
              <a:buChar char="•"/>
            </a:pPr>
            <a:r>
              <a:rPr lang="ru-RU" sz="1600" dirty="0">
                <a:latin typeface="Futura PT Demi" panose="020B0604020202020204" charset="0"/>
              </a:rPr>
              <a:t>Договоры на оказание образовательных услуг (предопределенный тип договора) или иной тип договора, который будет использоваться для соответствия элементу Сервиса приема «Собственные средства»;</a:t>
            </a:r>
          </a:p>
          <a:p>
            <a:pPr marL="285750" indent="-285750">
              <a:spcAft>
                <a:spcPts val="0"/>
              </a:spcAft>
              <a:buFont typeface="Arial" panose="020B0604020202020204" pitchFamily="34" charset="0"/>
              <a:buChar char="•"/>
            </a:pPr>
            <a:r>
              <a:rPr lang="ru-RU" sz="1600" dirty="0">
                <a:latin typeface="Futura PT Demi" panose="020B0604020202020204" charset="0"/>
              </a:rPr>
              <a:t>Договоры на образовательный кредит;</a:t>
            </a:r>
          </a:p>
          <a:p>
            <a:pPr marL="285750" indent="-285750">
              <a:spcAft>
                <a:spcPts val="0"/>
              </a:spcAft>
              <a:buFont typeface="Arial" panose="020B0604020202020204" pitchFamily="34" charset="0"/>
              <a:buChar char="•"/>
            </a:pPr>
            <a:r>
              <a:rPr lang="ru-RU" sz="1600" dirty="0">
                <a:latin typeface="Futura PT Demi" panose="020B0604020202020204" charset="0"/>
              </a:rPr>
              <a:t>Дополнительное соглашение (материнский капитал). </a:t>
            </a:r>
            <a:r>
              <a:rPr lang="ru-RU" sz="1600" b="1" dirty="0">
                <a:latin typeface="Futura PT Demi" panose="020B0604020202020204" charset="0"/>
              </a:rPr>
              <a:t>Важно! </a:t>
            </a:r>
            <a:r>
              <a:rPr lang="ru-RU" sz="1600" dirty="0">
                <a:latin typeface="Futura PT Demi" panose="020B0604020202020204" charset="0"/>
              </a:rPr>
              <a:t>Тип объекта для дополнительного соглашения (материнский капитал) обязательно должен принадлежать предопределенной группе «Дополнительные соглашения» в справочнике «Типы объектов».</a:t>
            </a:r>
          </a:p>
          <a:p>
            <a:pPr marL="285750" indent="-285750">
              <a:spcAft>
                <a:spcPts val="0"/>
              </a:spcAft>
              <a:buFont typeface="Arial" panose="020B0604020202020204" pitchFamily="34" charset="0"/>
              <a:buChar char="•"/>
            </a:pPr>
            <a:endParaRPr lang="ru-RU" sz="1600" dirty="0">
              <a:latin typeface="Futura PT Demi" panose="020B0604020202020204" charset="0"/>
            </a:endParaRPr>
          </a:p>
          <a:p>
            <a:pPr>
              <a:spcAft>
                <a:spcPts val="0"/>
              </a:spcAft>
            </a:pPr>
            <a:r>
              <a:rPr lang="ru-RU" sz="1600" dirty="0">
                <a:latin typeface="Futura PT Demi" panose="020B0604020202020204" charset="0"/>
              </a:rPr>
              <a:t>2. Должны быть созданы и заполнены документы «Установка соответствий справочников информационных систем» для видов справочников:</a:t>
            </a:r>
          </a:p>
          <a:p>
            <a:pPr marL="285750" indent="-285750">
              <a:spcAft>
                <a:spcPts val="0"/>
              </a:spcAft>
              <a:buFont typeface="Arial" panose="020B0604020202020204" pitchFamily="34" charset="0"/>
              <a:buChar char="•"/>
            </a:pPr>
            <a:r>
              <a:rPr lang="ru-RU" sz="1600" dirty="0">
                <a:latin typeface="Futura PT Demi" panose="020B0604020202020204" charset="0"/>
              </a:rPr>
              <a:t>«Типы объектов (</a:t>
            </a:r>
            <a:r>
              <a:rPr lang="en-US" sz="1600" dirty="0" err="1">
                <a:latin typeface="Futura PT Demi" panose="020B0604020202020204" charset="0"/>
              </a:rPr>
              <a:t>PaymentMethod</a:t>
            </a:r>
            <a:r>
              <a:rPr lang="en-US" sz="1600" dirty="0">
                <a:latin typeface="Futura PT Demi" panose="020B0604020202020204" charset="0"/>
              </a:rPr>
              <a:t>)</a:t>
            </a:r>
            <a:r>
              <a:rPr lang="ru-RU" sz="1600" dirty="0">
                <a:latin typeface="Futura PT Demi" panose="020B0604020202020204" charset="0"/>
              </a:rPr>
              <a:t>»;</a:t>
            </a:r>
          </a:p>
          <a:p>
            <a:pPr marL="285750" indent="-285750">
              <a:spcAft>
                <a:spcPts val="0"/>
              </a:spcAft>
              <a:buFont typeface="Arial" panose="020B0604020202020204" pitchFamily="34" charset="0"/>
              <a:buChar char="•"/>
            </a:pPr>
            <a:r>
              <a:rPr lang="ru-RU" sz="1600" dirty="0">
                <a:latin typeface="Futura PT Demi" panose="020B0604020202020204" charset="0"/>
              </a:rPr>
              <a:t>«Степени родства (</a:t>
            </a:r>
            <a:r>
              <a:rPr lang="en-US" sz="1600" dirty="0" err="1">
                <a:latin typeface="Futura PT Demi" panose="020B0604020202020204" charset="0"/>
              </a:rPr>
              <a:t>RelationShip</a:t>
            </a:r>
            <a:r>
              <a:rPr lang="en-US" sz="1600" dirty="0">
                <a:latin typeface="Futura PT Demi" panose="020B0604020202020204" charset="0"/>
              </a:rPr>
              <a:t>)</a:t>
            </a:r>
            <a:r>
              <a:rPr lang="ru-RU" sz="1600" dirty="0">
                <a:latin typeface="Futura PT Demi" panose="020B0604020202020204" charset="0"/>
              </a:rPr>
              <a:t>»; </a:t>
            </a:r>
          </a:p>
          <a:p>
            <a:pPr marL="285750" indent="-285750">
              <a:spcAft>
                <a:spcPts val="0"/>
              </a:spcAft>
              <a:buFont typeface="Arial" panose="020B0604020202020204" pitchFamily="34" charset="0"/>
              <a:buChar char="•"/>
            </a:pPr>
            <a:r>
              <a:rPr lang="ru-RU" sz="1600" dirty="0">
                <a:latin typeface="Futura PT Demi" panose="020B0604020202020204" charset="0"/>
              </a:rPr>
              <a:t>«Типы состояний договоров (внутренний) (</a:t>
            </a:r>
            <a:r>
              <a:rPr lang="ru-RU" sz="1600" dirty="0" err="1">
                <a:latin typeface="Futura PT Demi" panose="020B0604020202020204" charset="0"/>
              </a:rPr>
              <a:t>ТипыСостоянийДоговоровВнутренний</a:t>
            </a:r>
            <a:r>
              <a:rPr lang="ru-RU" sz="1600" dirty="0">
                <a:latin typeface="Futura PT Demi" panose="020B0604020202020204" charset="0"/>
              </a:rPr>
              <a:t>)»;</a:t>
            </a:r>
          </a:p>
          <a:p>
            <a:pPr marL="285750" indent="-285750">
              <a:spcAft>
                <a:spcPts val="0"/>
              </a:spcAft>
              <a:buFont typeface="Arial" panose="020B0604020202020204" pitchFamily="34" charset="0"/>
              <a:buChar char="•"/>
            </a:pPr>
            <a:r>
              <a:rPr lang="ru-RU" sz="1600" dirty="0">
                <a:latin typeface="Futura PT Demi" panose="020B0604020202020204" charset="0"/>
              </a:rPr>
              <a:t>«Статусы платных договоров (</a:t>
            </a:r>
            <a:r>
              <a:rPr lang="en-US" sz="1600" dirty="0" err="1">
                <a:latin typeface="Futura PT Demi" panose="020B0604020202020204" charset="0"/>
              </a:rPr>
              <a:t>PaidContractStatusCls</a:t>
            </a:r>
            <a:r>
              <a:rPr lang="en-US" sz="1600" dirty="0">
                <a:latin typeface="Futura PT Demi" panose="020B0604020202020204" charset="0"/>
              </a:rPr>
              <a:t>)</a:t>
            </a:r>
            <a:r>
              <a:rPr lang="ru-RU" sz="1600" dirty="0">
                <a:latin typeface="Futura PT Demi" panose="020B0604020202020204" charset="0"/>
              </a:rPr>
              <a:t>»</a:t>
            </a:r>
          </a:p>
          <a:p>
            <a:pPr marL="285750" indent="-285750">
              <a:spcAft>
                <a:spcPts val="0"/>
              </a:spcAft>
              <a:buFont typeface="Arial" panose="020B0604020202020204" pitchFamily="34" charset="0"/>
              <a:buChar char="•"/>
            </a:pPr>
            <a:endParaRPr lang="ru-RU" sz="1600" dirty="0">
              <a:latin typeface="Futura PT Demi" panose="020B0604020202020204" charset="0"/>
            </a:endParaRPr>
          </a:p>
          <a:p>
            <a:pPr>
              <a:spcAft>
                <a:spcPts val="0"/>
              </a:spcAft>
            </a:pPr>
            <a:r>
              <a:rPr lang="ru-RU" sz="1600" dirty="0">
                <a:latin typeface="Futura PT Demi" panose="020B0604020202020204" charset="0"/>
              </a:rPr>
              <a:t>3. Должны быть выполнены настройки на вкладке «Настройки» обработки «Взаимодействие с системой </a:t>
            </a:r>
            <a:r>
              <a:rPr lang="ru-RU" sz="1600" dirty="0" err="1">
                <a:latin typeface="Futura PT Demi" panose="020B0604020202020204" charset="0"/>
              </a:rPr>
              <a:t>Суперсервис</a:t>
            </a:r>
            <a:r>
              <a:rPr lang="ru-RU" sz="1600" dirty="0">
                <a:latin typeface="Futura PT Demi" panose="020B0604020202020204" charset="0"/>
              </a:rPr>
              <a:t>»</a:t>
            </a:r>
          </a:p>
        </p:txBody>
      </p:sp>
      <p:sp>
        <p:nvSpPr>
          <p:cNvPr id="6" name="TextBox 5">
            <a:extLst>
              <a:ext uri="{FF2B5EF4-FFF2-40B4-BE49-F238E27FC236}">
                <a16:creationId xmlns:a16="http://schemas.microsoft.com/office/drawing/2014/main" id="{D5715CE7-55C6-41E0-8E42-C8582857C658}"/>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45</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2879778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27384"/>
            <a:ext cx="7416800" cy="1484312"/>
          </a:xfrm>
        </p:spPr>
        <p:txBody>
          <a:bodyPr/>
          <a:lstStyle/>
          <a:p>
            <a:r>
              <a:rPr lang="ru-RU" altLang="ru-RU" dirty="0">
                <a:latin typeface="Futura PT Demi" panose="020B0604020202020204" charset="0"/>
              </a:rPr>
              <a:t>Работа с договорами о платном обучении. Предварительные настройки</a:t>
            </a:r>
          </a:p>
        </p:txBody>
      </p:sp>
      <p:pic>
        <p:nvPicPr>
          <p:cNvPr id="4" name="Рисунок 3">
            <a:extLst>
              <a:ext uri="{FF2B5EF4-FFF2-40B4-BE49-F238E27FC236}">
                <a16:creationId xmlns:a16="http://schemas.microsoft.com/office/drawing/2014/main" id="{4C991868-5472-4A3E-8E90-31E78A47D62E}"/>
              </a:ext>
            </a:extLst>
          </p:cNvPr>
          <p:cNvPicPr>
            <a:picLocks noChangeAspect="1"/>
          </p:cNvPicPr>
          <p:nvPr/>
        </p:nvPicPr>
        <p:blipFill>
          <a:blip r:embed="rId4"/>
          <a:stretch>
            <a:fillRect/>
          </a:stretch>
        </p:blipFill>
        <p:spPr>
          <a:xfrm>
            <a:off x="1956613" y="1298848"/>
            <a:ext cx="7920000" cy="5475158"/>
          </a:xfrm>
          <a:prstGeom prst="rect">
            <a:avLst/>
          </a:prstGeom>
          <a:ln>
            <a:solidFill>
              <a:schemeClr val="tx1"/>
            </a:solidFill>
          </a:ln>
        </p:spPr>
      </p:pic>
      <p:sp>
        <p:nvSpPr>
          <p:cNvPr id="6" name="TextBox 5">
            <a:extLst>
              <a:ext uri="{FF2B5EF4-FFF2-40B4-BE49-F238E27FC236}">
                <a16:creationId xmlns:a16="http://schemas.microsoft.com/office/drawing/2014/main" id="{2A539109-ECF0-4A28-897C-D5CC8088107D}"/>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46</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1056177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27384"/>
            <a:ext cx="7416800" cy="1484312"/>
          </a:xfrm>
        </p:spPr>
        <p:txBody>
          <a:bodyPr/>
          <a:lstStyle/>
          <a:p>
            <a:r>
              <a:rPr lang="ru-RU" altLang="ru-RU" dirty="0">
                <a:latin typeface="Futura PT Demi" panose="020B0604020202020204" charset="0"/>
              </a:rPr>
              <a:t>Работа с договорами о платном обучении. Предварительные настройки</a:t>
            </a:r>
          </a:p>
        </p:txBody>
      </p:sp>
      <p:pic>
        <p:nvPicPr>
          <p:cNvPr id="4" name="Рисунок 3">
            <a:extLst>
              <a:ext uri="{FF2B5EF4-FFF2-40B4-BE49-F238E27FC236}">
                <a16:creationId xmlns:a16="http://schemas.microsoft.com/office/drawing/2014/main" id="{FE063C72-0BFE-4589-8E3E-2FC540210090}"/>
              </a:ext>
            </a:extLst>
          </p:cNvPr>
          <p:cNvPicPr>
            <a:picLocks noChangeAspect="1"/>
          </p:cNvPicPr>
          <p:nvPr/>
        </p:nvPicPr>
        <p:blipFill>
          <a:blip r:embed="rId4"/>
          <a:stretch>
            <a:fillRect/>
          </a:stretch>
        </p:blipFill>
        <p:spPr>
          <a:xfrm>
            <a:off x="2063787" y="1268760"/>
            <a:ext cx="7920000" cy="5466277"/>
          </a:xfrm>
          <a:prstGeom prst="rect">
            <a:avLst/>
          </a:prstGeom>
          <a:ln>
            <a:solidFill>
              <a:schemeClr val="tx1"/>
            </a:solidFill>
          </a:ln>
        </p:spPr>
      </p:pic>
      <p:sp>
        <p:nvSpPr>
          <p:cNvPr id="6" name="TextBox 5">
            <a:extLst>
              <a:ext uri="{FF2B5EF4-FFF2-40B4-BE49-F238E27FC236}">
                <a16:creationId xmlns:a16="http://schemas.microsoft.com/office/drawing/2014/main" id="{59C307A9-E807-4934-96ED-07D05875C28E}"/>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47</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2390057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27384"/>
            <a:ext cx="7416800" cy="1484312"/>
          </a:xfrm>
        </p:spPr>
        <p:txBody>
          <a:bodyPr/>
          <a:lstStyle/>
          <a:p>
            <a:r>
              <a:rPr lang="ru-RU" altLang="ru-RU" dirty="0">
                <a:latin typeface="Futura PT Demi" panose="020B0604020202020204" charset="0"/>
              </a:rPr>
              <a:t>Работа с договорами о платном обучении. Схема работы с договорами</a:t>
            </a:r>
          </a:p>
        </p:txBody>
      </p:sp>
      <p:graphicFrame>
        <p:nvGraphicFramePr>
          <p:cNvPr id="11" name="Схема 10">
            <a:extLst>
              <a:ext uri="{FF2B5EF4-FFF2-40B4-BE49-F238E27FC236}">
                <a16:creationId xmlns:a16="http://schemas.microsoft.com/office/drawing/2014/main" id="{3785B076-49B6-408D-AFC2-BF08887308A3}"/>
              </a:ext>
            </a:extLst>
          </p:cNvPr>
          <p:cNvGraphicFramePr/>
          <p:nvPr>
            <p:extLst>
              <p:ext uri="{D42A27DB-BD31-4B8C-83A1-F6EECF244321}">
                <p14:modId xmlns:p14="http://schemas.microsoft.com/office/powerpoint/2010/main" val="1535244528"/>
              </p:ext>
            </p:extLst>
          </p:nvPr>
        </p:nvGraphicFramePr>
        <p:xfrm>
          <a:off x="551384" y="1844825"/>
          <a:ext cx="10945216" cy="4176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4620B926-80CF-420C-A1D1-030EBF537B47}"/>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48</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350490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27384"/>
            <a:ext cx="7416800" cy="1484312"/>
          </a:xfrm>
        </p:spPr>
        <p:txBody>
          <a:bodyPr/>
          <a:lstStyle/>
          <a:p>
            <a:r>
              <a:rPr lang="ru-RU" altLang="ru-RU" dirty="0">
                <a:latin typeface="Futura PT Demi" panose="020B0604020202020204" charset="0"/>
              </a:rPr>
              <a:t>Работа с договорами о платном обучении. Условия для успешной выгрузки</a:t>
            </a:r>
          </a:p>
        </p:txBody>
      </p:sp>
      <p:sp>
        <p:nvSpPr>
          <p:cNvPr id="2" name="TextBox 1"/>
          <p:cNvSpPr txBox="1"/>
          <p:nvPr/>
        </p:nvSpPr>
        <p:spPr>
          <a:xfrm>
            <a:off x="119336" y="1556792"/>
            <a:ext cx="4176464" cy="5262979"/>
          </a:xfrm>
          <a:prstGeom prst="rect">
            <a:avLst/>
          </a:prstGeom>
          <a:noFill/>
        </p:spPr>
        <p:txBody>
          <a:bodyPr wrap="square" rtlCol="0">
            <a:spAutoFit/>
          </a:bodyPr>
          <a:lstStyle/>
          <a:p>
            <a:pPr marL="285750" indent="-285750">
              <a:spcAft>
                <a:spcPts val="0"/>
              </a:spcAft>
              <a:buFont typeface="Arial" panose="020B0604020202020204" pitchFamily="34" charset="0"/>
              <a:buChar char="•"/>
            </a:pPr>
            <a:r>
              <a:rPr lang="ru-RU" sz="1600" dirty="0">
                <a:latin typeface="Futura PT Demi" panose="020B0604020202020204" charset="0"/>
              </a:rPr>
              <a:t>для договора в справочнике «Объекты» в поле «Состояние объекта» должно быть установлено то состояние, которое указано в качестве соответствия для элемента внешней информационной системы «Добавление договора» в документе «Установка соответствия справочников информационных систем» для вида справочника «Типы состояний договоров (внутренний) (</a:t>
            </a:r>
            <a:r>
              <a:rPr lang="ru-RU" sz="1600" dirty="0" err="1">
                <a:latin typeface="Futura PT Demi" panose="020B0604020202020204" charset="0"/>
              </a:rPr>
              <a:t>ТипыСостоянийДоговоровВнутренний</a:t>
            </a:r>
            <a:r>
              <a:rPr lang="ru-RU" sz="1600" dirty="0">
                <a:latin typeface="Futura PT Demi" panose="020B0604020202020204" charset="0"/>
              </a:rPr>
              <a:t>)» (по умолчанию устанавливается значение «Утвержден»);</a:t>
            </a:r>
          </a:p>
          <a:p>
            <a:pPr marL="285750" indent="-285750">
              <a:spcAft>
                <a:spcPts val="0"/>
              </a:spcAft>
              <a:buFont typeface="Arial" panose="020B0604020202020204" pitchFamily="34" charset="0"/>
              <a:buChar char="•"/>
            </a:pPr>
            <a:r>
              <a:rPr lang="ru-RU" sz="1600" dirty="0">
                <a:latin typeface="Futura PT Demi" panose="020B0604020202020204" charset="0"/>
              </a:rPr>
              <a:t>в справочнике «Объекты» к договору должны быть прикреплены два файла – файл договора (например, .</a:t>
            </a:r>
            <a:r>
              <a:rPr lang="ru-RU" sz="1600" dirty="0" err="1">
                <a:latin typeface="Futura PT Demi" panose="020B0604020202020204" charset="0"/>
              </a:rPr>
              <a:t>pdf</a:t>
            </a:r>
            <a:r>
              <a:rPr lang="ru-RU" sz="1600" dirty="0">
                <a:latin typeface="Futura PT Demi" panose="020B0604020202020204" charset="0"/>
              </a:rPr>
              <a:t>) и файл ЭЦП договора (.</a:t>
            </a:r>
            <a:r>
              <a:rPr lang="ru-RU" sz="1600" dirty="0" err="1">
                <a:latin typeface="Futura PT Demi" panose="020B0604020202020204" charset="0"/>
              </a:rPr>
              <a:t>sig</a:t>
            </a:r>
            <a:r>
              <a:rPr lang="ru-RU" sz="1600" dirty="0">
                <a:latin typeface="Futura PT Demi" panose="020B0604020202020204" charset="0"/>
              </a:rPr>
              <a:t>). Прикрепление файлов производится с помощью стандартной кнопки «Прикрепить файл».</a:t>
            </a:r>
          </a:p>
          <a:p>
            <a:pPr>
              <a:spcAft>
                <a:spcPts val="0"/>
              </a:spcAft>
            </a:pPr>
            <a:endParaRPr lang="ru-RU" sz="1600" dirty="0">
              <a:latin typeface="Futura PT Demi" panose="020B0604020202020204" charset="0"/>
            </a:endParaRPr>
          </a:p>
        </p:txBody>
      </p:sp>
      <p:pic>
        <p:nvPicPr>
          <p:cNvPr id="3" name="Рисунок 2">
            <a:extLst>
              <a:ext uri="{FF2B5EF4-FFF2-40B4-BE49-F238E27FC236}">
                <a16:creationId xmlns:a16="http://schemas.microsoft.com/office/drawing/2014/main" id="{78B53F05-4EC8-44E3-B823-085648E0AA6F}"/>
              </a:ext>
            </a:extLst>
          </p:cNvPr>
          <p:cNvPicPr>
            <a:picLocks noChangeAspect="1"/>
          </p:cNvPicPr>
          <p:nvPr/>
        </p:nvPicPr>
        <p:blipFill>
          <a:blip r:embed="rId4"/>
          <a:stretch>
            <a:fillRect/>
          </a:stretch>
        </p:blipFill>
        <p:spPr>
          <a:xfrm>
            <a:off x="6710148" y="1389423"/>
            <a:ext cx="4788000" cy="3535948"/>
          </a:xfrm>
          <a:prstGeom prst="rect">
            <a:avLst/>
          </a:prstGeom>
          <a:ln>
            <a:solidFill>
              <a:schemeClr val="tx1"/>
            </a:solidFill>
          </a:ln>
        </p:spPr>
      </p:pic>
      <p:pic>
        <p:nvPicPr>
          <p:cNvPr id="10" name="Рисунок 9">
            <a:extLst>
              <a:ext uri="{FF2B5EF4-FFF2-40B4-BE49-F238E27FC236}">
                <a16:creationId xmlns:a16="http://schemas.microsoft.com/office/drawing/2014/main" id="{8E49ADCB-24F3-45D6-B8E7-2DDBC53F824B}"/>
              </a:ext>
            </a:extLst>
          </p:cNvPr>
          <p:cNvPicPr>
            <a:picLocks noChangeAspect="1"/>
          </p:cNvPicPr>
          <p:nvPr/>
        </p:nvPicPr>
        <p:blipFill>
          <a:blip r:embed="rId5"/>
          <a:stretch>
            <a:fillRect/>
          </a:stretch>
        </p:blipFill>
        <p:spPr>
          <a:xfrm>
            <a:off x="5015880" y="3157397"/>
            <a:ext cx="4860000" cy="3436006"/>
          </a:xfrm>
          <a:prstGeom prst="rect">
            <a:avLst/>
          </a:prstGeom>
          <a:ln>
            <a:solidFill>
              <a:schemeClr val="tx1"/>
            </a:solidFill>
          </a:ln>
        </p:spPr>
      </p:pic>
      <p:sp>
        <p:nvSpPr>
          <p:cNvPr id="11" name="TextBox 10">
            <a:extLst>
              <a:ext uri="{FF2B5EF4-FFF2-40B4-BE49-F238E27FC236}">
                <a16:creationId xmlns:a16="http://schemas.microsoft.com/office/drawing/2014/main" id="{AFF98725-DD3D-47CA-95F8-49EF5228678C}"/>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49</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406798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a:extLst>
              <a:ext uri="{FF2B5EF4-FFF2-40B4-BE49-F238E27FC236}">
                <a16:creationId xmlns:a16="http://schemas.microsoft.com/office/drawing/2014/main" id="{8A7F97C9-E1C2-4A07-A98E-769D5DCBBAC1}"/>
              </a:ext>
            </a:extLst>
          </p:cNvPr>
          <p:cNvSpPr>
            <a:spLocks noGrp="1" noChangeArrowheads="1"/>
          </p:cNvSpPr>
          <p:nvPr>
            <p:ph type="title"/>
          </p:nvPr>
        </p:nvSpPr>
        <p:spPr>
          <a:xfrm>
            <a:off x="1992313" y="0"/>
            <a:ext cx="10199687" cy="1081088"/>
          </a:xfrm>
        </p:spPr>
        <p:txBody>
          <a:bodyPr>
            <a:normAutofit/>
          </a:bodyPr>
          <a:lstStyle/>
          <a:p>
            <a:r>
              <a:rPr lang="ru-RU" altLang="ru-RU" sz="3200" b="1">
                <a:latin typeface="Futura PT Demi" panose="020B0604020202020204" charset="-52"/>
              </a:rPr>
              <a:t>«1С</a:t>
            </a:r>
            <a:r>
              <a:rPr lang="ru-RU" altLang="ru-RU" sz="3200" b="1" dirty="0">
                <a:latin typeface="Futura PT Demi" panose="020B0604020202020204" charset="-52"/>
              </a:rPr>
              <a:t>:</a:t>
            </a:r>
            <a:r>
              <a:rPr lang="ru-RU" altLang="ru-RU" sz="3200" b="1">
                <a:latin typeface="Futura PT Demi" panose="020B0604020202020204" charset="-52"/>
              </a:rPr>
              <a:t>Университет ПРОФ». </a:t>
            </a:r>
            <a:br>
              <a:rPr lang="ru-RU" altLang="ru-RU" sz="3200" b="1" dirty="0">
                <a:latin typeface="Futura PT Demi" panose="020B0604020202020204" charset="-52"/>
              </a:rPr>
            </a:br>
            <a:r>
              <a:rPr lang="ru-RU" altLang="ru-RU" sz="3200" b="1" dirty="0">
                <a:latin typeface="Futura PT Demi" panose="020B0604020202020204" charset="-52"/>
              </a:rPr>
              <a:t>Структура конфигурации</a:t>
            </a:r>
          </a:p>
        </p:txBody>
      </p:sp>
      <p:sp>
        <p:nvSpPr>
          <p:cNvPr id="2" name="Прямоугольник 1">
            <a:extLst>
              <a:ext uri="{FF2B5EF4-FFF2-40B4-BE49-F238E27FC236}">
                <a16:creationId xmlns:a16="http://schemas.microsoft.com/office/drawing/2014/main" id="{C591E486-1969-43E2-AF39-3DF26E215F1E}"/>
              </a:ext>
            </a:extLst>
          </p:cNvPr>
          <p:cNvSpPr/>
          <p:nvPr/>
        </p:nvSpPr>
        <p:spPr>
          <a:xfrm>
            <a:off x="605592" y="1446572"/>
            <a:ext cx="1332036" cy="792162"/>
          </a:xfrm>
          <a:prstGeom prst="rect">
            <a:avLst/>
          </a:prstGeom>
          <a:solidFill>
            <a:srgbClr val="FDEDB1"/>
          </a:solidFill>
          <a:ln w="3175">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Планирование учебного процесса</a:t>
            </a:r>
          </a:p>
        </p:txBody>
      </p:sp>
      <p:sp>
        <p:nvSpPr>
          <p:cNvPr id="5" name="Прямоугольник 4">
            <a:extLst>
              <a:ext uri="{FF2B5EF4-FFF2-40B4-BE49-F238E27FC236}">
                <a16:creationId xmlns:a16="http://schemas.microsoft.com/office/drawing/2014/main" id="{C0582231-D9DD-41B5-B2B4-70012C181360}"/>
              </a:ext>
            </a:extLst>
          </p:cNvPr>
          <p:cNvSpPr/>
          <p:nvPr/>
        </p:nvSpPr>
        <p:spPr>
          <a:xfrm>
            <a:off x="2081314" y="1446572"/>
            <a:ext cx="1333543" cy="792162"/>
          </a:xfrm>
          <a:prstGeom prst="rect">
            <a:avLst/>
          </a:prstGeom>
          <a:solidFill>
            <a:srgbClr val="FDEDB1"/>
          </a:solidFill>
          <a:ln w="3175">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Организация</a:t>
            </a:r>
            <a:br>
              <a:rPr lang="ru-RU" sz="1050" dirty="0">
                <a:solidFill>
                  <a:schemeClr val="tx1"/>
                </a:solidFill>
                <a:latin typeface="Futura PT Demi" panose="020B0604020202020204" pitchFamily="34" charset="-52"/>
              </a:rPr>
            </a:br>
            <a:r>
              <a:rPr lang="ru-RU" sz="1050" dirty="0">
                <a:solidFill>
                  <a:schemeClr val="tx1"/>
                </a:solidFill>
                <a:latin typeface="Futura PT Demi" panose="020B0604020202020204" pitchFamily="34" charset="-52"/>
              </a:rPr>
              <a:t>и проведение приемной кампании</a:t>
            </a:r>
          </a:p>
        </p:txBody>
      </p:sp>
      <p:sp>
        <p:nvSpPr>
          <p:cNvPr id="6" name="Прямоугольник 5">
            <a:extLst>
              <a:ext uri="{FF2B5EF4-FFF2-40B4-BE49-F238E27FC236}">
                <a16:creationId xmlns:a16="http://schemas.microsoft.com/office/drawing/2014/main" id="{2F179E6D-4BD7-4501-861E-D596974B660C}"/>
              </a:ext>
            </a:extLst>
          </p:cNvPr>
          <p:cNvSpPr/>
          <p:nvPr/>
        </p:nvSpPr>
        <p:spPr>
          <a:xfrm>
            <a:off x="3540247" y="1446572"/>
            <a:ext cx="1332036" cy="792162"/>
          </a:xfrm>
          <a:prstGeom prst="rect">
            <a:avLst/>
          </a:prstGeom>
          <a:solidFill>
            <a:srgbClr val="FDEDB1"/>
          </a:solidFill>
          <a:ln w="3175">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Формирование приказов</a:t>
            </a:r>
          </a:p>
        </p:txBody>
      </p:sp>
      <p:sp>
        <p:nvSpPr>
          <p:cNvPr id="7" name="Прямоугольник 6">
            <a:extLst>
              <a:ext uri="{FF2B5EF4-FFF2-40B4-BE49-F238E27FC236}">
                <a16:creationId xmlns:a16="http://schemas.microsoft.com/office/drawing/2014/main" id="{D8830A36-199A-44FA-A5AB-14D5BE162C24}"/>
              </a:ext>
            </a:extLst>
          </p:cNvPr>
          <p:cNvSpPr/>
          <p:nvPr/>
        </p:nvSpPr>
        <p:spPr>
          <a:xfrm>
            <a:off x="605592" y="2396688"/>
            <a:ext cx="1332036" cy="792163"/>
          </a:xfrm>
          <a:prstGeom prst="rect">
            <a:avLst/>
          </a:prstGeom>
          <a:solidFill>
            <a:srgbClr val="FDEDB1"/>
          </a:solidFill>
          <a:ln w="3175">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Расчет</a:t>
            </a:r>
            <a:br>
              <a:rPr lang="ru-RU" sz="1050" dirty="0">
                <a:solidFill>
                  <a:schemeClr val="tx1"/>
                </a:solidFill>
                <a:latin typeface="Futura PT Demi" panose="020B0604020202020204" pitchFamily="34" charset="-52"/>
              </a:rPr>
            </a:br>
            <a:r>
              <a:rPr lang="ru-RU" sz="1050" dirty="0">
                <a:solidFill>
                  <a:schemeClr val="tx1"/>
                </a:solidFill>
                <a:latin typeface="Futura PT Demi" panose="020B0604020202020204" pitchFamily="34" charset="-52"/>
              </a:rPr>
              <a:t>и распределение учебной нагрузки</a:t>
            </a:r>
          </a:p>
        </p:txBody>
      </p:sp>
      <p:sp>
        <p:nvSpPr>
          <p:cNvPr id="8" name="Прямоугольник 7">
            <a:extLst>
              <a:ext uri="{FF2B5EF4-FFF2-40B4-BE49-F238E27FC236}">
                <a16:creationId xmlns:a16="http://schemas.microsoft.com/office/drawing/2014/main" id="{C58D6427-5FFD-41FE-898A-C189BDAD3158}"/>
              </a:ext>
            </a:extLst>
          </p:cNvPr>
          <p:cNvSpPr/>
          <p:nvPr/>
        </p:nvSpPr>
        <p:spPr>
          <a:xfrm>
            <a:off x="605592" y="3348452"/>
            <a:ext cx="1332036" cy="792162"/>
          </a:xfrm>
          <a:prstGeom prst="rect">
            <a:avLst/>
          </a:prstGeom>
          <a:solidFill>
            <a:srgbClr val="FDEDB1"/>
          </a:solidFill>
          <a:ln w="3175">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Учет оплаты за обучение, стипендиальные приказы</a:t>
            </a:r>
          </a:p>
        </p:txBody>
      </p:sp>
      <p:sp>
        <p:nvSpPr>
          <p:cNvPr id="9" name="Прямоугольник 8">
            <a:extLst>
              <a:ext uri="{FF2B5EF4-FFF2-40B4-BE49-F238E27FC236}">
                <a16:creationId xmlns:a16="http://schemas.microsoft.com/office/drawing/2014/main" id="{84E7A962-CFB2-461B-950D-257C89B188E0}"/>
              </a:ext>
            </a:extLst>
          </p:cNvPr>
          <p:cNvSpPr/>
          <p:nvPr/>
        </p:nvSpPr>
        <p:spPr>
          <a:xfrm>
            <a:off x="2888082" y="4295468"/>
            <a:ext cx="1332036" cy="792163"/>
          </a:xfrm>
          <a:prstGeom prst="rect">
            <a:avLst/>
          </a:prstGeom>
          <a:solidFill>
            <a:srgbClr val="FDEDB1"/>
          </a:solidFill>
          <a:ln w="3175">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Организация трудоустройства выпускников</a:t>
            </a:r>
          </a:p>
        </p:txBody>
      </p:sp>
      <p:sp>
        <p:nvSpPr>
          <p:cNvPr id="10" name="Прямоугольник 9">
            <a:extLst>
              <a:ext uri="{FF2B5EF4-FFF2-40B4-BE49-F238E27FC236}">
                <a16:creationId xmlns:a16="http://schemas.microsoft.com/office/drawing/2014/main" id="{72C0CB89-1D71-4B93-AA2C-B18693B03089}"/>
              </a:ext>
            </a:extLst>
          </p:cNvPr>
          <p:cNvSpPr/>
          <p:nvPr/>
        </p:nvSpPr>
        <p:spPr>
          <a:xfrm>
            <a:off x="1411607" y="4295467"/>
            <a:ext cx="1332036" cy="792163"/>
          </a:xfrm>
          <a:prstGeom prst="rect">
            <a:avLst/>
          </a:prstGeom>
          <a:solidFill>
            <a:srgbClr val="FDEDB1"/>
          </a:solidFill>
          <a:ln w="3175">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Интеграция</a:t>
            </a:r>
            <a:br>
              <a:rPr lang="ru-RU" sz="1050" dirty="0">
                <a:solidFill>
                  <a:schemeClr val="tx1"/>
                </a:solidFill>
                <a:latin typeface="Futura PT Demi" panose="020B0604020202020204" pitchFamily="34" charset="-52"/>
              </a:rPr>
            </a:br>
            <a:r>
              <a:rPr lang="ru-RU" sz="1050" dirty="0">
                <a:solidFill>
                  <a:schemeClr val="tx1"/>
                </a:solidFill>
                <a:latin typeface="Futura PT Demi" panose="020B0604020202020204" pitchFamily="34" charset="-52"/>
              </a:rPr>
              <a:t>с ФИС ГИА и приема, ФРДО</a:t>
            </a:r>
          </a:p>
        </p:txBody>
      </p:sp>
      <p:sp>
        <p:nvSpPr>
          <p:cNvPr id="11" name="Прямоугольник 10">
            <a:extLst>
              <a:ext uri="{FF2B5EF4-FFF2-40B4-BE49-F238E27FC236}">
                <a16:creationId xmlns:a16="http://schemas.microsoft.com/office/drawing/2014/main" id="{4C9ECD27-1B7B-4B15-B148-EB390FB6DF62}"/>
              </a:ext>
            </a:extLst>
          </p:cNvPr>
          <p:cNvSpPr/>
          <p:nvPr/>
        </p:nvSpPr>
        <p:spPr>
          <a:xfrm>
            <a:off x="3540247" y="3348452"/>
            <a:ext cx="1332036" cy="792162"/>
          </a:xfrm>
          <a:prstGeom prst="rect">
            <a:avLst/>
          </a:prstGeom>
          <a:solidFill>
            <a:srgbClr val="FDEDB1"/>
          </a:solidFill>
          <a:ln w="3175">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Формирование отчетов и форм (дипломы, справки, ВПО-1)</a:t>
            </a:r>
          </a:p>
        </p:txBody>
      </p:sp>
      <p:sp>
        <p:nvSpPr>
          <p:cNvPr id="12" name="Прямоугольник 11">
            <a:extLst>
              <a:ext uri="{FF2B5EF4-FFF2-40B4-BE49-F238E27FC236}">
                <a16:creationId xmlns:a16="http://schemas.microsoft.com/office/drawing/2014/main" id="{622D211E-F134-4BE2-A132-EB5F191422B9}"/>
              </a:ext>
            </a:extLst>
          </p:cNvPr>
          <p:cNvSpPr/>
          <p:nvPr/>
        </p:nvSpPr>
        <p:spPr>
          <a:xfrm>
            <a:off x="2081314" y="3348452"/>
            <a:ext cx="1333543" cy="792162"/>
          </a:xfrm>
          <a:prstGeom prst="rect">
            <a:avLst/>
          </a:prstGeom>
          <a:solidFill>
            <a:srgbClr val="FDEDB1"/>
          </a:solidFill>
          <a:ln w="3175">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Организация проведения практик</a:t>
            </a:r>
          </a:p>
        </p:txBody>
      </p:sp>
      <p:sp>
        <p:nvSpPr>
          <p:cNvPr id="13" name="Прямоугольник 12">
            <a:extLst>
              <a:ext uri="{FF2B5EF4-FFF2-40B4-BE49-F238E27FC236}">
                <a16:creationId xmlns:a16="http://schemas.microsoft.com/office/drawing/2014/main" id="{4B5A6105-22B4-4166-9370-61AF9463A115}"/>
              </a:ext>
            </a:extLst>
          </p:cNvPr>
          <p:cNvSpPr/>
          <p:nvPr/>
        </p:nvSpPr>
        <p:spPr>
          <a:xfrm>
            <a:off x="2081314" y="2396688"/>
            <a:ext cx="1333543" cy="792163"/>
          </a:xfrm>
          <a:prstGeom prst="rect">
            <a:avLst/>
          </a:prstGeom>
          <a:solidFill>
            <a:srgbClr val="FDEDB1"/>
          </a:solidFill>
          <a:ln w="3175">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Управление контингентом студентов</a:t>
            </a:r>
          </a:p>
        </p:txBody>
      </p:sp>
      <p:sp>
        <p:nvSpPr>
          <p:cNvPr id="14" name="Прямоугольник 13">
            <a:extLst>
              <a:ext uri="{FF2B5EF4-FFF2-40B4-BE49-F238E27FC236}">
                <a16:creationId xmlns:a16="http://schemas.microsoft.com/office/drawing/2014/main" id="{3C9B0BEC-B6B4-4A98-9C7A-308876AA92A6}"/>
              </a:ext>
            </a:extLst>
          </p:cNvPr>
          <p:cNvSpPr/>
          <p:nvPr/>
        </p:nvSpPr>
        <p:spPr>
          <a:xfrm>
            <a:off x="3540247" y="2396688"/>
            <a:ext cx="1332036" cy="792163"/>
          </a:xfrm>
          <a:prstGeom prst="rect">
            <a:avLst/>
          </a:prstGeom>
          <a:solidFill>
            <a:srgbClr val="FDEDB1"/>
          </a:solidFill>
          <a:ln w="3175">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Учет успеваемости и посещаемости</a:t>
            </a:r>
          </a:p>
        </p:txBody>
      </p:sp>
      <p:sp>
        <p:nvSpPr>
          <p:cNvPr id="3" name="Левая фигурная скобка 2">
            <a:extLst>
              <a:ext uri="{FF2B5EF4-FFF2-40B4-BE49-F238E27FC236}">
                <a16:creationId xmlns:a16="http://schemas.microsoft.com/office/drawing/2014/main" id="{4818BE9D-1C1A-48FD-B77B-2F77221F1750}"/>
              </a:ext>
            </a:extLst>
          </p:cNvPr>
          <p:cNvSpPr/>
          <p:nvPr/>
        </p:nvSpPr>
        <p:spPr>
          <a:xfrm rot="16200000">
            <a:off x="2474094" y="2948044"/>
            <a:ext cx="403225" cy="4824363"/>
          </a:xfrm>
          <a:prstGeom prst="leftBrace">
            <a:avLst/>
          </a:prstGeom>
          <a:ln w="28575">
            <a:solidFill>
              <a:srgbClr val="8C341C"/>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dirty="0"/>
          </a:p>
        </p:txBody>
      </p:sp>
      <p:sp>
        <p:nvSpPr>
          <p:cNvPr id="17" name="Левая фигурная скобка 16">
            <a:extLst>
              <a:ext uri="{FF2B5EF4-FFF2-40B4-BE49-F238E27FC236}">
                <a16:creationId xmlns:a16="http://schemas.microsoft.com/office/drawing/2014/main" id="{9CEB1951-5531-4E2F-B45A-7716585B2F61}"/>
              </a:ext>
            </a:extLst>
          </p:cNvPr>
          <p:cNvSpPr/>
          <p:nvPr/>
        </p:nvSpPr>
        <p:spPr>
          <a:xfrm rot="16200000">
            <a:off x="5681663" y="784224"/>
            <a:ext cx="404813" cy="10936288"/>
          </a:xfrm>
          <a:prstGeom prst="leftBrace">
            <a:avLst>
              <a:gd name="adj1" fmla="val 8333"/>
              <a:gd name="adj2" fmla="val 49902"/>
            </a:avLst>
          </a:prstGeom>
          <a:ln w="28575">
            <a:solidFill>
              <a:srgbClr val="8C341C"/>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dirty="0"/>
          </a:p>
        </p:txBody>
      </p:sp>
      <p:sp>
        <p:nvSpPr>
          <p:cNvPr id="10256" name="TextBox 3">
            <a:extLst>
              <a:ext uri="{FF2B5EF4-FFF2-40B4-BE49-F238E27FC236}">
                <a16:creationId xmlns:a16="http://schemas.microsoft.com/office/drawing/2014/main" id="{40D5C49C-17E7-4643-B03D-CA120E9309DB}"/>
              </a:ext>
            </a:extLst>
          </p:cNvPr>
          <p:cNvSpPr txBox="1">
            <a:spLocks noChangeArrowheads="1"/>
          </p:cNvSpPr>
          <p:nvPr/>
        </p:nvSpPr>
        <p:spPr bwMode="auto">
          <a:xfrm>
            <a:off x="247857" y="5639628"/>
            <a:ext cx="533115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CC0000"/>
              </a:buClr>
              <a:buChar char="•"/>
              <a:defRPr sz="2000">
                <a:solidFill>
                  <a:schemeClr val="tx1"/>
                </a:solidFill>
                <a:latin typeface="Futura PT Demi" panose="020B0604020202020204" charset="-52"/>
              </a:defRPr>
            </a:lvl1pPr>
            <a:lvl2pPr marL="742950" indent="-285750">
              <a:spcBef>
                <a:spcPct val="20000"/>
              </a:spcBef>
              <a:buClr>
                <a:srgbClr val="CC0000"/>
              </a:buClr>
              <a:buChar char="•"/>
              <a:defRPr>
                <a:solidFill>
                  <a:schemeClr val="tx1"/>
                </a:solidFill>
                <a:latin typeface="Futura PT Demi" panose="020B0604020202020204" charset="-52"/>
              </a:defRPr>
            </a:lvl2pPr>
            <a:lvl3pPr marL="1143000" indent="-228600">
              <a:spcBef>
                <a:spcPct val="20000"/>
              </a:spcBef>
              <a:buClr>
                <a:srgbClr val="CC0000"/>
              </a:buClr>
              <a:buChar char="•"/>
              <a:defRPr sz="1600">
                <a:solidFill>
                  <a:schemeClr val="tx1"/>
                </a:solidFill>
                <a:latin typeface="Futura PT Demi" panose="020B0604020202020204" charset="-52"/>
              </a:defRPr>
            </a:lvl3pPr>
            <a:lvl4pPr marL="1600200" indent="-228600">
              <a:spcBef>
                <a:spcPct val="20000"/>
              </a:spcBef>
              <a:buClr>
                <a:srgbClr val="CC0000"/>
              </a:buClr>
              <a:buChar char="•"/>
              <a:defRPr sz="1400">
                <a:solidFill>
                  <a:schemeClr val="tx1"/>
                </a:solidFill>
                <a:latin typeface="Futura PT Demi" panose="020B0604020202020204" charset="-52"/>
              </a:defRPr>
            </a:lvl4pPr>
            <a:lvl5pPr marL="2057400" indent="-228600">
              <a:spcBef>
                <a:spcPct val="20000"/>
              </a:spcBef>
              <a:buClr>
                <a:srgbClr val="CC0000"/>
              </a:buClr>
              <a:buChar char="•"/>
              <a:defRPr sz="1200">
                <a:solidFill>
                  <a:schemeClr val="tx1"/>
                </a:solidFill>
                <a:latin typeface="Futura PT Demi" panose="020B0604020202020204"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anose="020B0604020202020204"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anose="020B0604020202020204"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anose="020B0604020202020204"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anose="020B0604020202020204" charset="-52"/>
              </a:defRPr>
            </a:lvl9pPr>
          </a:lstStyle>
          <a:p>
            <a:pPr algn="ctr">
              <a:spcBef>
                <a:spcPct val="0"/>
              </a:spcBef>
              <a:buClrTx/>
              <a:buFontTx/>
              <a:buNone/>
            </a:pPr>
            <a:r>
              <a:rPr lang="ru-RU" altLang="ru-RU" b="1" dirty="0"/>
              <a:t>1С:Университет</a:t>
            </a:r>
          </a:p>
        </p:txBody>
      </p:sp>
      <p:sp>
        <p:nvSpPr>
          <p:cNvPr id="10257" name="TextBox 18">
            <a:extLst>
              <a:ext uri="{FF2B5EF4-FFF2-40B4-BE49-F238E27FC236}">
                <a16:creationId xmlns:a16="http://schemas.microsoft.com/office/drawing/2014/main" id="{3F1486D8-74CA-4483-9EA9-2510AC36430D}"/>
              </a:ext>
            </a:extLst>
          </p:cNvPr>
          <p:cNvSpPr txBox="1">
            <a:spLocks noChangeArrowheads="1"/>
          </p:cNvSpPr>
          <p:nvPr/>
        </p:nvSpPr>
        <p:spPr bwMode="auto">
          <a:xfrm>
            <a:off x="415925" y="6443663"/>
            <a:ext cx="10936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0000"/>
              </a:buClr>
              <a:buChar char="•"/>
              <a:defRPr sz="2000">
                <a:solidFill>
                  <a:schemeClr val="tx1"/>
                </a:solidFill>
                <a:latin typeface="Futura PT Demi" panose="020B0604020202020204" charset="-52"/>
              </a:defRPr>
            </a:lvl1pPr>
            <a:lvl2pPr marL="742950" indent="-285750">
              <a:spcBef>
                <a:spcPct val="20000"/>
              </a:spcBef>
              <a:buClr>
                <a:srgbClr val="CC0000"/>
              </a:buClr>
              <a:buChar char="•"/>
              <a:defRPr>
                <a:solidFill>
                  <a:schemeClr val="tx1"/>
                </a:solidFill>
                <a:latin typeface="Futura PT Demi" panose="020B0604020202020204" charset="-52"/>
              </a:defRPr>
            </a:lvl2pPr>
            <a:lvl3pPr marL="1143000" indent="-228600">
              <a:spcBef>
                <a:spcPct val="20000"/>
              </a:spcBef>
              <a:buClr>
                <a:srgbClr val="CC0000"/>
              </a:buClr>
              <a:buChar char="•"/>
              <a:defRPr sz="1600">
                <a:solidFill>
                  <a:schemeClr val="tx1"/>
                </a:solidFill>
                <a:latin typeface="Futura PT Demi" panose="020B0604020202020204" charset="-52"/>
              </a:defRPr>
            </a:lvl3pPr>
            <a:lvl4pPr marL="1600200" indent="-228600">
              <a:spcBef>
                <a:spcPct val="20000"/>
              </a:spcBef>
              <a:buClr>
                <a:srgbClr val="CC0000"/>
              </a:buClr>
              <a:buChar char="•"/>
              <a:defRPr sz="1400">
                <a:solidFill>
                  <a:schemeClr val="tx1"/>
                </a:solidFill>
                <a:latin typeface="Futura PT Demi" panose="020B0604020202020204" charset="-52"/>
              </a:defRPr>
            </a:lvl4pPr>
            <a:lvl5pPr marL="2057400" indent="-228600">
              <a:spcBef>
                <a:spcPct val="20000"/>
              </a:spcBef>
              <a:buClr>
                <a:srgbClr val="CC0000"/>
              </a:buClr>
              <a:buChar char="•"/>
              <a:defRPr sz="1200">
                <a:solidFill>
                  <a:schemeClr val="tx1"/>
                </a:solidFill>
                <a:latin typeface="Futura PT Demi" panose="020B0604020202020204"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anose="020B0604020202020204"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anose="020B0604020202020204"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anose="020B0604020202020204"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anose="020B0604020202020204" charset="-52"/>
              </a:defRPr>
            </a:lvl9pPr>
          </a:lstStyle>
          <a:p>
            <a:pPr algn="ctr">
              <a:spcBef>
                <a:spcPct val="0"/>
              </a:spcBef>
              <a:buClrTx/>
              <a:buFontTx/>
              <a:buNone/>
            </a:pPr>
            <a:r>
              <a:rPr lang="ru-RU" altLang="ru-RU" b="1"/>
              <a:t>«1С</a:t>
            </a:r>
            <a:r>
              <a:rPr lang="ru-RU" altLang="ru-RU" b="1" dirty="0"/>
              <a:t>:</a:t>
            </a:r>
            <a:r>
              <a:rPr lang="ru-RU" altLang="ru-RU" b="1"/>
              <a:t>Университет ПРОФ»</a:t>
            </a:r>
            <a:endParaRPr lang="ru-RU" altLang="ru-RU" b="1" dirty="0"/>
          </a:p>
        </p:txBody>
      </p:sp>
      <p:sp>
        <p:nvSpPr>
          <p:cNvPr id="20" name="Прямоугольник 19">
            <a:extLst>
              <a:ext uri="{FF2B5EF4-FFF2-40B4-BE49-F238E27FC236}">
                <a16:creationId xmlns:a16="http://schemas.microsoft.com/office/drawing/2014/main" id="{403376D8-B215-45C6-8323-9F2AD1D9B6BA}"/>
              </a:ext>
            </a:extLst>
          </p:cNvPr>
          <p:cNvSpPr/>
          <p:nvPr/>
        </p:nvSpPr>
        <p:spPr>
          <a:xfrm>
            <a:off x="5438888" y="1446572"/>
            <a:ext cx="1332036" cy="792162"/>
          </a:xfrm>
          <a:prstGeom prst="rect">
            <a:avLst/>
          </a:prstGeom>
          <a:solidFill>
            <a:srgbClr val="F5BB65"/>
          </a:solidFill>
          <a:ln w="6350">
            <a:solidFill>
              <a:srgbClr val="8C34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Составление расписания учебных занятий</a:t>
            </a:r>
          </a:p>
        </p:txBody>
      </p:sp>
      <p:sp>
        <p:nvSpPr>
          <p:cNvPr id="21" name="Прямоугольник 20">
            <a:extLst>
              <a:ext uri="{FF2B5EF4-FFF2-40B4-BE49-F238E27FC236}">
                <a16:creationId xmlns:a16="http://schemas.microsoft.com/office/drawing/2014/main" id="{20242D3D-AF7C-4E86-A082-870736C33E55}"/>
              </a:ext>
            </a:extLst>
          </p:cNvPr>
          <p:cNvSpPr/>
          <p:nvPr/>
        </p:nvSpPr>
        <p:spPr>
          <a:xfrm>
            <a:off x="6918781" y="3348452"/>
            <a:ext cx="1333542" cy="792162"/>
          </a:xfrm>
          <a:prstGeom prst="rect">
            <a:avLst/>
          </a:prstGeom>
          <a:solidFill>
            <a:srgbClr val="F5BB65"/>
          </a:solidFill>
          <a:ln w="6350">
            <a:solidFill>
              <a:srgbClr val="8C34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Управление послевузовским и дополнительным образованием</a:t>
            </a:r>
          </a:p>
        </p:txBody>
      </p:sp>
      <p:sp>
        <p:nvSpPr>
          <p:cNvPr id="22" name="Прямоугольник 21">
            <a:extLst>
              <a:ext uri="{FF2B5EF4-FFF2-40B4-BE49-F238E27FC236}">
                <a16:creationId xmlns:a16="http://schemas.microsoft.com/office/drawing/2014/main" id="{FD28706D-029D-47BC-B5AA-5197B4D7B7A2}"/>
              </a:ext>
            </a:extLst>
          </p:cNvPr>
          <p:cNvSpPr/>
          <p:nvPr/>
        </p:nvSpPr>
        <p:spPr>
          <a:xfrm>
            <a:off x="6918781" y="2396688"/>
            <a:ext cx="1332036" cy="792163"/>
          </a:xfrm>
          <a:prstGeom prst="rect">
            <a:avLst/>
          </a:prstGeom>
          <a:solidFill>
            <a:srgbClr val="F5BB65"/>
          </a:solidFill>
          <a:ln w="6350">
            <a:solidFill>
              <a:srgbClr val="8C34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Управление научной деятельностью</a:t>
            </a:r>
            <a:br>
              <a:rPr lang="ru-RU" sz="1050" dirty="0">
                <a:solidFill>
                  <a:schemeClr val="tx1"/>
                </a:solidFill>
                <a:latin typeface="Futura PT Demi" panose="020B0604020202020204" pitchFamily="34" charset="-52"/>
              </a:rPr>
            </a:br>
            <a:r>
              <a:rPr lang="ru-RU" sz="1050" dirty="0">
                <a:solidFill>
                  <a:schemeClr val="tx1"/>
                </a:solidFill>
                <a:latin typeface="Futura PT Demi" panose="020B0604020202020204" pitchFamily="34" charset="-52"/>
              </a:rPr>
              <a:t>и инновациями</a:t>
            </a:r>
          </a:p>
        </p:txBody>
      </p:sp>
      <p:sp>
        <p:nvSpPr>
          <p:cNvPr id="23" name="Прямоугольник 22">
            <a:extLst>
              <a:ext uri="{FF2B5EF4-FFF2-40B4-BE49-F238E27FC236}">
                <a16:creationId xmlns:a16="http://schemas.microsoft.com/office/drawing/2014/main" id="{9CE54E0F-7DF2-473A-9081-1FACBE832071}"/>
              </a:ext>
            </a:extLst>
          </p:cNvPr>
          <p:cNvSpPr/>
          <p:nvPr/>
        </p:nvSpPr>
        <p:spPr>
          <a:xfrm>
            <a:off x="5438888" y="2396688"/>
            <a:ext cx="1332036" cy="792163"/>
          </a:xfrm>
          <a:prstGeom prst="rect">
            <a:avLst/>
          </a:prstGeom>
          <a:solidFill>
            <a:srgbClr val="F5BB65"/>
          </a:solidFill>
          <a:ln w="6350">
            <a:solidFill>
              <a:srgbClr val="8C34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Автоматизация проведения ГИА</a:t>
            </a:r>
          </a:p>
        </p:txBody>
      </p:sp>
      <p:sp>
        <p:nvSpPr>
          <p:cNvPr id="24" name="Прямоугольник 23">
            <a:extLst>
              <a:ext uri="{FF2B5EF4-FFF2-40B4-BE49-F238E27FC236}">
                <a16:creationId xmlns:a16="http://schemas.microsoft.com/office/drawing/2014/main" id="{43B8DBE9-46E2-4ADC-B9E7-B2CCA9935A7C}"/>
              </a:ext>
            </a:extLst>
          </p:cNvPr>
          <p:cNvSpPr/>
          <p:nvPr/>
        </p:nvSpPr>
        <p:spPr>
          <a:xfrm>
            <a:off x="8412861" y="3348452"/>
            <a:ext cx="1333543" cy="792162"/>
          </a:xfrm>
          <a:prstGeom prst="rect">
            <a:avLst/>
          </a:prstGeom>
          <a:solidFill>
            <a:srgbClr val="F5BB65"/>
          </a:solidFill>
          <a:ln w="6350">
            <a:solidFill>
              <a:srgbClr val="8C34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Управление кампусом вуза</a:t>
            </a:r>
          </a:p>
        </p:txBody>
      </p:sp>
      <p:sp>
        <p:nvSpPr>
          <p:cNvPr id="25" name="Прямоугольник 24">
            <a:extLst>
              <a:ext uri="{FF2B5EF4-FFF2-40B4-BE49-F238E27FC236}">
                <a16:creationId xmlns:a16="http://schemas.microsoft.com/office/drawing/2014/main" id="{1697E633-2DAB-49E5-9387-3B48EC80E565}"/>
              </a:ext>
            </a:extLst>
          </p:cNvPr>
          <p:cNvSpPr/>
          <p:nvPr/>
        </p:nvSpPr>
        <p:spPr>
          <a:xfrm>
            <a:off x="8412861" y="2396688"/>
            <a:ext cx="1332036" cy="792163"/>
          </a:xfrm>
          <a:prstGeom prst="rect">
            <a:avLst/>
          </a:prstGeom>
          <a:solidFill>
            <a:srgbClr val="F5BB65"/>
          </a:solidFill>
          <a:ln w="6350">
            <a:solidFill>
              <a:srgbClr val="8C34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Автоматизация деятельности диссертационных советов</a:t>
            </a:r>
          </a:p>
        </p:txBody>
      </p:sp>
      <p:sp>
        <p:nvSpPr>
          <p:cNvPr id="26" name="Прямоугольник 25">
            <a:extLst>
              <a:ext uri="{FF2B5EF4-FFF2-40B4-BE49-F238E27FC236}">
                <a16:creationId xmlns:a16="http://schemas.microsoft.com/office/drawing/2014/main" id="{E98CB167-158F-41D2-9D7B-3CB0320766C6}"/>
              </a:ext>
            </a:extLst>
          </p:cNvPr>
          <p:cNvSpPr/>
          <p:nvPr/>
        </p:nvSpPr>
        <p:spPr>
          <a:xfrm>
            <a:off x="9888583" y="1446572"/>
            <a:ext cx="1332036" cy="792162"/>
          </a:xfrm>
          <a:prstGeom prst="rect">
            <a:avLst/>
          </a:prstGeom>
          <a:solidFill>
            <a:srgbClr val="F5BB65"/>
          </a:solidFill>
          <a:ln w="6350">
            <a:solidFill>
              <a:srgbClr val="8C34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Личные кабинеты поступающего, обучающегося</a:t>
            </a:r>
            <a:br>
              <a:rPr lang="ru-RU" sz="1050" dirty="0">
                <a:solidFill>
                  <a:schemeClr val="tx1"/>
                </a:solidFill>
                <a:latin typeface="Futura PT Demi" panose="020B0604020202020204" pitchFamily="34" charset="-52"/>
              </a:rPr>
            </a:br>
            <a:r>
              <a:rPr lang="ru-RU" sz="1050" dirty="0">
                <a:solidFill>
                  <a:schemeClr val="tx1"/>
                </a:solidFill>
                <a:latin typeface="Futura PT Demi" panose="020B0604020202020204" pitchFamily="34" charset="-52"/>
              </a:rPr>
              <a:t>и преподавателя</a:t>
            </a:r>
          </a:p>
        </p:txBody>
      </p:sp>
      <p:sp>
        <p:nvSpPr>
          <p:cNvPr id="27" name="Прямоугольник 26">
            <a:extLst>
              <a:ext uri="{FF2B5EF4-FFF2-40B4-BE49-F238E27FC236}">
                <a16:creationId xmlns:a16="http://schemas.microsoft.com/office/drawing/2014/main" id="{BF3CE985-B757-44C5-A6B9-69D224EC688F}"/>
              </a:ext>
            </a:extLst>
          </p:cNvPr>
          <p:cNvSpPr/>
          <p:nvPr/>
        </p:nvSpPr>
        <p:spPr>
          <a:xfrm>
            <a:off x="5438888" y="3348452"/>
            <a:ext cx="1332036" cy="792162"/>
          </a:xfrm>
          <a:prstGeom prst="rect">
            <a:avLst/>
          </a:prstGeom>
          <a:solidFill>
            <a:srgbClr val="F5BB65"/>
          </a:solidFill>
          <a:ln w="6350">
            <a:solidFill>
              <a:srgbClr val="8C34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Формирование отчетов и форм (№2-наука, 1-НК)</a:t>
            </a:r>
          </a:p>
        </p:txBody>
      </p:sp>
      <p:sp>
        <p:nvSpPr>
          <p:cNvPr id="28" name="Прямоугольник 27">
            <a:extLst>
              <a:ext uri="{FF2B5EF4-FFF2-40B4-BE49-F238E27FC236}">
                <a16:creationId xmlns:a16="http://schemas.microsoft.com/office/drawing/2014/main" id="{EFBF2727-DDA5-4C72-A05E-A79B5352FC11}"/>
              </a:ext>
            </a:extLst>
          </p:cNvPr>
          <p:cNvSpPr/>
          <p:nvPr/>
        </p:nvSpPr>
        <p:spPr>
          <a:xfrm>
            <a:off x="7648229" y="5255492"/>
            <a:ext cx="1333543" cy="792163"/>
          </a:xfrm>
          <a:prstGeom prst="rect">
            <a:avLst/>
          </a:prstGeom>
          <a:solidFill>
            <a:srgbClr val="F5BB65"/>
          </a:solidFill>
          <a:ln w="6350">
            <a:solidFill>
              <a:srgbClr val="8C34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Интеграция</a:t>
            </a:r>
            <a:br>
              <a:rPr lang="ru-RU" sz="1050" dirty="0">
                <a:solidFill>
                  <a:schemeClr val="tx1"/>
                </a:solidFill>
                <a:latin typeface="Futura PT Demi" panose="020B0604020202020204" pitchFamily="34" charset="-52"/>
              </a:rPr>
            </a:br>
            <a:r>
              <a:rPr lang="ru-RU" sz="1050" dirty="0">
                <a:solidFill>
                  <a:schemeClr val="tx1"/>
                </a:solidFill>
                <a:latin typeface="Futura PT Demi" panose="020B0604020202020204" pitchFamily="34" charset="-52"/>
              </a:rPr>
              <a:t>с ГУП МСР</a:t>
            </a:r>
          </a:p>
        </p:txBody>
      </p:sp>
      <p:sp>
        <p:nvSpPr>
          <p:cNvPr id="29" name="Прямоугольник 28">
            <a:extLst>
              <a:ext uri="{FF2B5EF4-FFF2-40B4-BE49-F238E27FC236}">
                <a16:creationId xmlns:a16="http://schemas.microsoft.com/office/drawing/2014/main" id="{871207B4-EEE3-474F-962A-C313A78FBB4B}"/>
              </a:ext>
            </a:extLst>
          </p:cNvPr>
          <p:cNvSpPr/>
          <p:nvPr/>
        </p:nvSpPr>
        <p:spPr>
          <a:xfrm>
            <a:off x="9102995" y="4295468"/>
            <a:ext cx="1332036" cy="792162"/>
          </a:xfrm>
          <a:prstGeom prst="rect">
            <a:avLst/>
          </a:prstGeom>
          <a:solidFill>
            <a:srgbClr val="F5BB65"/>
          </a:solidFill>
          <a:ln w="6350">
            <a:solidFill>
              <a:srgbClr val="8C34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err="1">
                <a:solidFill>
                  <a:schemeClr val="tx1"/>
                </a:solidFill>
                <a:latin typeface="Futura PT Demi" panose="020B0604020202020204" pitchFamily="34" charset="-52"/>
              </a:rPr>
              <a:t>Суперсервис</a:t>
            </a:r>
            <a:r>
              <a:rPr lang="ru-RU" sz="1050">
                <a:solidFill>
                  <a:schemeClr val="tx1"/>
                </a:solidFill>
                <a:latin typeface="Futura PT Demi" panose="020B0604020202020204" pitchFamily="34" charset="-52"/>
              </a:rPr>
              <a:t> «Поступление </a:t>
            </a:r>
            <a:r>
              <a:rPr lang="ru-RU" sz="1050" dirty="0">
                <a:solidFill>
                  <a:schemeClr val="tx1"/>
                </a:solidFill>
                <a:latin typeface="Futura PT Demi" panose="020B0604020202020204" pitchFamily="34" charset="-52"/>
              </a:rPr>
              <a:t>в </a:t>
            </a:r>
            <a:r>
              <a:rPr lang="ru-RU" sz="1050">
                <a:solidFill>
                  <a:schemeClr val="tx1"/>
                </a:solidFill>
                <a:latin typeface="Futura PT Demi" panose="020B0604020202020204" pitchFamily="34" charset="-52"/>
              </a:rPr>
              <a:t>вуз онлайн»</a:t>
            </a:r>
            <a:br>
              <a:rPr lang="ru-RU" sz="1050" dirty="0">
                <a:solidFill>
                  <a:schemeClr val="tx1"/>
                </a:solidFill>
                <a:latin typeface="Futura PT Demi" panose="020B0604020202020204" pitchFamily="34" charset="-52"/>
              </a:rPr>
            </a:br>
            <a:r>
              <a:rPr lang="ru-RU" sz="1050" dirty="0">
                <a:solidFill>
                  <a:schemeClr val="tx1"/>
                </a:solidFill>
                <a:latin typeface="Futura PT Demi" panose="020B0604020202020204" pitchFamily="34" charset="-52"/>
              </a:rPr>
              <a:t>для ВО и СПО </a:t>
            </a:r>
          </a:p>
        </p:txBody>
      </p:sp>
      <p:sp>
        <p:nvSpPr>
          <p:cNvPr id="30" name="Прямоугольник 29">
            <a:extLst>
              <a:ext uri="{FF2B5EF4-FFF2-40B4-BE49-F238E27FC236}">
                <a16:creationId xmlns:a16="http://schemas.microsoft.com/office/drawing/2014/main" id="{8B47C2F7-8F54-4FE1-B8CE-1CC9BBFBAA84}"/>
              </a:ext>
            </a:extLst>
          </p:cNvPr>
          <p:cNvSpPr/>
          <p:nvPr/>
        </p:nvSpPr>
        <p:spPr>
          <a:xfrm>
            <a:off x="6148539" y="4295467"/>
            <a:ext cx="1333542" cy="792163"/>
          </a:xfrm>
          <a:prstGeom prst="rect">
            <a:avLst/>
          </a:prstGeom>
          <a:solidFill>
            <a:srgbClr val="F5BB65"/>
          </a:solidFill>
          <a:ln w="6350">
            <a:solidFill>
              <a:srgbClr val="8C34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Интеграция</a:t>
            </a:r>
            <a:br>
              <a:rPr lang="ru-RU" sz="1050" dirty="0">
                <a:solidFill>
                  <a:schemeClr val="tx1"/>
                </a:solidFill>
                <a:latin typeface="Futura PT Demi" panose="020B0604020202020204" pitchFamily="34" charset="-52"/>
              </a:rPr>
            </a:br>
            <a:r>
              <a:rPr lang="ru-RU" sz="1050" dirty="0">
                <a:solidFill>
                  <a:schemeClr val="tx1"/>
                </a:solidFill>
                <a:latin typeface="Futura PT Demi" panose="020B0604020202020204" pitchFamily="34" charset="-52"/>
              </a:rPr>
              <a:t>с ЕР ЦДО</a:t>
            </a:r>
          </a:p>
        </p:txBody>
      </p:sp>
      <p:sp>
        <p:nvSpPr>
          <p:cNvPr id="31" name="Прямоугольник 30">
            <a:extLst>
              <a:ext uri="{FF2B5EF4-FFF2-40B4-BE49-F238E27FC236}">
                <a16:creationId xmlns:a16="http://schemas.microsoft.com/office/drawing/2014/main" id="{F81BE27D-7DD4-4263-9EDB-941003B7EC02}"/>
              </a:ext>
            </a:extLst>
          </p:cNvPr>
          <p:cNvSpPr/>
          <p:nvPr/>
        </p:nvSpPr>
        <p:spPr>
          <a:xfrm>
            <a:off x="7626520" y="4295468"/>
            <a:ext cx="1332036" cy="792163"/>
          </a:xfrm>
          <a:prstGeom prst="rect">
            <a:avLst/>
          </a:prstGeom>
          <a:solidFill>
            <a:srgbClr val="F5BB65"/>
          </a:solidFill>
          <a:ln w="6350">
            <a:solidFill>
              <a:srgbClr val="8C34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Интеграция с Витриной студентов </a:t>
            </a:r>
          </a:p>
          <a:p>
            <a:pPr algn="ctr">
              <a:defRPr/>
            </a:pPr>
            <a:r>
              <a:rPr lang="ru-RU" sz="1050" dirty="0">
                <a:solidFill>
                  <a:schemeClr val="tx1"/>
                </a:solidFill>
                <a:latin typeface="Futura PT Demi" panose="020B0604020202020204" pitchFamily="34" charset="-52"/>
              </a:rPr>
              <a:t>и ГИР ВУ</a:t>
            </a:r>
          </a:p>
        </p:txBody>
      </p:sp>
      <p:sp>
        <p:nvSpPr>
          <p:cNvPr id="32" name="Прямоугольник 31">
            <a:extLst>
              <a:ext uri="{FF2B5EF4-FFF2-40B4-BE49-F238E27FC236}">
                <a16:creationId xmlns:a16="http://schemas.microsoft.com/office/drawing/2014/main" id="{AF3754B7-106C-4534-8AA4-48DB7E4067D0}"/>
              </a:ext>
            </a:extLst>
          </p:cNvPr>
          <p:cNvSpPr/>
          <p:nvPr/>
        </p:nvSpPr>
        <p:spPr>
          <a:xfrm>
            <a:off x="9888583" y="2396688"/>
            <a:ext cx="1315264" cy="792162"/>
          </a:xfrm>
          <a:prstGeom prst="rect">
            <a:avLst/>
          </a:prstGeom>
          <a:solidFill>
            <a:srgbClr val="F5BB65"/>
          </a:solidFill>
          <a:ln w="6350">
            <a:solidFill>
              <a:srgbClr val="8C34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Возможность подключения Мобильного приложения</a:t>
            </a:r>
          </a:p>
        </p:txBody>
      </p:sp>
      <p:sp>
        <p:nvSpPr>
          <p:cNvPr id="34" name="Прямоугольник 33">
            <a:extLst>
              <a:ext uri="{FF2B5EF4-FFF2-40B4-BE49-F238E27FC236}">
                <a16:creationId xmlns:a16="http://schemas.microsoft.com/office/drawing/2014/main" id="{A1A0C778-5E5A-4EF3-A739-2B933749D149}"/>
              </a:ext>
            </a:extLst>
          </p:cNvPr>
          <p:cNvSpPr/>
          <p:nvPr/>
        </p:nvSpPr>
        <p:spPr>
          <a:xfrm>
            <a:off x="6918781" y="1446572"/>
            <a:ext cx="1332036" cy="792162"/>
          </a:xfrm>
          <a:prstGeom prst="rect">
            <a:avLst/>
          </a:prstGeom>
          <a:solidFill>
            <a:srgbClr val="F5BB65"/>
          </a:solidFill>
          <a:ln w="6350">
            <a:solidFill>
              <a:srgbClr val="8C34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900" dirty="0">
                <a:solidFill>
                  <a:schemeClr val="tx1"/>
                </a:solidFill>
                <a:latin typeface="Futura PT Demi" panose="020B0604020202020204" pitchFamily="34" charset="-52"/>
              </a:rPr>
              <a:t>Работа с учебными планами </a:t>
            </a:r>
            <a:r>
              <a:rPr lang="en-US" sz="900" dirty="0" err="1">
                <a:solidFill>
                  <a:schemeClr val="tx1"/>
                </a:solidFill>
                <a:latin typeface="Futura PT Demi" panose="020B0604020202020204" pitchFamily="34" charset="-52"/>
              </a:rPr>
              <a:t>plx</a:t>
            </a:r>
            <a:r>
              <a:rPr lang="en-US" sz="900" dirty="0">
                <a:solidFill>
                  <a:schemeClr val="tx1"/>
                </a:solidFill>
                <a:latin typeface="Futura PT Demi" panose="020B0604020202020204" pitchFamily="34" charset="-52"/>
              </a:rPr>
              <a:t> </a:t>
            </a:r>
            <a:r>
              <a:rPr lang="ru-RU" sz="900" dirty="0">
                <a:solidFill>
                  <a:schemeClr val="tx1"/>
                </a:solidFill>
                <a:latin typeface="Futura PT Demi" panose="020B0604020202020204" pitchFamily="34" charset="-52"/>
              </a:rPr>
              <a:t>и</a:t>
            </a:r>
            <a:r>
              <a:rPr lang="en-US" sz="900" dirty="0">
                <a:solidFill>
                  <a:schemeClr val="tx1"/>
                </a:solidFill>
                <a:latin typeface="Futura PT Demi" panose="020B0604020202020204" pitchFamily="34" charset="-52"/>
              </a:rPr>
              <a:t> </a:t>
            </a:r>
            <a:r>
              <a:rPr lang="en-US" sz="900" dirty="0" err="1">
                <a:solidFill>
                  <a:schemeClr val="tx1"/>
                </a:solidFill>
                <a:latin typeface="Futura PT Demi" panose="020B0604020202020204" pitchFamily="34" charset="-52"/>
              </a:rPr>
              <a:t>osf</a:t>
            </a:r>
            <a:r>
              <a:rPr lang="ru-RU" sz="900" dirty="0">
                <a:solidFill>
                  <a:schemeClr val="tx1"/>
                </a:solidFill>
                <a:latin typeface="Futura PT Demi" panose="020B0604020202020204" pitchFamily="34" charset="-52"/>
              </a:rPr>
              <a:t>; образовательные программы и программы дисциплин</a:t>
            </a:r>
          </a:p>
        </p:txBody>
      </p:sp>
      <p:sp>
        <p:nvSpPr>
          <p:cNvPr id="35" name="Прямоугольник 34">
            <a:extLst>
              <a:ext uri="{FF2B5EF4-FFF2-40B4-BE49-F238E27FC236}">
                <a16:creationId xmlns:a16="http://schemas.microsoft.com/office/drawing/2014/main" id="{4BF2353C-B8C6-4DAF-995F-8540E6B0C4F7}"/>
              </a:ext>
            </a:extLst>
          </p:cNvPr>
          <p:cNvSpPr/>
          <p:nvPr/>
        </p:nvSpPr>
        <p:spPr>
          <a:xfrm>
            <a:off x="8412861" y="1446572"/>
            <a:ext cx="1332036" cy="792162"/>
          </a:xfrm>
          <a:prstGeom prst="rect">
            <a:avLst/>
          </a:prstGeom>
          <a:solidFill>
            <a:srgbClr val="F5BB65"/>
          </a:solidFill>
          <a:ln w="6350">
            <a:solidFill>
              <a:srgbClr val="8C34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Работа с портфолио студентов и преподавателей, УМК</a:t>
            </a:r>
          </a:p>
        </p:txBody>
      </p:sp>
      <p:sp>
        <p:nvSpPr>
          <p:cNvPr id="33" name="TextBox 32">
            <a:extLst>
              <a:ext uri="{FF2B5EF4-FFF2-40B4-BE49-F238E27FC236}">
                <a16:creationId xmlns:a16="http://schemas.microsoft.com/office/drawing/2014/main" id="{D5159A42-2CC6-45E3-ADE4-D5E9B9D73A23}"/>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algn="r">
              <a:spcBef>
                <a:spcPct val="0"/>
              </a:spcBef>
              <a:buClrTx/>
              <a:buFontTx/>
              <a:buNone/>
              <a:defRPr/>
            </a:pPr>
            <a:fld id="{DDBE0378-3DB8-4FCE-95E9-06A3C90C0333}" type="slidenum">
              <a:rPr lang="en-US" altLang="ru-RU" sz="2400" b="1" smtClean="0">
                <a:effectLst>
                  <a:outerShdw blurRad="38100" dist="38100" dir="2700000" algn="tl">
                    <a:srgbClr val="C0C0C0"/>
                  </a:outerShdw>
                </a:effectLst>
              </a:rPr>
              <a:pPr algn="r">
                <a:spcBef>
                  <a:spcPct val="0"/>
                </a:spcBef>
                <a:buClrTx/>
                <a:buFontTx/>
                <a:buNone/>
                <a:defRPr/>
              </a:pPr>
              <a:t>5</a:t>
            </a:fld>
            <a:endParaRPr lang="ru-RU" altLang="ru-RU" sz="2400" b="1" dirty="0">
              <a:effectLst>
                <a:outerShdw blurRad="38100" dist="38100" dir="2700000" algn="tl">
                  <a:srgbClr val="C0C0C0"/>
                </a:outerShdw>
              </a:effectLst>
            </a:endParaRPr>
          </a:p>
        </p:txBody>
      </p:sp>
      <p:pic>
        <p:nvPicPr>
          <p:cNvPr id="36" name="Рисунок 6">
            <a:extLst>
              <a:ext uri="{FF2B5EF4-FFF2-40B4-BE49-F238E27FC236}">
                <a16:creationId xmlns:a16="http://schemas.microsoft.com/office/drawing/2014/main" id="{4BD2A13D-6430-4543-987F-AA9DC421C8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69563" y="403225"/>
            <a:ext cx="81121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Прямоугольник 36">
            <a:extLst>
              <a:ext uri="{FF2B5EF4-FFF2-40B4-BE49-F238E27FC236}">
                <a16:creationId xmlns:a16="http://schemas.microsoft.com/office/drawing/2014/main" id="{63D960C1-FB33-42E3-B024-9998FC804600}"/>
              </a:ext>
            </a:extLst>
          </p:cNvPr>
          <p:cNvSpPr/>
          <p:nvPr/>
        </p:nvSpPr>
        <p:spPr>
          <a:xfrm>
            <a:off x="9888583" y="3348452"/>
            <a:ext cx="1333543" cy="792162"/>
          </a:xfrm>
          <a:prstGeom prst="rect">
            <a:avLst/>
          </a:prstGeom>
          <a:solidFill>
            <a:srgbClr val="F5BB65"/>
          </a:solidFill>
          <a:ln w="6350">
            <a:solidFill>
              <a:srgbClr val="8C34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050" dirty="0">
                <a:solidFill>
                  <a:schemeClr val="tx1"/>
                </a:solidFill>
                <a:latin typeface="Futura PT Demi" panose="020B0604020202020204" pitchFamily="34" charset="-52"/>
              </a:rPr>
              <a:t>Интеграция с национальным мессенджером МАХ</a:t>
            </a:r>
          </a:p>
        </p:txBody>
      </p:sp>
    </p:spTree>
    <p:extLst>
      <p:ext uri="{BB962C8B-B14F-4D97-AF65-F5344CB8AC3E}">
        <p14:creationId xmlns:p14="http://schemas.microsoft.com/office/powerpoint/2010/main" val="1255123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27384"/>
            <a:ext cx="7416800" cy="1484312"/>
          </a:xfrm>
        </p:spPr>
        <p:txBody>
          <a:bodyPr/>
          <a:lstStyle/>
          <a:p>
            <a:r>
              <a:rPr lang="ru-RU" altLang="ru-RU" dirty="0">
                <a:latin typeface="Futura PT Demi" panose="020B0604020202020204" charset="0"/>
              </a:rPr>
              <a:t>Выгрузка файлов договора о платном обучении.</a:t>
            </a:r>
          </a:p>
        </p:txBody>
      </p:sp>
      <p:sp>
        <p:nvSpPr>
          <p:cNvPr id="2" name="TextBox 1"/>
          <p:cNvSpPr txBox="1"/>
          <p:nvPr/>
        </p:nvSpPr>
        <p:spPr>
          <a:xfrm>
            <a:off x="119336" y="1556792"/>
            <a:ext cx="4176464" cy="4708981"/>
          </a:xfrm>
          <a:prstGeom prst="rect">
            <a:avLst/>
          </a:prstGeom>
          <a:noFill/>
        </p:spPr>
        <p:txBody>
          <a:bodyPr wrap="square" rtlCol="0">
            <a:spAutoFit/>
          </a:bodyPr>
          <a:lstStyle/>
          <a:p>
            <a:pPr>
              <a:spcAft>
                <a:spcPts val="1200"/>
              </a:spcAft>
            </a:pPr>
            <a:r>
              <a:rPr lang="ru-RU" sz="1600" b="1" u="sng" dirty="0">
                <a:latin typeface="Futura PT Demi" panose="020B0604020202020204" charset="0"/>
              </a:rPr>
              <a:t>Файлы договора о платном обучении </a:t>
            </a:r>
            <a:endParaRPr lang="ru-RU" sz="1600" dirty="0">
              <a:latin typeface="Futura PT Demi" panose="020B0604020202020204" charset="0"/>
            </a:endParaRPr>
          </a:p>
          <a:p>
            <a:pPr>
              <a:spcAft>
                <a:spcPts val="1200"/>
              </a:spcAft>
            </a:pPr>
            <a:r>
              <a:rPr lang="ru-RU" sz="1600" b="1" dirty="0">
                <a:latin typeface="Futura PT Demi" panose="020B0604020202020204" charset="0"/>
              </a:rPr>
              <a:t>Источники данных: </a:t>
            </a:r>
          </a:p>
          <a:p>
            <a:pPr marL="285750" indent="-285750">
              <a:spcAft>
                <a:spcPts val="1200"/>
              </a:spcAft>
              <a:buFont typeface="Arial" panose="020B0604020202020204" pitchFamily="34" charset="0"/>
              <a:buChar char="•"/>
            </a:pPr>
            <a:r>
              <a:rPr lang="ru-RU" sz="1600" dirty="0">
                <a:latin typeface="Futura PT Demi" panose="020B0604020202020204" charset="0"/>
              </a:rPr>
              <a:t>документ «Данные для формирования договора ССПВО»</a:t>
            </a:r>
          </a:p>
          <a:p>
            <a:pPr marL="285750" indent="-285750">
              <a:spcAft>
                <a:spcPts val="1200"/>
              </a:spcAft>
              <a:buFont typeface="Arial" panose="020B0604020202020204" pitchFamily="34" charset="0"/>
              <a:buChar char="•"/>
            </a:pPr>
            <a:r>
              <a:rPr lang="ru-RU" sz="1600" dirty="0">
                <a:latin typeface="Futura PT Demi" panose="020B0604020202020204" charset="0"/>
              </a:rPr>
              <a:t>договор на оказание образовательных услуг</a:t>
            </a:r>
          </a:p>
          <a:p>
            <a:pPr marL="285750" indent="-285750">
              <a:spcAft>
                <a:spcPts val="1200"/>
              </a:spcAft>
              <a:buFont typeface="Arial" panose="020B0604020202020204" pitchFamily="34" charset="0"/>
              <a:buChar char="•"/>
            </a:pPr>
            <a:endParaRPr lang="ru-RU" sz="1600" dirty="0">
              <a:latin typeface="Futura PT Demi" panose="020B0604020202020204" charset="0"/>
            </a:endParaRPr>
          </a:p>
          <a:p>
            <a:pPr>
              <a:spcAft>
                <a:spcPts val="1200"/>
              </a:spcAft>
            </a:pPr>
            <a:r>
              <a:rPr lang="ru-RU" sz="1600" b="1" dirty="0">
                <a:latin typeface="Futura PT Demi" panose="020B0604020202020204" charset="0"/>
              </a:rPr>
              <a:t>Важно! </a:t>
            </a:r>
            <a:r>
              <a:rPr lang="ru-RU" sz="1600" dirty="0">
                <a:latin typeface="Futura PT Demi" panose="020B0604020202020204" charset="0"/>
              </a:rPr>
              <a:t>Перед выгрузкой файлов договора о платном обучении нужно </a:t>
            </a:r>
          </a:p>
          <a:p>
            <a:pPr marL="285750" indent="-285750">
              <a:spcAft>
                <a:spcPts val="0"/>
              </a:spcAft>
              <a:buFont typeface="Arial" panose="020B0604020202020204" pitchFamily="34" charset="0"/>
              <a:buChar char="•"/>
            </a:pPr>
            <a:r>
              <a:rPr lang="ru-RU" sz="1600" dirty="0">
                <a:latin typeface="Futura PT Demi" panose="020B0604020202020204" charset="0"/>
              </a:rPr>
              <a:t>указать в поле «Типы объектов» типы объектов, соответствующие договорам;</a:t>
            </a:r>
          </a:p>
          <a:p>
            <a:pPr marL="285750" indent="-285750">
              <a:spcAft>
                <a:spcPts val="0"/>
              </a:spcAft>
              <a:buFont typeface="Arial" panose="020B0604020202020204" pitchFamily="34" charset="0"/>
              <a:buChar char="•"/>
            </a:pPr>
            <a:r>
              <a:rPr lang="ru-RU" sz="1600" dirty="0">
                <a:latin typeface="Futura PT Demi" panose="020B0604020202020204" charset="0"/>
              </a:rPr>
              <a:t>перейти на вкладку «Настройки» и сохранить настройки (настройка выполняется однократно) </a:t>
            </a:r>
          </a:p>
          <a:p>
            <a:pPr>
              <a:spcAft>
                <a:spcPts val="1200"/>
              </a:spcAft>
            </a:pPr>
            <a:endParaRPr lang="ru-RU" sz="1600" dirty="0">
              <a:latin typeface="Futura PT Demi" panose="020B0604020202020204" charset="0"/>
            </a:endParaRPr>
          </a:p>
        </p:txBody>
      </p:sp>
      <p:pic>
        <p:nvPicPr>
          <p:cNvPr id="5" name="Рисунок 4">
            <a:extLst>
              <a:ext uri="{FF2B5EF4-FFF2-40B4-BE49-F238E27FC236}">
                <a16:creationId xmlns:a16="http://schemas.microsoft.com/office/drawing/2014/main" id="{E6E9F5C9-4E78-4A76-926B-6B0BA5F4F94F}"/>
              </a:ext>
            </a:extLst>
          </p:cNvPr>
          <p:cNvPicPr>
            <a:picLocks noChangeAspect="1"/>
          </p:cNvPicPr>
          <p:nvPr/>
        </p:nvPicPr>
        <p:blipFill>
          <a:blip r:embed="rId4"/>
          <a:stretch>
            <a:fillRect/>
          </a:stretch>
        </p:blipFill>
        <p:spPr>
          <a:xfrm>
            <a:off x="4691781" y="1593605"/>
            <a:ext cx="7020000" cy="4893610"/>
          </a:xfrm>
          <a:prstGeom prst="rect">
            <a:avLst/>
          </a:prstGeom>
          <a:ln>
            <a:solidFill>
              <a:schemeClr val="tx1"/>
            </a:solidFill>
          </a:ln>
        </p:spPr>
      </p:pic>
      <p:sp>
        <p:nvSpPr>
          <p:cNvPr id="10" name="TextBox 9">
            <a:extLst>
              <a:ext uri="{FF2B5EF4-FFF2-40B4-BE49-F238E27FC236}">
                <a16:creationId xmlns:a16="http://schemas.microsoft.com/office/drawing/2014/main" id="{8D56B0C6-A326-4D2E-9805-9641028AAB73}"/>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50</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1884330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27384"/>
            <a:ext cx="7416800" cy="1484312"/>
          </a:xfrm>
        </p:spPr>
        <p:txBody>
          <a:bodyPr/>
          <a:lstStyle/>
          <a:p>
            <a:r>
              <a:rPr lang="ru-RU" altLang="ru-RU" dirty="0">
                <a:latin typeface="Futura PT Demi" panose="020B0604020202020204" charset="0"/>
              </a:rPr>
              <a:t>Выгрузка записи на сдачу вступительных испытаний</a:t>
            </a:r>
          </a:p>
        </p:txBody>
      </p:sp>
      <p:sp>
        <p:nvSpPr>
          <p:cNvPr id="2" name="TextBox 1"/>
          <p:cNvSpPr txBox="1"/>
          <p:nvPr/>
        </p:nvSpPr>
        <p:spPr>
          <a:xfrm>
            <a:off x="119336" y="1556792"/>
            <a:ext cx="4176464" cy="5170646"/>
          </a:xfrm>
          <a:prstGeom prst="rect">
            <a:avLst/>
          </a:prstGeom>
          <a:noFill/>
        </p:spPr>
        <p:txBody>
          <a:bodyPr wrap="square" rtlCol="0">
            <a:spAutoFit/>
          </a:bodyPr>
          <a:lstStyle/>
          <a:p>
            <a:pPr>
              <a:spcAft>
                <a:spcPts val="0"/>
              </a:spcAft>
            </a:pPr>
            <a:r>
              <a:rPr lang="ru-RU" sz="1600" b="1" u="sng" dirty="0">
                <a:latin typeface="Futura PT Demi" panose="020B0604020202020204" charset="0"/>
              </a:rPr>
              <a:t>Запись на сдачу ВИ (предмета) </a:t>
            </a:r>
            <a:r>
              <a:rPr lang="ru-RU" sz="1600" dirty="0">
                <a:latin typeface="Futura PT Demi" panose="020B0604020202020204" charset="0"/>
              </a:rPr>
              <a:t>может быть:</a:t>
            </a:r>
          </a:p>
          <a:p>
            <a:pPr marL="285750" indent="-285750">
              <a:spcAft>
                <a:spcPts val="0"/>
              </a:spcAft>
              <a:buFont typeface="Arial" panose="020B0604020202020204" pitchFamily="34" charset="0"/>
              <a:buChar char="•"/>
            </a:pPr>
            <a:r>
              <a:rPr lang="ru-RU" sz="1600" dirty="0">
                <a:latin typeface="Futura PT Demi" panose="020B0604020202020204" charset="0"/>
              </a:rPr>
              <a:t>загружена из ССПВО (сценарий 1)</a:t>
            </a:r>
          </a:p>
          <a:p>
            <a:pPr marL="285750" indent="-285750">
              <a:spcAft>
                <a:spcPts val="0"/>
              </a:spcAft>
              <a:buFont typeface="Arial" panose="020B0604020202020204" pitchFamily="34" charset="0"/>
              <a:buChar char="•"/>
            </a:pPr>
            <a:r>
              <a:rPr lang="ru-RU" sz="1600" dirty="0">
                <a:latin typeface="Futura PT Demi" panose="020B0604020202020204" charset="0"/>
              </a:rPr>
              <a:t>добавлена в «1С:Университет ПРОФ» (сценарий 2)</a:t>
            </a:r>
          </a:p>
          <a:p>
            <a:pPr marL="285750" indent="-285750">
              <a:spcAft>
                <a:spcPts val="0"/>
              </a:spcAft>
              <a:buFont typeface="Arial" panose="020B0604020202020204" pitchFamily="34" charset="0"/>
              <a:buChar char="•"/>
            </a:pPr>
            <a:endParaRPr lang="ru-RU" sz="1600" dirty="0">
              <a:latin typeface="Futura PT Demi" panose="020B0604020202020204" charset="0"/>
            </a:endParaRPr>
          </a:p>
          <a:p>
            <a:pPr>
              <a:spcAft>
                <a:spcPts val="1200"/>
              </a:spcAft>
            </a:pPr>
            <a:r>
              <a:rPr lang="ru-RU" sz="1600" dirty="0">
                <a:latin typeface="Futura PT Demi" panose="020B0604020202020204" charset="0"/>
              </a:rPr>
              <a:t>Запись на сдачу ВИ (предмета) </a:t>
            </a:r>
            <a:r>
              <a:rPr lang="ru-RU" sz="1600" b="1" dirty="0">
                <a:latin typeface="Futura PT Demi" panose="020B0604020202020204" charset="0"/>
              </a:rPr>
              <a:t>– </a:t>
            </a:r>
            <a:r>
              <a:rPr lang="ru-RU" sz="1600" dirty="0">
                <a:latin typeface="Futura PT Demi" panose="020B0604020202020204" charset="0"/>
              </a:rPr>
              <a:t>выгружается, если данные о записи на сдачу ВИ были первично внесены на стороне «1С:Университет ПРОФ» </a:t>
            </a:r>
          </a:p>
          <a:p>
            <a:pPr>
              <a:spcAft>
                <a:spcPts val="1200"/>
              </a:spcAft>
            </a:pPr>
            <a:r>
              <a:rPr lang="ru-RU" sz="1600" b="1" dirty="0">
                <a:latin typeface="Futura PT Demi" panose="020B0604020202020204" charset="0"/>
              </a:rPr>
              <a:t>Источник данных: </a:t>
            </a:r>
            <a:r>
              <a:rPr lang="ru-RU" sz="1600" dirty="0">
                <a:latin typeface="Futura PT Demi" panose="020B0604020202020204" charset="0"/>
              </a:rPr>
              <a:t>документ «Допуск к вступительным испытаниям».</a:t>
            </a:r>
          </a:p>
          <a:p>
            <a:pPr>
              <a:spcAft>
                <a:spcPts val="1200"/>
              </a:spcAft>
            </a:pPr>
            <a:r>
              <a:rPr lang="ru-RU" sz="1400" b="1" dirty="0">
                <a:latin typeface="Futura PT Demi" panose="020B0604020202020204" charset="0"/>
              </a:rPr>
              <a:t>Важно!</a:t>
            </a:r>
            <a:r>
              <a:rPr lang="ru-RU" sz="1400" dirty="0">
                <a:latin typeface="Futura PT Demi" panose="020B0604020202020204" charset="0"/>
              </a:rPr>
              <a:t> Даты в документе «Допуск к вступительным испытаниям» должны быть указаны на основании документа «Расписание вступительных испытаний». </a:t>
            </a:r>
          </a:p>
          <a:p>
            <a:pPr>
              <a:spcAft>
                <a:spcPts val="1200"/>
              </a:spcAft>
            </a:pPr>
            <a:r>
              <a:rPr lang="ru-RU" sz="1400" b="1" dirty="0">
                <a:latin typeface="Futura PT Demi" panose="020B0604020202020204" charset="0"/>
              </a:rPr>
              <a:t>Важно! </a:t>
            </a:r>
            <a:r>
              <a:rPr lang="ru-RU" sz="1400" dirty="0">
                <a:latin typeface="Futura PT Demi" panose="020B0604020202020204" charset="0"/>
              </a:rPr>
              <a:t>Предварительно должны быть успешно выгружены сущности «Вступительные испытания» и «Расписание вступительных испытаний»</a:t>
            </a:r>
          </a:p>
          <a:p>
            <a:pPr>
              <a:spcAft>
                <a:spcPts val="1200"/>
              </a:spcAft>
            </a:pPr>
            <a:endParaRPr lang="ru-RU" sz="1600" dirty="0">
              <a:latin typeface="Futura PT Demi" panose="020B0604020202020204" charset="0"/>
            </a:endParaRPr>
          </a:p>
        </p:txBody>
      </p:sp>
      <p:pic>
        <p:nvPicPr>
          <p:cNvPr id="4" name="Рисунок 3">
            <a:extLst>
              <a:ext uri="{FF2B5EF4-FFF2-40B4-BE49-F238E27FC236}">
                <a16:creationId xmlns:a16="http://schemas.microsoft.com/office/drawing/2014/main" id="{B7C9C24D-53D8-4242-8C6E-4AD18DEA6CF7}"/>
              </a:ext>
            </a:extLst>
          </p:cNvPr>
          <p:cNvPicPr>
            <a:picLocks noChangeAspect="1"/>
          </p:cNvPicPr>
          <p:nvPr/>
        </p:nvPicPr>
        <p:blipFill>
          <a:blip r:embed="rId4"/>
          <a:stretch>
            <a:fillRect/>
          </a:stretch>
        </p:blipFill>
        <p:spPr>
          <a:xfrm>
            <a:off x="4655840" y="1556792"/>
            <a:ext cx="7020000" cy="4902586"/>
          </a:xfrm>
          <a:prstGeom prst="rect">
            <a:avLst/>
          </a:prstGeom>
          <a:ln>
            <a:solidFill>
              <a:schemeClr val="tx1"/>
            </a:solidFill>
          </a:ln>
        </p:spPr>
      </p:pic>
      <p:sp>
        <p:nvSpPr>
          <p:cNvPr id="10" name="TextBox 9">
            <a:extLst>
              <a:ext uri="{FF2B5EF4-FFF2-40B4-BE49-F238E27FC236}">
                <a16:creationId xmlns:a16="http://schemas.microsoft.com/office/drawing/2014/main" id="{633B7A3B-0BD9-406E-882A-CFE2416A28C7}"/>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51</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39526241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27384"/>
            <a:ext cx="7416800" cy="1484312"/>
          </a:xfrm>
        </p:spPr>
        <p:txBody>
          <a:bodyPr/>
          <a:lstStyle/>
          <a:p>
            <a:r>
              <a:rPr lang="ru-RU" altLang="ru-RU" dirty="0">
                <a:latin typeface="Futura PT Demi" panose="020B0604020202020204" charset="0"/>
              </a:rPr>
              <a:t>Результаты вступительных испытаний. Внутренние вступительные испытания</a:t>
            </a:r>
          </a:p>
        </p:txBody>
      </p:sp>
      <p:sp>
        <p:nvSpPr>
          <p:cNvPr id="2" name="TextBox 1"/>
          <p:cNvSpPr txBox="1"/>
          <p:nvPr/>
        </p:nvSpPr>
        <p:spPr>
          <a:xfrm>
            <a:off x="119336" y="1556792"/>
            <a:ext cx="4176464" cy="2769989"/>
          </a:xfrm>
          <a:prstGeom prst="rect">
            <a:avLst/>
          </a:prstGeom>
          <a:noFill/>
        </p:spPr>
        <p:txBody>
          <a:bodyPr wrap="square" rtlCol="0">
            <a:spAutoFit/>
          </a:bodyPr>
          <a:lstStyle/>
          <a:p>
            <a:pPr>
              <a:spcAft>
                <a:spcPts val="1200"/>
              </a:spcAft>
            </a:pPr>
            <a:r>
              <a:rPr lang="ru-RU" sz="1600" dirty="0">
                <a:latin typeface="Futura PT Demi" panose="020B0604020202020204" charset="0"/>
              </a:rPr>
              <a:t>Данные о результатах внутренних вступительных испытаний вносятся в ведомости</a:t>
            </a:r>
          </a:p>
          <a:p>
            <a:pPr>
              <a:spcAft>
                <a:spcPts val="1200"/>
              </a:spcAft>
            </a:pPr>
            <a:endParaRPr lang="ru-RU" sz="1600" dirty="0">
              <a:latin typeface="Futura PT Demi" panose="020B0604020202020204" charset="0"/>
            </a:endParaRPr>
          </a:p>
          <a:p>
            <a:pPr>
              <a:spcAft>
                <a:spcPts val="1200"/>
              </a:spcAft>
            </a:pPr>
            <a:r>
              <a:rPr lang="ru-RU" sz="1600" dirty="0">
                <a:latin typeface="Futura PT Demi" panose="020B0604020202020204" charset="0"/>
              </a:rPr>
              <a:t>Для массового формирования ведомостей предназначена обработка «Формирование экзаменационных ведомостей»</a:t>
            </a:r>
          </a:p>
          <a:p>
            <a:pPr>
              <a:spcAft>
                <a:spcPts val="1200"/>
              </a:spcAft>
            </a:pPr>
            <a:endParaRPr lang="ru-RU" sz="1600" dirty="0">
              <a:latin typeface="Futura PT Demi" panose="020B0604020202020204" charset="0"/>
            </a:endParaRPr>
          </a:p>
        </p:txBody>
      </p:sp>
      <p:pic>
        <p:nvPicPr>
          <p:cNvPr id="3" name="Рисунок 2">
            <a:extLst>
              <a:ext uri="{FF2B5EF4-FFF2-40B4-BE49-F238E27FC236}">
                <a16:creationId xmlns:a16="http://schemas.microsoft.com/office/drawing/2014/main" id="{78C7853F-EFD4-4BC4-81DB-B4989B595760}"/>
              </a:ext>
            </a:extLst>
          </p:cNvPr>
          <p:cNvPicPr>
            <a:picLocks noChangeAspect="1"/>
          </p:cNvPicPr>
          <p:nvPr/>
        </p:nvPicPr>
        <p:blipFill>
          <a:blip r:embed="rId4"/>
          <a:stretch>
            <a:fillRect/>
          </a:stretch>
        </p:blipFill>
        <p:spPr>
          <a:xfrm>
            <a:off x="4583832" y="1433314"/>
            <a:ext cx="7020000" cy="5070325"/>
          </a:xfrm>
          <a:prstGeom prst="rect">
            <a:avLst/>
          </a:prstGeom>
          <a:ln>
            <a:solidFill>
              <a:schemeClr val="tx1"/>
            </a:solidFill>
          </a:ln>
        </p:spPr>
      </p:pic>
      <p:sp>
        <p:nvSpPr>
          <p:cNvPr id="10" name="TextBox 9">
            <a:extLst>
              <a:ext uri="{FF2B5EF4-FFF2-40B4-BE49-F238E27FC236}">
                <a16:creationId xmlns:a16="http://schemas.microsoft.com/office/drawing/2014/main" id="{68AE0636-831B-4622-8073-94464EE5241D}"/>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52</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42531597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27384"/>
            <a:ext cx="7416800" cy="1484312"/>
          </a:xfrm>
        </p:spPr>
        <p:txBody>
          <a:bodyPr/>
          <a:lstStyle/>
          <a:p>
            <a:r>
              <a:rPr lang="ru-RU" altLang="ru-RU" dirty="0">
                <a:latin typeface="Futura PT Demi" panose="020B0604020202020204" charset="0"/>
              </a:rPr>
              <a:t>Результаты вступительных испытаний. ЕГЭ</a:t>
            </a:r>
          </a:p>
        </p:txBody>
      </p:sp>
      <p:sp>
        <p:nvSpPr>
          <p:cNvPr id="2" name="TextBox 1"/>
          <p:cNvSpPr txBox="1"/>
          <p:nvPr/>
        </p:nvSpPr>
        <p:spPr>
          <a:xfrm>
            <a:off x="119336" y="1556792"/>
            <a:ext cx="4464496" cy="4770537"/>
          </a:xfrm>
          <a:prstGeom prst="rect">
            <a:avLst/>
          </a:prstGeom>
          <a:noFill/>
        </p:spPr>
        <p:txBody>
          <a:bodyPr wrap="square" rtlCol="0">
            <a:spAutoFit/>
          </a:bodyPr>
          <a:lstStyle/>
          <a:p>
            <a:pPr>
              <a:spcAft>
                <a:spcPts val="0"/>
              </a:spcAft>
            </a:pPr>
            <a:r>
              <a:rPr lang="ru-RU" sz="1600" dirty="0">
                <a:latin typeface="Futura PT Demi" panose="020B0604020202020204" charset="0"/>
              </a:rPr>
              <a:t>Данные о результатах ЕГЭ могут быть загружены:</a:t>
            </a:r>
          </a:p>
          <a:p>
            <a:pPr marL="285750" indent="-285750">
              <a:spcAft>
                <a:spcPts val="0"/>
              </a:spcAft>
              <a:buFont typeface="Arial" panose="020B0604020202020204" pitchFamily="34" charset="0"/>
              <a:buChar char="•"/>
            </a:pPr>
            <a:r>
              <a:rPr lang="ru-RU" sz="1600" dirty="0">
                <a:latin typeface="Futura PT Demi" panose="020B0604020202020204" charset="0"/>
              </a:rPr>
              <a:t>Обработкой «Загрузка результатов проверки свидетельств ЕГЭ» (предварительно надо сформировать отчет «Данные для проверки свидетельств ЕГЭ»)</a:t>
            </a:r>
          </a:p>
          <a:p>
            <a:pPr marL="285750" indent="-285750">
              <a:spcAft>
                <a:spcPts val="0"/>
              </a:spcAft>
              <a:buFont typeface="Arial" panose="020B0604020202020204" pitchFamily="34" charset="0"/>
              <a:buChar char="•"/>
            </a:pPr>
            <a:r>
              <a:rPr lang="ru-RU" sz="1600" dirty="0">
                <a:latin typeface="Futura PT Demi" panose="020B0604020202020204" charset="0"/>
              </a:rPr>
              <a:t>В составе данных, пришедших из ССПВО</a:t>
            </a:r>
          </a:p>
          <a:p>
            <a:pPr marL="285750" indent="-285750">
              <a:spcAft>
                <a:spcPts val="0"/>
              </a:spcAft>
              <a:buFont typeface="Arial" panose="020B0604020202020204" pitchFamily="34" charset="0"/>
              <a:buChar char="•"/>
            </a:pPr>
            <a:r>
              <a:rPr lang="ru-RU" sz="1600" dirty="0">
                <a:latin typeface="Futura PT Demi" panose="020B0604020202020204" charset="0"/>
              </a:rPr>
              <a:t>Обработкой «Взаимодействие с системой </a:t>
            </a:r>
            <a:r>
              <a:rPr lang="ru-RU" sz="1600" dirty="0" err="1">
                <a:latin typeface="Futura PT Demi" panose="020B0604020202020204" charset="0"/>
              </a:rPr>
              <a:t>Суперсервис</a:t>
            </a:r>
            <a:r>
              <a:rPr lang="ru-RU" sz="1600" dirty="0">
                <a:latin typeface="Futura PT Demi" panose="020B0604020202020204" charset="0"/>
              </a:rPr>
              <a:t>»:</a:t>
            </a:r>
          </a:p>
          <a:p>
            <a:pPr marL="800100" lvl="1" indent="-342900">
              <a:spcAft>
                <a:spcPts val="0"/>
              </a:spcAft>
              <a:buFont typeface="+mj-lt"/>
              <a:buAutoNum type="arabicParenR"/>
            </a:pPr>
            <a:r>
              <a:rPr lang="ru-RU" sz="1600" dirty="0">
                <a:latin typeface="Futura PT Demi" panose="020B0604020202020204" charset="0"/>
              </a:rPr>
              <a:t>выделить сущность «Получение результатов ЕГЭ, подтвержденных в ФИС ГИА и приема», действие «Запрос на загрузку данных из сервиса приема (</a:t>
            </a:r>
            <a:r>
              <a:rPr lang="ru-RU" sz="1600" dirty="0" err="1">
                <a:latin typeface="Futura PT Demi" panose="020B0604020202020204" charset="0"/>
              </a:rPr>
              <a:t>GetDirect</a:t>
            </a:r>
            <a:r>
              <a:rPr lang="ru-RU" sz="1600" dirty="0">
                <a:latin typeface="Futura PT Demi" panose="020B0604020202020204" charset="0"/>
              </a:rPr>
              <a:t>)»</a:t>
            </a:r>
          </a:p>
          <a:p>
            <a:pPr marL="800100" lvl="1" indent="-342900">
              <a:spcAft>
                <a:spcPts val="0"/>
              </a:spcAft>
              <a:buFont typeface="+mj-lt"/>
              <a:buAutoNum type="arabicParenR"/>
            </a:pPr>
            <a:r>
              <a:rPr lang="ru-RU" sz="1600" dirty="0">
                <a:latin typeface="Futura PT Demi" panose="020B0604020202020204" charset="0"/>
              </a:rPr>
              <a:t>сформировать данные для отправки, отправить их в ССПВО</a:t>
            </a:r>
          </a:p>
          <a:p>
            <a:pPr marL="800100" lvl="1" indent="-342900">
              <a:spcAft>
                <a:spcPts val="0"/>
              </a:spcAft>
              <a:buFont typeface="+mj-lt"/>
              <a:buAutoNum type="arabicParenR"/>
            </a:pPr>
            <a:r>
              <a:rPr lang="ru-RU" sz="1600" dirty="0">
                <a:latin typeface="Futura PT Demi" panose="020B0604020202020204" charset="0"/>
              </a:rPr>
              <a:t>прочитать очередь сообщений</a:t>
            </a:r>
          </a:p>
          <a:p>
            <a:pPr marL="800100" lvl="1" indent="-342900">
              <a:spcAft>
                <a:spcPts val="0"/>
              </a:spcAft>
              <a:buFont typeface="+mj-lt"/>
              <a:buAutoNum type="arabicParenR"/>
            </a:pPr>
            <a:r>
              <a:rPr lang="ru-RU" sz="1600" dirty="0">
                <a:latin typeface="Futura PT Demi" panose="020B0604020202020204" charset="0"/>
              </a:rPr>
              <a:t>обработать заявление через Анкету абитуриента</a:t>
            </a:r>
          </a:p>
        </p:txBody>
      </p:sp>
      <p:pic>
        <p:nvPicPr>
          <p:cNvPr id="4" name="Рисунок 3">
            <a:extLst>
              <a:ext uri="{FF2B5EF4-FFF2-40B4-BE49-F238E27FC236}">
                <a16:creationId xmlns:a16="http://schemas.microsoft.com/office/drawing/2014/main" id="{DE1DCDA6-3E62-4577-A20E-5E3A97A791FC}"/>
              </a:ext>
            </a:extLst>
          </p:cNvPr>
          <p:cNvPicPr>
            <a:picLocks noChangeAspect="1"/>
          </p:cNvPicPr>
          <p:nvPr/>
        </p:nvPicPr>
        <p:blipFill>
          <a:blip r:embed="rId4"/>
          <a:stretch>
            <a:fillRect/>
          </a:stretch>
        </p:blipFill>
        <p:spPr>
          <a:xfrm>
            <a:off x="4620616" y="1586833"/>
            <a:ext cx="7020000" cy="4914000"/>
          </a:xfrm>
          <a:prstGeom prst="rect">
            <a:avLst/>
          </a:prstGeom>
          <a:ln>
            <a:solidFill>
              <a:schemeClr val="tx1"/>
            </a:solidFill>
          </a:ln>
        </p:spPr>
      </p:pic>
      <p:sp>
        <p:nvSpPr>
          <p:cNvPr id="10" name="TextBox 9">
            <a:extLst>
              <a:ext uri="{FF2B5EF4-FFF2-40B4-BE49-F238E27FC236}">
                <a16:creationId xmlns:a16="http://schemas.microsoft.com/office/drawing/2014/main" id="{5FE6C7A2-296B-4AAB-A587-2EA76E7D8BB0}"/>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53</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19359042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27384"/>
            <a:ext cx="7416800" cy="1484312"/>
          </a:xfrm>
        </p:spPr>
        <p:txBody>
          <a:bodyPr/>
          <a:lstStyle/>
          <a:p>
            <a:r>
              <a:rPr lang="ru-RU" altLang="ru-RU" dirty="0">
                <a:latin typeface="Futura PT Demi" panose="020B0604020202020204" charset="0"/>
              </a:rPr>
              <a:t>Ранжированный конкурсный список</a:t>
            </a:r>
          </a:p>
        </p:txBody>
      </p:sp>
      <p:sp>
        <p:nvSpPr>
          <p:cNvPr id="2" name="TextBox 1"/>
          <p:cNvSpPr txBox="1"/>
          <p:nvPr/>
        </p:nvSpPr>
        <p:spPr>
          <a:xfrm>
            <a:off x="119336" y="1556792"/>
            <a:ext cx="4464496" cy="5262979"/>
          </a:xfrm>
          <a:prstGeom prst="rect">
            <a:avLst/>
          </a:prstGeom>
          <a:noFill/>
        </p:spPr>
        <p:txBody>
          <a:bodyPr wrap="square" rtlCol="0">
            <a:spAutoFit/>
          </a:bodyPr>
          <a:lstStyle/>
          <a:p>
            <a:pPr>
              <a:spcAft>
                <a:spcPts val="0"/>
              </a:spcAft>
            </a:pPr>
            <a:r>
              <a:rPr lang="ru-RU" sz="1600" dirty="0">
                <a:latin typeface="Futura PT Demi" panose="020B0604020202020204" charset="0"/>
              </a:rPr>
              <a:t>Ранжированный конкурсный список составляется с помощью Мастера списков поступающих.</a:t>
            </a:r>
          </a:p>
          <a:p>
            <a:pPr>
              <a:spcAft>
                <a:spcPts val="0"/>
              </a:spcAft>
            </a:pPr>
            <a:endParaRPr lang="ru-RU" sz="1600" dirty="0">
              <a:latin typeface="Futura PT Demi" panose="020B0604020202020204" charset="0"/>
            </a:endParaRPr>
          </a:p>
          <a:p>
            <a:pPr>
              <a:spcAft>
                <a:spcPts val="0"/>
              </a:spcAft>
            </a:pPr>
            <a:r>
              <a:rPr lang="ru-RU" sz="1600" dirty="0">
                <a:latin typeface="Futura PT Demi" panose="020B0604020202020204" charset="0"/>
              </a:rPr>
              <a:t>Ранжированные конкурсные списки могут формироваться с любой частотой</a:t>
            </a:r>
          </a:p>
          <a:p>
            <a:pPr>
              <a:spcAft>
                <a:spcPts val="0"/>
              </a:spcAft>
            </a:pPr>
            <a:endParaRPr lang="ru-RU" sz="1600" dirty="0">
              <a:latin typeface="Futura PT Demi" panose="020B0604020202020204" charset="0"/>
            </a:endParaRPr>
          </a:p>
          <a:p>
            <a:pPr>
              <a:spcAft>
                <a:spcPts val="0"/>
              </a:spcAft>
            </a:pPr>
            <a:r>
              <a:rPr lang="ru-RU" sz="1600" dirty="0">
                <a:latin typeface="Futura PT Demi" panose="020B0604020202020204" charset="0"/>
              </a:rPr>
              <a:t>Для последующей выгрузки в ССПВО данные сохраняются в регистр сведений «Рассчитанные данные мастера списков поступающих»</a:t>
            </a:r>
          </a:p>
          <a:p>
            <a:pPr>
              <a:spcAft>
                <a:spcPts val="0"/>
              </a:spcAft>
            </a:pPr>
            <a:endParaRPr lang="ru-RU" sz="1600" dirty="0">
              <a:latin typeface="Futura PT Demi" panose="020B0604020202020204" charset="0"/>
            </a:endParaRPr>
          </a:p>
          <a:p>
            <a:pPr>
              <a:spcAft>
                <a:spcPts val="0"/>
              </a:spcAft>
            </a:pPr>
            <a:r>
              <a:rPr lang="ru-RU" sz="1600" dirty="0">
                <a:latin typeface="Futura PT Demi" panose="020B0604020202020204" charset="0"/>
              </a:rPr>
              <a:t>Можно самостоятельно настроить регламентную рассылку отчета.</a:t>
            </a:r>
          </a:p>
          <a:p>
            <a:pPr>
              <a:spcAft>
                <a:spcPts val="0"/>
              </a:spcAft>
            </a:pPr>
            <a:endParaRPr lang="ru-RU" sz="1600" dirty="0">
              <a:latin typeface="Futura PT Demi" panose="020B0604020202020204" charset="0"/>
            </a:endParaRPr>
          </a:p>
          <a:p>
            <a:pPr>
              <a:spcAft>
                <a:spcPts val="0"/>
              </a:spcAft>
            </a:pPr>
            <a:r>
              <a:rPr lang="ru-RU" sz="1600" dirty="0">
                <a:latin typeface="Futura PT Demi" panose="020B0604020202020204" charset="0"/>
              </a:rPr>
              <a:t>Если настроена регламентная рассылка и включена опция «Формировать списки для </a:t>
            </a:r>
            <a:r>
              <a:rPr lang="ru-RU" sz="1600" dirty="0" err="1">
                <a:latin typeface="Futura PT Demi" panose="020B0604020202020204" charset="0"/>
              </a:rPr>
              <a:t>Суперсервиса</a:t>
            </a:r>
            <a:r>
              <a:rPr lang="ru-RU" sz="1600" dirty="0">
                <a:latin typeface="Futura PT Demi" panose="020B0604020202020204" charset="0"/>
              </a:rPr>
              <a:t> «Поступление в вуз онлайн», то по умолчанию данные сохраняются в регистр сведений «Рассчитанные данные мастера списков поступающих»</a:t>
            </a:r>
          </a:p>
        </p:txBody>
      </p:sp>
      <p:pic>
        <p:nvPicPr>
          <p:cNvPr id="3" name="Рисунок 2">
            <a:extLst>
              <a:ext uri="{FF2B5EF4-FFF2-40B4-BE49-F238E27FC236}">
                <a16:creationId xmlns:a16="http://schemas.microsoft.com/office/drawing/2014/main" id="{99D5545C-A4B5-4142-BA26-A7E3E1BBFD1B}"/>
              </a:ext>
            </a:extLst>
          </p:cNvPr>
          <p:cNvPicPr>
            <a:picLocks noChangeAspect="1"/>
          </p:cNvPicPr>
          <p:nvPr/>
        </p:nvPicPr>
        <p:blipFill>
          <a:blip r:embed="rId4"/>
          <a:stretch>
            <a:fillRect/>
          </a:stretch>
        </p:blipFill>
        <p:spPr>
          <a:xfrm>
            <a:off x="4620616" y="1456928"/>
            <a:ext cx="7020000" cy="5065137"/>
          </a:xfrm>
          <a:prstGeom prst="rect">
            <a:avLst/>
          </a:prstGeom>
          <a:ln>
            <a:solidFill>
              <a:schemeClr val="tx1"/>
            </a:solidFill>
          </a:ln>
        </p:spPr>
      </p:pic>
      <p:sp>
        <p:nvSpPr>
          <p:cNvPr id="10" name="TextBox 9">
            <a:extLst>
              <a:ext uri="{FF2B5EF4-FFF2-40B4-BE49-F238E27FC236}">
                <a16:creationId xmlns:a16="http://schemas.microsoft.com/office/drawing/2014/main" id="{3F0F3471-BA4B-4F1C-917F-E718581D5D6F}"/>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54</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1750308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27384"/>
            <a:ext cx="7416800" cy="1484312"/>
          </a:xfrm>
        </p:spPr>
        <p:txBody>
          <a:bodyPr/>
          <a:lstStyle/>
          <a:p>
            <a:r>
              <a:rPr lang="ru-RU" altLang="ru-RU" dirty="0">
                <a:latin typeface="Futura PT Demi" panose="020B0604020202020204" charset="0"/>
              </a:rPr>
              <a:t>Приказы</a:t>
            </a:r>
          </a:p>
        </p:txBody>
      </p:sp>
      <p:sp>
        <p:nvSpPr>
          <p:cNvPr id="2" name="TextBox 1"/>
          <p:cNvSpPr txBox="1"/>
          <p:nvPr/>
        </p:nvSpPr>
        <p:spPr>
          <a:xfrm>
            <a:off x="119336" y="1556792"/>
            <a:ext cx="4464496" cy="1815882"/>
          </a:xfrm>
          <a:prstGeom prst="rect">
            <a:avLst/>
          </a:prstGeom>
          <a:noFill/>
        </p:spPr>
        <p:txBody>
          <a:bodyPr wrap="square" rtlCol="0">
            <a:spAutoFit/>
          </a:bodyPr>
          <a:lstStyle/>
          <a:p>
            <a:pPr>
              <a:spcAft>
                <a:spcPts val="0"/>
              </a:spcAft>
            </a:pPr>
            <a:r>
              <a:rPr lang="ru-RU" sz="1600" dirty="0">
                <a:latin typeface="Futura PT Demi" panose="020B0604020202020204" charset="0"/>
              </a:rPr>
              <a:t>Приказы на зачисление создаются с помощью Мастера списков поступающих.</a:t>
            </a:r>
          </a:p>
          <a:p>
            <a:pPr>
              <a:spcAft>
                <a:spcPts val="0"/>
              </a:spcAft>
            </a:pPr>
            <a:endParaRPr lang="ru-RU" sz="1600" dirty="0">
              <a:latin typeface="Futura PT Demi" panose="020B0604020202020204" charset="0"/>
            </a:endParaRPr>
          </a:p>
          <a:p>
            <a:pPr>
              <a:spcAft>
                <a:spcPts val="0"/>
              </a:spcAft>
            </a:pPr>
            <a:r>
              <a:rPr lang="ru-RU" sz="1600" dirty="0">
                <a:latin typeface="Futura PT Demi" panose="020B0604020202020204" charset="0"/>
              </a:rPr>
              <a:t>Также с помощью Мастера списков поступающих могут быть созданы приказы об отчислении в рамках приемной кампании и документы «Отказ от участия в конкурсе»</a:t>
            </a:r>
          </a:p>
        </p:txBody>
      </p:sp>
      <p:pic>
        <p:nvPicPr>
          <p:cNvPr id="4" name="Рисунок 3">
            <a:extLst>
              <a:ext uri="{FF2B5EF4-FFF2-40B4-BE49-F238E27FC236}">
                <a16:creationId xmlns:a16="http://schemas.microsoft.com/office/drawing/2014/main" id="{3791DC50-0D68-4422-9D5F-F77EAC331836}"/>
              </a:ext>
            </a:extLst>
          </p:cNvPr>
          <p:cNvPicPr>
            <a:picLocks noChangeAspect="1"/>
          </p:cNvPicPr>
          <p:nvPr/>
        </p:nvPicPr>
        <p:blipFill>
          <a:blip r:embed="rId4"/>
          <a:stretch>
            <a:fillRect/>
          </a:stretch>
        </p:blipFill>
        <p:spPr>
          <a:xfrm>
            <a:off x="4591127" y="1612159"/>
            <a:ext cx="7020000" cy="4926515"/>
          </a:xfrm>
          <a:prstGeom prst="rect">
            <a:avLst/>
          </a:prstGeom>
          <a:ln>
            <a:solidFill>
              <a:schemeClr val="tx1"/>
            </a:solidFill>
          </a:ln>
        </p:spPr>
      </p:pic>
      <p:sp>
        <p:nvSpPr>
          <p:cNvPr id="10" name="TextBox 9">
            <a:extLst>
              <a:ext uri="{FF2B5EF4-FFF2-40B4-BE49-F238E27FC236}">
                <a16:creationId xmlns:a16="http://schemas.microsoft.com/office/drawing/2014/main" id="{2C9D7710-6263-485F-93AD-E27B755E8909}"/>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55</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732599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27384"/>
            <a:ext cx="7416800" cy="1484312"/>
          </a:xfrm>
        </p:spPr>
        <p:txBody>
          <a:bodyPr/>
          <a:lstStyle/>
          <a:p>
            <a:r>
              <a:rPr lang="ru-RU" altLang="ru-RU" dirty="0">
                <a:latin typeface="Futura PT Demi" panose="020B0604020202020204" charset="0"/>
              </a:rPr>
              <a:t>Выгрузка результатов вступительных испытаний, конкурсных списков</a:t>
            </a:r>
          </a:p>
        </p:txBody>
      </p:sp>
      <p:sp>
        <p:nvSpPr>
          <p:cNvPr id="2" name="TextBox 1"/>
          <p:cNvSpPr txBox="1"/>
          <p:nvPr/>
        </p:nvSpPr>
        <p:spPr>
          <a:xfrm>
            <a:off x="119336" y="1556792"/>
            <a:ext cx="11233248" cy="4154984"/>
          </a:xfrm>
          <a:prstGeom prst="rect">
            <a:avLst/>
          </a:prstGeom>
          <a:noFill/>
        </p:spPr>
        <p:txBody>
          <a:bodyPr wrap="square" rtlCol="0">
            <a:spAutoFit/>
          </a:bodyPr>
          <a:lstStyle/>
          <a:p>
            <a:pPr>
              <a:spcAft>
                <a:spcPts val="1200"/>
              </a:spcAft>
            </a:pPr>
            <a:r>
              <a:rPr lang="ru-RU" sz="1600" b="1" u="sng" dirty="0">
                <a:latin typeface="Futura PT Demi" panose="020B0604020202020204" charset="0"/>
              </a:rPr>
              <a:t>Результаты вступительных испытаний </a:t>
            </a:r>
            <a:r>
              <a:rPr lang="ru-RU" sz="1600" dirty="0">
                <a:latin typeface="Futura PT Demi" panose="020B0604020202020204" charset="0"/>
              </a:rPr>
              <a:t>– будут выгружаться в одной из следующих версий обработки «Взаимодействие с системой </a:t>
            </a:r>
            <a:r>
              <a:rPr lang="ru-RU" sz="1600" dirty="0" err="1">
                <a:latin typeface="Futura PT Demi" panose="020B0604020202020204" charset="0"/>
              </a:rPr>
              <a:t>Суперсервис</a:t>
            </a:r>
            <a:r>
              <a:rPr lang="ru-RU" sz="1600" dirty="0">
                <a:latin typeface="Futura PT Demi" panose="020B0604020202020204" charset="0"/>
              </a:rPr>
              <a:t>»</a:t>
            </a:r>
          </a:p>
          <a:p>
            <a:pPr>
              <a:spcAft>
                <a:spcPts val="1200"/>
              </a:spcAft>
            </a:pPr>
            <a:r>
              <a:rPr lang="ru-RU" sz="1600" b="1" dirty="0">
                <a:latin typeface="Futura PT Demi" panose="020B0604020202020204" charset="0"/>
              </a:rPr>
              <a:t>Источники данных: </a:t>
            </a:r>
          </a:p>
          <a:p>
            <a:pPr marL="285750" indent="-285750">
              <a:spcAft>
                <a:spcPts val="0"/>
              </a:spcAft>
              <a:buFont typeface="Arial" panose="020B0604020202020204" pitchFamily="34" charset="0"/>
              <a:buChar char="•"/>
            </a:pPr>
            <a:r>
              <a:rPr lang="ru-RU" sz="1600" dirty="0">
                <a:latin typeface="Futura PT Demi" panose="020B0604020202020204" charset="0"/>
              </a:rPr>
              <a:t>документы «Свидетельство ЕГЭ»</a:t>
            </a:r>
          </a:p>
          <a:p>
            <a:pPr marL="285750" indent="-285750">
              <a:spcAft>
                <a:spcPts val="0"/>
              </a:spcAft>
              <a:buFont typeface="Arial" panose="020B0604020202020204" pitchFamily="34" charset="0"/>
              <a:buChar char="•"/>
            </a:pPr>
            <a:r>
              <a:rPr lang="ru-RU" sz="1600" dirty="0">
                <a:latin typeface="Futura PT Demi" panose="020B0604020202020204" charset="0"/>
              </a:rPr>
              <a:t>документ «Экзаменационная ведомость».</a:t>
            </a:r>
          </a:p>
          <a:p>
            <a:pPr marL="285750" indent="-285750">
              <a:spcAft>
                <a:spcPts val="0"/>
              </a:spcAft>
              <a:buFont typeface="Arial" panose="020B0604020202020204" pitchFamily="34" charset="0"/>
              <a:buChar char="•"/>
            </a:pPr>
            <a:endParaRPr lang="ru-RU" sz="1600" dirty="0">
              <a:latin typeface="Futura PT Demi" panose="020B0604020202020204" charset="0"/>
            </a:endParaRPr>
          </a:p>
          <a:p>
            <a:pPr marL="285750" indent="-285750">
              <a:spcAft>
                <a:spcPts val="0"/>
              </a:spcAft>
              <a:buFont typeface="Arial" panose="020B0604020202020204" pitchFamily="34" charset="0"/>
              <a:buChar char="•"/>
            </a:pPr>
            <a:endParaRPr lang="ru-RU" sz="1600" dirty="0">
              <a:latin typeface="Futura PT Demi" panose="020B0604020202020204" charset="0"/>
            </a:endParaRPr>
          </a:p>
          <a:p>
            <a:pPr>
              <a:spcAft>
                <a:spcPts val="1200"/>
              </a:spcAft>
            </a:pPr>
            <a:r>
              <a:rPr lang="ru-RU" sz="1600" b="1" u="sng" dirty="0">
                <a:latin typeface="Futura PT Demi" panose="020B0604020202020204" charset="0"/>
              </a:rPr>
              <a:t>Ранжированный конкурсный список </a:t>
            </a:r>
            <a:r>
              <a:rPr lang="ru-RU" sz="1600" dirty="0">
                <a:latin typeface="Futura PT Demi" panose="020B0604020202020204" charset="0"/>
              </a:rPr>
              <a:t>– будет выгружаться в одной из следующих версий обработки «Взаимодействие с системой </a:t>
            </a:r>
            <a:r>
              <a:rPr lang="ru-RU" sz="1600" dirty="0" err="1">
                <a:latin typeface="Futura PT Demi" panose="020B0604020202020204" charset="0"/>
              </a:rPr>
              <a:t>Суперсервис</a:t>
            </a:r>
            <a:r>
              <a:rPr lang="ru-RU" sz="1600" dirty="0">
                <a:latin typeface="Futura PT Demi" panose="020B0604020202020204" charset="0"/>
              </a:rPr>
              <a:t>»</a:t>
            </a:r>
          </a:p>
          <a:p>
            <a:pPr>
              <a:spcAft>
                <a:spcPts val="1200"/>
              </a:spcAft>
            </a:pPr>
            <a:r>
              <a:rPr lang="ru-RU" sz="1600" b="1" dirty="0">
                <a:latin typeface="Futura PT Demi" panose="020B0604020202020204" charset="0"/>
              </a:rPr>
              <a:t>Источник данных: </a:t>
            </a:r>
            <a:r>
              <a:rPr lang="ru-RU" sz="1600" dirty="0">
                <a:latin typeface="Futura PT Demi" panose="020B0604020202020204" charset="0"/>
              </a:rPr>
              <a:t>регистр сведений «Рассчитанные данные мастера списка поступающих» (заполняется на основании Мастера приемной кампании)</a:t>
            </a:r>
          </a:p>
          <a:p>
            <a:pPr>
              <a:spcAft>
                <a:spcPts val="0"/>
              </a:spcAft>
            </a:pPr>
            <a:endParaRPr lang="ru-RU" sz="1600" dirty="0">
              <a:latin typeface="Futura PT Demi" panose="020B0604020202020204" charset="0"/>
            </a:endParaRPr>
          </a:p>
          <a:p>
            <a:pPr>
              <a:spcAft>
                <a:spcPts val="0"/>
              </a:spcAft>
            </a:pPr>
            <a:endParaRPr lang="ru-RU" sz="1600" dirty="0">
              <a:latin typeface="Futura PT Demi" panose="020B0604020202020204" charset="0"/>
            </a:endParaRPr>
          </a:p>
          <a:p>
            <a:pPr>
              <a:spcAft>
                <a:spcPts val="0"/>
              </a:spcAft>
            </a:pPr>
            <a:endParaRPr lang="ru-RU" sz="1600" dirty="0">
              <a:latin typeface="Futura PT Demi" panose="020B0604020202020204" charset="0"/>
            </a:endParaRPr>
          </a:p>
        </p:txBody>
      </p:sp>
      <p:sp>
        <p:nvSpPr>
          <p:cNvPr id="6" name="TextBox 5">
            <a:extLst>
              <a:ext uri="{FF2B5EF4-FFF2-40B4-BE49-F238E27FC236}">
                <a16:creationId xmlns:a16="http://schemas.microsoft.com/office/drawing/2014/main" id="{8D74983D-10DA-4777-AC3A-AF39B1C70126}"/>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56</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11242610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27384"/>
            <a:ext cx="7416800" cy="1484312"/>
          </a:xfrm>
        </p:spPr>
        <p:txBody>
          <a:bodyPr/>
          <a:lstStyle/>
          <a:p>
            <a:r>
              <a:rPr lang="ru-RU" altLang="ru-RU" dirty="0">
                <a:latin typeface="Futura PT Demi" panose="020B0604020202020204" charset="0"/>
              </a:rPr>
              <a:t>Регламентная выгрузка.</a:t>
            </a:r>
          </a:p>
        </p:txBody>
      </p:sp>
      <p:sp>
        <p:nvSpPr>
          <p:cNvPr id="2" name="TextBox 1"/>
          <p:cNvSpPr txBox="1"/>
          <p:nvPr/>
        </p:nvSpPr>
        <p:spPr>
          <a:xfrm>
            <a:off x="119336" y="1556792"/>
            <a:ext cx="11593288" cy="2339102"/>
          </a:xfrm>
          <a:prstGeom prst="rect">
            <a:avLst/>
          </a:prstGeom>
          <a:noFill/>
        </p:spPr>
        <p:txBody>
          <a:bodyPr wrap="square" rtlCol="0">
            <a:spAutoFit/>
          </a:bodyPr>
          <a:lstStyle/>
          <a:p>
            <a:pPr>
              <a:spcAft>
                <a:spcPts val="1200"/>
              </a:spcAft>
            </a:pPr>
            <a:r>
              <a:rPr lang="ru-RU" sz="1600" dirty="0">
                <a:latin typeface="Futura PT Demi" panose="020B0604020202020204" charset="0"/>
              </a:rPr>
              <a:t>Регламентное задание «Формирование пакетов Сервиса приема» используется для выгрузки сущностей:</a:t>
            </a:r>
          </a:p>
          <a:p>
            <a:pPr marL="285750" indent="-285750">
              <a:spcAft>
                <a:spcPts val="1200"/>
              </a:spcAft>
              <a:buFont typeface="Arial" panose="020B0604020202020204" pitchFamily="34" charset="0"/>
              <a:buChar char="•"/>
            </a:pPr>
            <a:r>
              <a:rPr lang="ru-RU" sz="1600" dirty="0">
                <a:latin typeface="Futura PT Demi" panose="020B0604020202020204" charset="0"/>
              </a:rPr>
              <a:t>«Индивидуальные достижения поступающих»; </a:t>
            </a:r>
          </a:p>
          <a:p>
            <a:pPr marL="285750" indent="-285750">
              <a:spcAft>
                <a:spcPts val="1200"/>
              </a:spcAft>
              <a:buFont typeface="Arial" panose="020B0604020202020204" pitchFamily="34" charset="0"/>
              <a:buChar char="•"/>
            </a:pPr>
            <a:r>
              <a:rPr lang="ru-RU" sz="1600" dirty="0">
                <a:latin typeface="Futura PT Demi" panose="020B0604020202020204" charset="0"/>
              </a:rPr>
              <a:t>«Запись на сдачу ВИ (предмета)»;</a:t>
            </a:r>
          </a:p>
          <a:p>
            <a:pPr marL="285750" indent="-285750">
              <a:spcAft>
                <a:spcPts val="1200"/>
              </a:spcAft>
              <a:buFont typeface="Arial" panose="020B0604020202020204" pitchFamily="34" charset="0"/>
              <a:buChar char="•"/>
            </a:pPr>
            <a:r>
              <a:rPr lang="ru-RU" sz="1600" dirty="0">
                <a:latin typeface="Futura PT Demi" panose="020B0604020202020204" charset="0"/>
              </a:rPr>
              <a:t>«Удаление записи на сдачу ВИ (предмета)»;</a:t>
            </a:r>
          </a:p>
          <a:p>
            <a:pPr marL="285750" indent="-285750">
              <a:spcAft>
                <a:spcPts val="1200"/>
              </a:spcAft>
              <a:buFont typeface="Arial" panose="020B0604020202020204" pitchFamily="34" charset="0"/>
              <a:buChar char="•"/>
            </a:pPr>
            <a:r>
              <a:rPr lang="ru-RU" sz="1600" dirty="0">
                <a:latin typeface="Futura PT Demi" panose="020B0604020202020204" charset="0"/>
              </a:rPr>
              <a:t>«Результаты вступительных испытаний»;</a:t>
            </a:r>
          </a:p>
          <a:p>
            <a:pPr marL="285750" indent="-285750">
              <a:spcAft>
                <a:spcPts val="1200"/>
              </a:spcAft>
              <a:buFont typeface="Arial" panose="020B0604020202020204" pitchFamily="34" charset="0"/>
              <a:buChar char="•"/>
            </a:pPr>
            <a:r>
              <a:rPr lang="ru-RU" sz="1600" dirty="0">
                <a:latin typeface="Futura PT Demi" panose="020B0604020202020204" charset="0"/>
              </a:rPr>
              <a:t>«Файлы договора о платном обучении».</a:t>
            </a:r>
          </a:p>
        </p:txBody>
      </p:sp>
      <p:sp>
        <p:nvSpPr>
          <p:cNvPr id="6" name="TextBox 5">
            <a:extLst>
              <a:ext uri="{FF2B5EF4-FFF2-40B4-BE49-F238E27FC236}">
                <a16:creationId xmlns:a16="http://schemas.microsoft.com/office/drawing/2014/main" id="{70E8FFA6-0E2A-4551-99E5-333BF8939F9E}"/>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57</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7333793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Вопросы и ответы</a:t>
            </a:r>
          </a:p>
        </p:txBody>
      </p:sp>
      <p:sp>
        <p:nvSpPr>
          <p:cNvPr id="2" name="TextBox 1"/>
          <p:cNvSpPr txBox="1"/>
          <p:nvPr/>
        </p:nvSpPr>
        <p:spPr>
          <a:xfrm>
            <a:off x="119335" y="1412776"/>
            <a:ext cx="11305257" cy="6093976"/>
          </a:xfrm>
          <a:prstGeom prst="rect">
            <a:avLst/>
          </a:prstGeom>
          <a:noFill/>
        </p:spPr>
        <p:txBody>
          <a:bodyPr wrap="square" rtlCol="0">
            <a:spAutoFit/>
          </a:bodyPr>
          <a:lstStyle/>
          <a:p>
            <a:pPr>
              <a:spcAft>
                <a:spcPts val="1200"/>
              </a:spcAft>
            </a:pPr>
            <a:r>
              <a:rPr lang="ru-RU" sz="1600" b="1" dirty="0">
                <a:latin typeface="Futura PT Demi" panose="020B0604020202020204" charset="0"/>
              </a:rPr>
              <a:t>В: Невозможно было обработать Анкету, кнопка выполнения была неактивна из-за отсутствия соответствий. Настроили все соответствия, но кнопка выполнения по-прежнему неактивна, сохранить Анкету не получается. Что делать?</a:t>
            </a:r>
          </a:p>
          <a:p>
            <a:pPr>
              <a:spcAft>
                <a:spcPts val="0"/>
              </a:spcAft>
            </a:pPr>
            <a:r>
              <a:rPr lang="ru-RU" sz="1600" b="1" dirty="0">
                <a:latin typeface="Futura PT Demi" panose="020B0604020202020204" charset="0"/>
              </a:rPr>
              <a:t>О:</a:t>
            </a:r>
            <a:r>
              <a:rPr lang="ru-RU" sz="1600" dirty="0">
                <a:latin typeface="Futura PT Demi" panose="020B0604020202020204" charset="0"/>
              </a:rPr>
              <a:t> После того, как Вы настроите соответствия, нужно:</a:t>
            </a:r>
          </a:p>
          <a:p>
            <a:pPr>
              <a:spcAft>
                <a:spcPts val="0"/>
              </a:spcAft>
            </a:pPr>
            <a:r>
              <a:rPr lang="ru-RU" sz="1600" dirty="0">
                <a:latin typeface="Futura PT Demi" panose="020B0604020202020204" charset="0"/>
              </a:rPr>
              <a:t>1. В обработке «Взаимодействие с системой </a:t>
            </a:r>
            <a:r>
              <a:rPr lang="ru-RU" sz="1600" dirty="0" err="1">
                <a:latin typeface="Futura PT Demi" panose="020B0604020202020204" charset="0"/>
              </a:rPr>
              <a:t>Суперсервис</a:t>
            </a:r>
            <a:r>
              <a:rPr lang="ru-RU" sz="1600" dirty="0">
                <a:latin typeface="Futura PT Demi" panose="020B0604020202020204" charset="0"/>
              </a:rPr>
              <a:t>» перейти на вкладку «Обмен данными», выделить сущность "Получение документов поступающих", выбрать действие "Запрос на загрузку данных", в отборе указать профиль поступающего и отправить пакеты.</a:t>
            </a:r>
          </a:p>
          <a:p>
            <a:pPr>
              <a:spcAft>
                <a:spcPts val="0"/>
              </a:spcAft>
            </a:pPr>
            <a:r>
              <a:rPr lang="ru-RU" sz="1600" dirty="0">
                <a:latin typeface="Futura PT Demi" panose="020B0604020202020204" charset="0"/>
              </a:rPr>
              <a:t>2. Перейти на вкладку "Очередь сообщений", переключить переключатель очереди на "Сервис" и нажать кнопку "Получить все сообщения из очереди".</a:t>
            </a:r>
          </a:p>
          <a:p>
            <a:pPr>
              <a:spcAft>
                <a:spcPts val="1200"/>
              </a:spcAft>
            </a:pPr>
            <a:endParaRPr lang="ru-RU" sz="1600" dirty="0">
              <a:latin typeface="Futura PT Demi" panose="020B0604020202020204" charset="0"/>
            </a:endParaRPr>
          </a:p>
          <a:p>
            <a:pPr>
              <a:spcAft>
                <a:spcPts val="1200"/>
              </a:spcAft>
            </a:pPr>
            <a:r>
              <a:rPr lang="ru-RU" sz="1600" b="1" dirty="0">
                <a:latin typeface="Futura PT Demi" panose="020B0604020202020204" charset="0"/>
              </a:rPr>
              <a:t>В: При получении заявлений возникает ошибка "Отсутствует соответствие для элемента сущности - Конкурсные группы по </a:t>
            </a:r>
            <a:r>
              <a:rPr lang="ru-RU" sz="1600" b="1" dirty="0" err="1">
                <a:latin typeface="Futura PT Demi" panose="020B0604020202020204" charset="0"/>
              </a:rPr>
              <a:t>Id</a:t>
            </a:r>
            <a:r>
              <a:rPr lang="ru-RU" sz="1600" b="1" dirty="0">
                <a:latin typeface="Futura PT Demi" panose="020B0604020202020204" charset="0"/>
              </a:rPr>
              <a:t> 000 000»</a:t>
            </a:r>
          </a:p>
          <a:p>
            <a:pPr>
              <a:spcAft>
                <a:spcPts val="1200"/>
              </a:spcAft>
            </a:pPr>
            <a:r>
              <a:rPr lang="ru-RU" sz="1600" b="1" dirty="0">
                <a:latin typeface="Futura PT Demi" panose="020B0604020202020204" charset="0"/>
              </a:rPr>
              <a:t>О:</a:t>
            </a:r>
            <a:r>
              <a:rPr lang="ru-RU" sz="1600" dirty="0">
                <a:latin typeface="Futura PT Demi" panose="020B0604020202020204" charset="0"/>
              </a:rPr>
              <a:t> Ошибка говорит о том, что в 1С нет конкурсной группы, которой присвоен </a:t>
            </a:r>
            <a:r>
              <a:rPr lang="ru-RU" sz="1600" dirty="0" err="1">
                <a:latin typeface="Futura PT Demi" panose="020B0604020202020204" charset="0"/>
              </a:rPr>
              <a:t>id</a:t>
            </a:r>
            <a:r>
              <a:rPr lang="ru-RU" sz="1600" dirty="0">
                <a:latin typeface="Futura PT Demi" panose="020B0604020202020204" charset="0"/>
              </a:rPr>
              <a:t> из сообщения. Необходимо проверять в установке соответствия "Конкурсные группы по основаниям (внешний)". Такое могло произойти если:</a:t>
            </a:r>
          </a:p>
          <a:p>
            <a:pPr>
              <a:spcAft>
                <a:spcPts val="1200"/>
              </a:spcAft>
            </a:pPr>
            <a:r>
              <a:rPr lang="ru-RU" sz="1600" dirty="0">
                <a:latin typeface="Futura PT Demi" panose="020B0604020202020204" charset="0"/>
              </a:rPr>
              <a:t>1. Вы выгружали КГ из 1С в ССПВО и не зачитали очередь сервиса приема. В этом случае рекомендуется зачитать очередь сервиса приема, чтобы вычитать все ответы на отправленные ранее пакеты.</a:t>
            </a:r>
          </a:p>
          <a:p>
            <a:pPr>
              <a:spcAft>
                <a:spcPts val="1200"/>
              </a:spcAft>
            </a:pPr>
            <a:r>
              <a:rPr lang="ru-RU" sz="1600" dirty="0">
                <a:latin typeface="Futura PT Demi" panose="020B0604020202020204" charset="0"/>
              </a:rPr>
              <a:t>2. Вы создали КГ сразу в ССПВО. В этом случае следует выполнить сопоставление условий приема, в частности, конкурсных групп (алгоритм описан в пункте 2.40 файла с ответами на часто задаваемые вопросы по Суперсервису-2026, который доступен на </a:t>
            </a:r>
            <a:r>
              <a:rPr lang="ru-RU" sz="1600" dirty="0">
                <a:latin typeface="Futura PT Demi" panose="020B0604020202020204" charset="0"/>
                <a:hlinkClick r:id="rId4"/>
              </a:rPr>
              <a:t>https://sgu-infocom.ru/support/faq/</a:t>
            </a:r>
            <a:r>
              <a:rPr lang="ru-RU" sz="1600" dirty="0">
                <a:latin typeface="Futura PT Demi" panose="020B0604020202020204" charset="0"/>
              </a:rPr>
              <a:t>  )</a:t>
            </a:r>
          </a:p>
          <a:p>
            <a:pPr>
              <a:spcAft>
                <a:spcPts val="1200"/>
              </a:spcAft>
            </a:pPr>
            <a:endParaRPr lang="ru-RU" sz="1600" dirty="0">
              <a:latin typeface="Futura PT Demi" panose="020B0604020202020204" charset="0"/>
            </a:endParaRPr>
          </a:p>
          <a:p>
            <a:pPr>
              <a:spcAft>
                <a:spcPts val="1200"/>
              </a:spcAft>
            </a:pPr>
            <a:r>
              <a:rPr lang="ru-RU" sz="1600" dirty="0">
                <a:latin typeface="Futura PT Demi" panose="020B0604020202020204" charset="0"/>
              </a:rPr>
              <a:t> </a:t>
            </a:r>
          </a:p>
        </p:txBody>
      </p:sp>
      <p:sp>
        <p:nvSpPr>
          <p:cNvPr id="6" name="TextBox 5">
            <a:extLst>
              <a:ext uri="{FF2B5EF4-FFF2-40B4-BE49-F238E27FC236}">
                <a16:creationId xmlns:a16="http://schemas.microsoft.com/office/drawing/2014/main" id="{83183359-DC72-4B18-BC04-F4C3F9477862}"/>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58</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42656006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Вопросы и ответы</a:t>
            </a:r>
          </a:p>
        </p:txBody>
      </p:sp>
      <p:sp>
        <p:nvSpPr>
          <p:cNvPr id="2" name="TextBox 1"/>
          <p:cNvSpPr txBox="1"/>
          <p:nvPr/>
        </p:nvSpPr>
        <p:spPr>
          <a:xfrm>
            <a:off x="119335" y="1412776"/>
            <a:ext cx="11305257" cy="4062651"/>
          </a:xfrm>
          <a:prstGeom prst="rect">
            <a:avLst/>
          </a:prstGeom>
          <a:noFill/>
        </p:spPr>
        <p:txBody>
          <a:bodyPr wrap="square" rtlCol="0">
            <a:spAutoFit/>
          </a:bodyPr>
          <a:lstStyle/>
          <a:p>
            <a:pPr>
              <a:spcAft>
                <a:spcPts val="1200"/>
              </a:spcAft>
            </a:pPr>
            <a:r>
              <a:rPr lang="ru-RU" sz="1600" b="1" dirty="0">
                <a:latin typeface="Futura PT Demi" panose="020B0604020202020204" charset="0"/>
              </a:rPr>
              <a:t>В: При загрузке из очереди сообщений приходит ошибка: «Не найдено исходное заявление»</a:t>
            </a:r>
          </a:p>
          <a:p>
            <a:pPr>
              <a:spcAft>
                <a:spcPts val="1200"/>
              </a:spcAft>
            </a:pPr>
            <a:r>
              <a:rPr lang="ru-RU" sz="1600" b="1" dirty="0">
                <a:latin typeface="Futura PT Demi" panose="020B0604020202020204" charset="0"/>
              </a:rPr>
              <a:t>О:</a:t>
            </a:r>
            <a:r>
              <a:rPr lang="ru-RU" sz="1600" dirty="0">
                <a:latin typeface="Futura PT Demi" panose="020B0604020202020204" charset="0"/>
              </a:rPr>
              <a:t> Ошибка "Не найдено исходное заявление" возникает в том случае, если из ЕПГУ или ЛК ССПВО ВО пришел пакет на изменение заявления, но при этом пакет заявления не был обработан ранее. Необходимо обработать пакет с первоначальным заявлением.</a:t>
            </a:r>
          </a:p>
          <a:p>
            <a:pPr>
              <a:spcAft>
                <a:spcPts val="1200"/>
              </a:spcAft>
            </a:pPr>
            <a:endParaRPr lang="ru-RU" sz="1600" dirty="0">
              <a:latin typeface="Futura PT Demi" panose="020B0604020202020204" charset="0"/>
            </a:endParaRPr>
          </a:p>
          <a:p>
            <a:pPr>
              <a:spcAft>
                <a:spcPts val="1200"/>
              </a:spcAft>
            </a:pPr>
            <a:r>
              <a:rPr lang="ru-RU" sz="1600" b="1" dirty="0">
                <a:latin typeface="Futura PT Demi" panose="020B0604020202020204" charset="0"/>
              </a:rPr>
              <a:t>В: В ЛК ССПВО в рамках тестирования создали поступающего: ФИО, паспорт, аттестат, ЕГЭ. Сделали проверку документов, перевели статус. В «1С:Университет ПРОФ» получили все, кроме непосредственно профиля. Т.е. ФИО, СНИЛС, пол, дата рождения, паспортные данные и т.д. не пришли. Сообщений в очереди 0 .</a:t>
            </a:r>
          </a:p>
          <a:p>
            <a:pPr>
              <a:spcAft>
                <a:spcPts val="1200"/>
              </a:spcAft>
            </a:pPr>
            <a:r>
              <a:rPr lang="ru-RU" sz="1600" b="1" dirty="0">
                <a:latin typeface="Futura PT Demi" panose="020B0604020202020204" charset="0"/>
              </a:rPr>
              <a:t>О: </a:t>
            </a:r>
            <a:r>
              <a:rPr lang="ru-RU" sz="1600" dirty="0">
                <a:latin typeface="Futura PT Demi" panose="020B0604020202020204" charset="0"/>
              </a:rPr>
              <a:t>В настоящее время проводится тестирование и такие ситуации действительно возникают: замирание получения пакетов (приходят через некоторое время) или отсутствие пакетов, при этом пакеты могут прийти позже через некоторое время или не прийти совсем. При возникновении таких ситуаций просим обращаться на линию техподдержки Сервиса приема для приема обращений </a:t>
            </a:r>
            <a:r>
              <a:rPr lang="ru-RU" sz="1600" dirty="0">
                <a:latin typeface="Futura PT Demi" panose="020B0604020202020204" charset="0"/>
                <a:hlinkClick r:id="rId4"/>
              </a:rPr>
              <a:t>sspvo@citis.ru</a:t>
            </a:r>
            <a:r>
              <a:rPr lang="ru-RU" sz="1600" dirty="0">
                <a:latin typeface="Futura PT Demi" panose="020B0604020202020204" charset="0"/>
              </a:rPr>
              <a:t> </a:t>
            </a:r>
          </a:p>
          <a:p>
            <a:pPr>
              <a:spcAft>
                <a:spcPts val="1200"/>
              </a:spcAft>
            </a:pPr>
            <a:r>
              <a:rPr lang="ru-RU" sz="1600" dirty="0">
                <a:latin typeface="Futura PT Demi" panose="020B0604020202020204" charset="0"/>
              </a:rPr>
              <a:t> </a:t>
            </a:r>
          </a:p>
        </p:txBody>
      </p:sp>
      <p:sp>
        <p:nvSpPr>
          <p:cNvPr id="10" name="TextBox 9">
            <a:extLst>
              <a:ext uri="{FF2B5EF4-FFF2-40B4-BE49-F238E27FC236}">
                <a16:creationId xmlns:a16="http://schemas.microsoft.com/office/drawing/2014/main" id="{3EF3AE2D-2CAB-4B0C-BCAE-CBD0F7B3C780}"/>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59</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87724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anose="020B0604020202020204" charset="0"/>
              </a:defRPr>
            </a:lvl1pPr>
            <a:lvl2pPr marL="742950" indent="-285750">
              <a:spcBef>
                <a:spcPct val="20000"/>
              </a:spcBef>
              <a:buClr>
                <a:srgbClr val="CC0000"/>
              </a:buClr>
              <a:buChar char="•"/>
              <a:defRPr>
                <a:solidFill>
                  <a:schemeClr val="tx1"/>
                </a:solidFill>
                <a:latin typeface="Futura PT Demi" panose="020B0604020202020204" charset="0"/>
              </a:defRPr>
            </a:lvl2pPr>
            <a:lvl3pPr marL="1143000" indent="-228600">
              <a:spcBef>
                <a:spcPct val="20000"/>
              </a:spcBef>
              <a:buClr>
                <a:srgbClr val="CC0000"/>
              </a:buClr>
              <a:buChar char="•"/>
              <a:defRPr sz="1600">
                <a:solidFill>
                  <a:schemeClr val="tx1"/>
                </a:solidFill>
                <a:latin typeface="Futura PT Demi" panose="020B0604020202020204" charset="0"/>
              </a:defRPr>
            </a:lvl3pPr>
            <a:lvl4pPr marL="1600200" indent="-228600">
              <a:spcBef>
                <a:spcPct val="20000"/>
              </a:spcBef>
              <a:buClr>
                <a:srgbClr val="CC0000"/>
              </a:buClr>
              <a:buChar char="•"/>
              <a:defRPr sz="1400">
                <a:solidFill>
                  <a:schemeClr val="tx1"/>
                </a:solidFill>
                <a:latin typeface="Futura PT Demi" panose="020B0604020202020204" charset="0"/>
              </a:defRPr>
            </a:lvl4pPr>
            <a:lvl5pPr marL="2057400" indent="-228600">
              <a:spcBef>
                <a:spcPct val="20000"/>
              </a:spcBef>
              <a:buClr>
                <a:srgbClr val="CC0000"/>
              </a:buClr>
              <a:buChar char="•"/>
              <a:defRPr sz="1200">
                <a:solidFill>
                  <a:schemeClr val="tx1"/>
                </a:solidFill>
                <a:latin typeface="Futura PT Demi" panose="020B060402020202020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9pPr>
          </a:lstStyle>
          <a:p>
            <a:pPr eaLnBrk="1" hangingPunct="1">
              <a:spcBef>
                <a:spcPct val="0"/>
              </a:spcBef>
              <a:buClrTx/>
              <a:buFontTx/>
              <a:buNone/>
            </a:pPr>
            <a:endParaRPr lang="ru-RU" altLang="ru-RU" sz="1800">
              <a:latin typeface="Futura PT Book" panose="020B0604020202020204" charset="0"/>
            </a:endParaRPr>
          </a:p>
        </p:txBody>
      </p:sp>
      <p:sp>
        <p:nvSpPr>
          <p:cNvPr id="7" name="Заголовок 1"/>
          <p:cNvSpPr txBox="1">
            <a:spLocks/>
          </p:cNvSpPr>
          <p:nvPr/>
        </p:nvSpPr>
        <p:spPr bwMode="auto">
          <a:xfrm>
            <a:off x="963612" y="4293096"/>
            <a:ext cx="11181059" cy="2304256"/>
          </a:xfrm>
          <a:prstGeom prst="rect">
            <a:avLst/>
          </a:prstGeom>
          <a:noFill/>
          <a:ln>
            <a:noFill/>
          </a:ln>
        </p:spPr>
        <p:txBody>
          <a:bodyPr anchor="ctr"/>
          <a:lstStyle>
            <a:lvl1pPr algn="l" rtl="0" eaLnBrk="0" fontAlgn="base" hangingPunct="0">
              <a:spcBef>
                <a:spcPct val="0"/>
              </a:spcBef>
              <a:spcAft>
                <a:spcPct val="0"/>
              </a:spcAft>
              <a:defRPr sz="2800">
                <a:solidFill>
                  <a:schemeClr val="tx2"/>
                </a:solidFill>
                <a:latin typeface="Futura PT Demi" panose="020B0702020204020303" pitchFamily="34" charset="0"/>
                <a:ea typeface="+mj-ea"/>
                <a:cs typeface="+mj-cs"/>
              </a:defRPr>
            </a:lvl1pPr>
            <a:lvl2pPr algn="l" rtl="0" eaLnBrk="0" fontAlgn="base" hangingPunct="0">
              <a:spcBef>
                <a:spcPct val="0"/>
              </a:spcBef>
              <a:spcAft>
                <a:spcPct val="0"/>
              </a:spcAft>
              <a:defRPr sz="2800">
                <a:solidFill>
                  <a:schemeClr val="tx2"/>
                </a:solidFill>
                <a:latin typeface="Futura PT Demi" pitchFamily="34" charset="0"/>
              </a:defRPr>
            </a:lvl2pPr>
            <a:lvl3pPr algn="l" rtl="0" eaLnBrk="0" fontAlgn="base" hangingPunct="0">
              <a:spcBef>
                <a:spcPct val="0"/>
              </a:spcBef>
              <a:spcAft>
                <a:spcPct val="0"/>
              </a:spcAft>
              <a:defRPr sz="2800">
                <a:solidFill>
                  <a:schemeClr val="tx2"/>
                </a:solidFill>
                <a:latin typeface="Futura PT Demi" pitchFamily="34" charset="0"/>
              </a:defRPr>
            </a:lvl3pPr>
            <a:lvl4pPr algn="l" rtl="0" eaLnBrk="0" fontAlgn="base" hangingPunct="0">
              <a:spcBef>
                <a:spcPct val="0"/>
              </a:spcBef>
              <a:spcAft>
                <a:spcPct val="0"/>
              </a:spcAft>
              <a:defRPr sz="2800">
                <a:solidFill>
                  <a:schemeClr val="tx2"/>
                </a:solidFill>
                <a:latin typeface="Futura PT Demi" pitchFamily="34" charset="0"/>
              </a:defRPr>
            </a:lvl4pPr>
            <a:lvl5pPr algn="l" rtl="0" eaLnBrk="0" fontAlgn="base" hangingPunct="0">
              <a:spcBef>
                <a:spcPct val="0"/>
              </a:spcBef>
              <a:spcAft>
                <a:spcPct val="0"/>
              </a:spcAft>
              <a:defRPr sz="2800">
                <a:solidFill>
                  <a:schemeClr val="tx2"/>
                </a:solidFill>
                <a:latin typeface="Futura PT Dem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a:lstStyle>
          <a:p>
            <a:pPr>
              <a:defRPr/>
            </a:pPr>
            <a:r>
              <a:rPr lang="ru-RU" sz="4000" kern="0" dirty="0"/>
              <a:t>ИЗМЕНЕНИЯ </a:t>
            </a:r>
            <a:r>
              <a:rPr lang="ru-RU" sz="4000" kern="0"/>
              <a:t>В «1С</a:t>
            </a:r>
            <a:r>
              <a:rPr lang="ru-RU" sz="4000" kern="0" dirty="0"/>
              <a:t>:</a:t>
            </a:r>
            <a:r>
              <a:rPr lang="ru-RU" sz="4000" kern="0"/>
              <a:t>УНИВЕРСИТЕТ ПРОФ» </a:t>
            </a:r>
            <a:r>
              <a:rPr lang="ru-RU" sz="4000" kern="0" dirty="0"/>
              <a:t>СОГЛАСНО НОРМАТИВНОЙ БАЗЕ</a:t>
            </a:r>
          </a:p>
        </p:txBody>
      </p:sp>
      <p:sp>
        <p:nvSpPr>
          <p:cNvPr id="6" name="TextBox 5"/>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6</a:t>
            </a:fld>
            <a:endParaRPr lang="ru-RU" altLang="ru-RU" sz="2400" b="1">
              <a:effectLst>
                <a:outerShdw blurRad="38100" dist="38100" dir="2700000" algn="tl">
                  <a:srgbClr val="C0C0C0"/>
                </a:outerShdw>
              </a:effectLst>
            </a:endParaRPr>
          </a:p>
        </p:txBody>
      </p:sp>
      <p:pic>
        <p:nvPicPr>
          <p:cNvPr id="8" name="Рисунок 7"/>
          <p:cNvPicPr>
            <a:picLocks noChangeAspect="1"/>
          </p:cNvPicPr>
          <p:nvPr/>
        </p:nvPicPr>
        <p:blipFill>
          <a:blip r:embed="rId2"/>
          <a:stretch>
            <a:fillRect/>
          </a:stretch>
        </p:blipFill>
        <p:spPr>
          <a:xfrm>
            <a:off x="10469518" y="403968"/>
            <a:ext cx="811058" cy="864792"/>
          </a:xfrm>
          <a:prstGeom prst="rect">
            <a:avLst/>
          </a:prstGeom>
        </p:spPr>
      </p:pic>
      <p:pic>
        <p:nvPicPr>
          <p:cNvPr id="9" name="Рисунок 5">
            <a:extLst>
              <a:ext uri="{FF2B5EF4-FFF2-40B4-BE49-F238E27FC236}">
                <a16:creationId xmlns:a16="http://schemas.microsoft.com/office/drawing/2014/main" id="{14F18DEF-0ED9-47B5-87C7-1904A3E621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0013" y="908050"/>
            <a:ext cx="6529387"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5839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Вопросы и ответы</a:t>
            </a:r>
          </a:p>
        </p:txBody>
      </p:sp>
      <p:sp>
        <p:nvSpPr>
          <p:cNvPr id="2" name="TextBox 1"/>
          <p:cNvSpPr txBox="1"/>
          <p:nvPr/>
        </p:nvSpPr>
        <p:spPr>
          <a:xfrm>
            <a:off x="119335" y="1412776"/>
            <a:ext cx="11305257" cy="4555093"/>
          </a:xfrm>
          <a:prstGeom prst="rect">
            <a:avLst/>
          </a:prstGeom>
          <a:noFill/>
        </p:spPr>
        <p:txBody>
          <a:bodyPr wrap="square" rtlCol="0">
            <a:spAutoFit/>
          </a:bodyPr>
          <a:lstStyle/>
          <a:p>
            <a:pPr>
              <a:spcAft>
                <a:spcPts val="1200"/>
              </a:spcAft>
            </a:pPr>
            <a:r>
              <a:rPr lang="ru-RU" sz="1600" b="1" dirty="0">
                <a:latin typeface="Futura PT Demi" panose="020B0604020202020204" charset="0"/>
              </a:rPr>
              <a:t>В: Как будут подгружаться пакеты с ЕГЭ по иностранному языку из ССПВО, если ВИ выгружены не по дочерним предметам, а как Иностранный язык?</a:t>
            </a:r>
          </a:p>
          <a:p>
            <a:pPr>
              <a:spcAft>
                <a:spcPts val="1200"/>
              </a:spcAft>
            </a:pPr>
            <a:r>
              <a:rPr lang="ru-RU" sz="1600" b="1" dirty="0">
                <a:latin typeface="Futura PT Demi" panose="020B0604020202020204" charset="0"/>
              </a:rPr>
              <a:t>О:</a:t>
            </a:r>
            <a:r>
              <a:rPr lang="ru-RU" sz="1600" dirty="0">
                <a:latin typeface="Futura PT Demi" panose="020B0604020202020204" charset="0"/>
              </a:rPr>
              <a:t> Выгруженные ВИ не влияют на сохранение результатов ЕГЭ, влияет только настройка соответствия "Образовательные предметы (</a:t>
            </a:r>
            <a:r>
              <a:rPr lang="ru-RU" sz="1600" dirty="0" err="1">
                <a:latin typeface="Futura PT Demi" panose="020B0604020202020204" charset="0"/>
              </a:rPr>
              <a:t>SubjectCls</a:t>
            </a:r>
            <a:r>
              <a:rPr lang="ru-RU" sz="1600" dirty="0">
                <a:latin typeface="Futura PT Demi" panose="020B0604020202020204" charset="0"/>
              </a:rPr>
              <a:t>)" и какое там соответствие настроили для предмета из пакета.</a:t>
            </a:r>
          </a:p>
          <a:p>
            <a:pPr>
              <a:spcAft>
                <a:spcPts val="1200"/>
              </a:spcAft>
            </a:pPr>
            <a:endParaRPr lang="ru-RU" sz="1600" dirty="0">
              <a:latin typeface="Futura PT Demi" panose="020B0604020202020204" charset="0"/>
            </a:endParaRPr>
          </a:p>
          <a:p>
            <a:pPr>
              <a:spcAft>
                <a:spcPts val="1200"/>
              </a:spcAft>
            </a:pPr>
            <a:r>
              <a:rPr lang="ru-RU" sz="1600" b="1" dirty="0">
                <a:latin typeface="Futura PT Demi" panose="020B0604020202020204" charset="0"/>
              </a:rPr>
              <a:t>В: При попытке выгрузить запись на ВИ возникает ошибка. </a:t>
            </a:r>
            <a:r>
              <a:rPr lang="ru-RU" sz="1600" b="1" i="1" dirty="0">
                <a:latin typeface="Futura PT Demi" panose="020B0604020202020204" charset="0"/>
              </a:rPr>
              <a:t>Сервис вернул ошибку: </a:t>
            </a:r>
            <a:r>
              <a:rPr lang="en-US" sz="1600" b="1" i="1" dirty="0" err="1">
                <a:latin typeface="Futura PT Demi" panose="020B0604020202020204" charset="0"/>
              </a:rPr>
              <a:t>IdObject</a:t>
            </a:r>
            <a:r>
              <a:rPr lang="en-US" sz="1600" b="1" i="1" dirty="0">
                <a:latin typeface="Futura PT Demi" panose="020B0604020202020204" charset="0"/>
              </a:rPr>
              <a:t> 1, </a:t>
            </a:r>
            <a:r>
              <a:rPr lang="ru-RU" sz="1600" b="1" i="1" dirty="0">
                <a:latin typeface="Futura PT Demi" panose="020B0604020202020204" charset="0"/>
              </a:rPr>
              <a:t>Ошибка обработки сообщения - 2814580. </a:t>
            </a:r>
            <a:r>
              <a:rPr lang="en-US" sz="1600" b="1" i="1" dirty="0">
                <a:latin typeface="Futura PT Demi" panose="020B0604020202020204" charset="0"/>
              </a:rPr>
              <a:t>Error: </a:t>
            </a:r>
            <a:r>
              <a:rPr lang="ru-RU" sz="1600" b="1" i="1" dirty="0">
                <a:latin typeface="Futura PT Demi" panose="020B0604020202020204" charset="0"/>
              </a:rPr>
              <a:t>Тип ошибки: </a:t>
            </a:r>
            <a:r>
              <a:rPr lang="en-US" sz="1600" b="1" i="1" dirty="0">
                <a:latin typeface="Futura PT Demi" panose="020B0604020202020204" charset="0"/>
              </a:rPr>
              <a:t>Business. </a:t>
            </a:r>
            <a:r>
              <a:rPr lang="ru-RU" sz="1600" b="1" i="1" dirty="0">
                <a:latin typeface="Futura PT Demi" panose="020B0604020202020204" charset="0"/>
              </a:rPr>
              <a:t>Код ошибки: 801. Некорректная ссылка. Параметры ошибки: </a:t>
            </a:r>
            <a:r>
              <a:rPr lang="en-US" sz="1600" b="1" i="1" dirty="0">
                <a:latin typeface="Futura PT Demi" panose="020B0604020202020204" charset="0"/>
              </a:rPr>
              <a:t>Key: </a:t>
            </a:r>
            <a:r>
              <a:rPr lang="ru-RU" sz="1600" b="1" i="1" dirty="0">
                <a:latin typeface="Futura PT Demi" panose="020B0604020202020204" charset="0"/>
              </a:rPr>
              <a:t>Причина </a:t>
            </a:r>
            <a:r>
              <a:rPr lang="en-US" sz="1600" b="1" i="1" dirty="0">
                <a:latin typeface="Futura PT Demi" panose="020B0604020202020204" charset="0"/>
              </a:rPr>
              <a:t>Value: </a:t>
            </a:r>
            <a:r>
              <a:rPr lang="ru-RU" sz="1600" b="1" i="1" dirty="0">
                <a:latin typeface="Futura PT Demi" panose="020B0604020202020204" charset="0"/>
              </a:rPr>
              <a:t>Если параметр </a:t>
            </a:r>
            <a:r>
              <a:rPr lang="en-US" sz="1600" b="1" i="1" dirty="0" err="1">
                <a:latin typeface="Futura PT Demi" panose="020B0604020202020204" charset="0"/>
              </a:rPr>
              <a:t>is_intramural</a:t>
            </a:r>
            <a:r>
              <a:rPr lang="en-US" sz="1600" b="1" i="1" dirty="0">
                <a:latin typeface="Futura PT Demi" panose="020B0604020202020204" charset="0"/>
              </a:rPr>
              <a:t> is false, </a:t>
            </a:r>
            <a:r>
              <a:rPr lang="ru-RU" sz="1600" b="1" i="1" dirty="0">
                <a:latin typeface="Futura PT Demi" panose="020B0604020202020204" charset="0"/>
              </a:rPr>
              <a:t>то поле </a:t>
            </a:r>
            <a:r>
              <a:rPr lang="en-US" sz="1600" b="1" i="1" dirty="0" err="1">
                <a:latin typeface="Futura PT Demi" panose="020B0604020202020204" charset="0"/>
              </a:rPr>
              <a:t>test_location</a:t>
            </a:r>
            <a:r>
              <a:rPr lang="en-US" sz="1600" b="1" i="1" dirty="0">
                <a:latin typeface="Futura PT Demi" panose="020B0604020202020204" charset="0"/>
              </a:rPr>
              <a:t> </a:t>
            </a:r>
            <a:r>
              <a:rPr lang="ru-RU" sz="1600" b="1" i="1" dirty="0">
                <a:latin typeface="Futura PT Demi" panose="020B0604020202020204" charset="0"/>
              </a:rPr>
              <a:t>должно быть в формате ссылки и начинаться с </a:t>
            </a:r>
            <a:r>
              <a:rPr lang="en-US" sz="1600" b="1" i="1" dirty="0">
                <a:latin typeface="Futura PT Demi" panose="020B0604020202020204" charset="0"/>
              </a:rPr>
              <a:t>http </a:t>
            </a:r>
            <a:r>
              <a:rPr lang="ru-RU" sz="1600" b="1" i="1" dirty="0">
                <a:latin typeface="Futura PT Demi" panose="020B0604020202020204" charset="0"/>
              </a:rPr>
              <a:t>или </a:t>
            </a:r>
            <a:r>
              <a:rPr lang="en-US" sz="1600" b="1" i="1" dirty="0">
                <a:latin typeface="Futura PT Demi" panose="020B0604020202020204" charset="0"/>
              </a:rPr>
              <a:t>https Key: </a:t>
            </a:r>
            <a:r>
              <a:rPr lang="en-US" sz="1600" b="1" i="1" dirty="0" err="1">
                <a:latin typeface="Futura PT Demi" panose="020B0604020202020204" charset="0"/>
              </a:rPr>
              <a:t>IdCompetitiveGroup</a:t>
            </a:r>
            <a:r>
              <a:rPr lang="en-US" sz="1600" b="1" i="1" dirty="0">
                <a:latin typeface="Futura PT Demi" panose="020B0604020202020204" charset="0"/>
              </a:rPr>
              <a:t> Value: 22642857 Key: </a:t>
            </a:r>
            <a:r>
              <a:rPr lang="en-US" sz="1600" b="1" i="1" dirty="0" err="1">
                <a:latin typeface="Futura PT Demi" panose="020B0604020202020204" charset="0"/>
              </a:rPr>
              <a:t>IdEntranceTest</a:t>
            </a:r>
            <a:r>
              <a:rPr lang="en-US" sz="1600" b="1" i="1" dirty="0">
                <a:latin typeface="Futura PT Demi" panose="020B0604020202020204" charset="0"/>
              </a:rPr>
              <a:t> Value: 8331019  </a:t>
            </a:r>
            <a:r>
              <a:rPr lang="ru-RU" sz="1600" b="1" i="1" dirty="0">
                <a:latin typeface="Futura PT Demi" panose="020B0604020202020204" charset="0"/>
              </a:rPr>
              <a:t>Время ошибки: ...</a:t>
            </a:r>
          </a:p>
          <a:p>
            <a:pPr>
              <a:spcAft>
                <a:spcPts val="1200"/>
              </a:spcAft>
            </a:pPr>
            <a:r>
              <a:rPr lang="ru-RU" sz="1600" b="1" dirty="0">
                <a:latin typeface="Futura PT Demi" panose="020B0604020202020204" charset="0"/>
              </a:rPr>
              <a:t>О: </a:t>
            </a:r>
            <a:r>
              <a:rPr lang="ru-RU" sz="1600" dirty="0">
                <a:latin typeface="Futura PT Demi" panose="020B0604020202020204" charset="0"/>
              </a:rPr>
              <a:t>Данная ошибка означает, что если сдача ВИ проходит дистанционно, то место сдачи должно начинаться со ссылки. Для этого необходимо в структуре университета завести фиктивные структуры с наименованием в формате ссылки - строка начинается с </a:t>
            </a:r>
            <a:r>
              <a:rPr lang="ru-RU" sz="1600" dirty="0" err="1">
                <a:latin typeface="Futura PT Demi" panose="020B0604020202020204" charset="0"/>
              </a:rPr>
              <a:t>http</a:t>
            </a:r>
            <a:r>
              <a:rPr lang="ru-RU" sz="1600" dirty="0">
                <a:latin typeface="Futura PT Demi" panose="020B0604020202020204" charset="0"/>
              </a:rPr>
              <a:t> или </a:t>
            </a:r>
            <a:r>
              <a:rPr lang="ru-RU" sz="1600" dirty="0" err="1">
                <a:latin typeface="Futura PT Demi" panose="020B0604020202020204" charset="0"/>
              </a:rPr>
              <a:t>https</a:t>
            </a:r>
            <a:r>
              <a:rPr lang="ru-RU" sz="1600" dirty="0">
                <a:latin typeface="Futura PT Demi" panose="020B0604020202020204" charset="0"/>
              </a:rPr>
              <a:t>, т.е. в поле указана информация по какой ссылке переходить поступающему для сдачи вступительного испытания онлайн. Созданную фиктивную структуру университета нужно указать в документе «Расписание ВИ». </a:t>
            </a:r>
          </a:p>
          <a:p>
            <a:pPr>
              <a:spcAft>
                <a:spcPts val="1200"/>
              </a:spcAft>
            </a:pPr>
            <a:r>
              <a:rPr lang="ru-RU" sz="1600" dirty="0">
                <a:latin typeface="Futura PT Demi" panose="020B0604020202020204" charset="0"/>
              </a:rPr>
              <a:t> </a:t>
            </a:r>
          </a:p>
        </p:txBody>
      </p:sp>
      <p:sp>
        <p:nvSpPr>
          <p:cNvPr id="6" name="TextBox 5">
            <a:extLst>
              <a:ext uri="{FF2B5EF4-FFF2-40B4-BE49-F238E27FC236}">
                <a16:creationId xmlns:a16="http://schemas.microsoft.com/office/drawing/2014/main" id="{38D6A519-C35C-4AFA-B807-104FD8381B39}"/>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60</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37353364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Вопросы и ответы</a:t>
            </a:r>
          </a:p>
        </p:txBody>
      </p:sp>
      <p:sp>
        <p:nvSpPr>
          <p:cNvPr id="2" name="TextBox 1"/>
          <p:cNvSpPr txBox="1"/>
          <p:nvPr/>
        </p:nvSpPr>
        <p:spPr>
          <a:xfrm>
            <a:off x="119335" y="1412776"/>
            <a:ext cx="11305257" cy="4555093"/>
          </a:xfrm>
          <a:prstGeom prst="rect">
            <a:avLst/>
          </a:prstGeom>
          <a:noFill/>
        </p:spPr>
        <p:txBody>
          <a:bodyPr wrap="square" rtlCol="0">
            <a:spAutoFit/>
          </a:bodyPr>
          <a:lstStyle/>
          <a:p>
            <a:pPr>
              <a:spcAft>
                <a:spcPts val="1200"/>
              </a:spcAft>
            </a:pPr>
            <a:r>
              <a:rPr lang="ru-RU" sz="1600" b="1" dirty="0">
                <a:latin typeface="Futura PT Demi" panose="020B0604020202020204" charset="0"/>
              </a:rPr>
              <a:t>В: Когда будет реализованы механизмы интеграции с ССПВО СПО?</a:t>
            </a:r>
          </a:p>
          <a:p>
            <a:pPr>
              <a:spcAft>
                <a:spcPts val="1200"/>
              </a:spcAft>
            </a:pPr>
            <a:r>
              <a:rPr lang="ru-RU" sz="1600" b="1" dirty="0">
                <a:latin typeface="Futura PT Demi" panose="020B0604020202020204" charset="0"/>
              </a:rPr>
              <a:t>О: </a:t>
            </a:r>
            <a:r>
              <a:rPr lang="ru-RU" sz="1600" dirty="0">
                <a:latin typeface="Futura PT Demi" panose="020B0604020202020204" charset="0"/>
              </a:rPr>
              <a:t>Механизмы выгрузки параметров проведения приемных кампаний СПО из «1С:Университет ПРОФ» в ССПВО доступны с 07.04.2026. Появление других методов связано с открытием методов/сервисов в ЕПГУ/СПВО СПО, после открытия методов, примерно через 1,5-4 недели после тестирования и получения положительных результатов функции будут </a:t>
            </a:r>
            <a:r>
              <a:rPr lang="ru-RU" sz="1600" dirty="0" err="1">
                <a:latin typeface="Futura PT Demi" panose="020B0604020202020204" charset="0"/>
              </a:rPr>
              <a:t>предоставлятся</a:t>
            </a:r>
            <a:r>
              <a:rPr lang="ru-RU" sz="1600" dirty="0">
                <a:latin typeface="Futura PT Demi" panose="020B0604020202020204" charset="0"/>
              </a:rPr>
              <a:t> пользователям 1С:Университет ПРОФ"</a:t>
            </a:r>
          </a:p>
          <a:p>
            <a:pPr>
              <a:spcAft>
                <a:spcPts val="1200"/>
              </a:spcAft>
            </a:pPr>
            <a:endParaRPr lang="ru-RU" sz="1600" dirty="0">
              <a:latin typeface="Futura PT Demi" panose="020B0604020202020204" charset="0"/>
            </a:endParaRPr>
          </a:p>
          <a:p>
            <a:pPr>
              <a:spcAft>
                <a:spcPts val="1200"/>
              </a:spcAft>
            </a:pPr>
            <a:r>
              <a:rPr lang="ru-RU" sz="1600" b="1" dirty="0">
                <a:latin typeface="Futura PT Demi" panose="020B0604020202020204" charset="0"/>
              </a:rPr>
              <a:t>В: Когда ожидать функционала по передаче конкурсных списков, приказов на зачисление и уведомлений? Это необходимо для проведения сквозного тестирования, сроки весьма ограничены.</a:t>
            </a:r>
            <a:endParaRPr lang="ru-RU" sz="1600" b="1" i="1" dirty="0">
              <a:latin typeface="Futura PT Demi" panose="020B0604020202020204" charset="0"/>
            </a:endParaRPr>
          </a:p>
          <a:p>
            <a:pPr>
              <a:spcAft>
                <a:spcPts val="1200"/>
              </a:spcAft>
            </a:pPr>
            <a:r>
              <a:rPr lang="ru-RU" sz="1600" b="1" dirty="0">
                <a:latin typeface="Futura PT Demi" panose="020B0604020202020204" charset="0"/>
              </a:rPr>
              <a:t>О: </a:t>
            </a:r>
            <a:r>
              <a:rPr lang="ru-RU" sz="1600" dirty="0">
                <a:latin typeface="Futura PT Demi" panose="020B0604020202020204" charset="0"/>
              </a:rPr>
              <a:t>Коллеги, во взаимодействии с ССПВО участвуют несколько систем - ЕПГУ, ССПВО, системы вуза. Не все зависит от системы вуза, в частности, открытие методов для интеграции осуществляется их разработчиками последовательно. На момент обращения не можем дать однозначный комментарий, какие методы открыты, но ранее методы открывались с запозданием от сроков в чек-листе. В частности, методы по спискам и уведомлениям предварительно стали доступны для тестирования 20.05.2026. Для всех открываемых методов через 1,5-4 недели после открытия методов для тестирования, получения  положительных результатов функции будут предоставляться пользователям «1С:Университет ПРОФ» </a:t>
            </a:r>
          </a:p>
          <a:p>
            <a:pPr>
              <a:spcAft>
                <a:spcPts val="1200"/>
              </a:spcAft>
            </a:pPr>
            <a:r>
              <a:rPr lang="ru-RU" sz="1600" dirty="0">
                <a:latin typeface="Futura PT Demi" panose="020B0604020202020204" charset="0"/>
              </a:rPr>
              <a:t> </a:t>
            </a:r>
          </a:p>
        </p:txBody>
      </p:sp>
      <p:sp>
        <p:nvSpPr>
          <p:cNvPr id="6" name="TextBox 5">
            <a:extLst>
              <a:ext uri="{FF2B5EF4-FFF2-40B4-BE49-F238E27FC236}">
                <a16:creationId xmlns:a16="http://schemas.microsoft.com/office/drawing/2014/main" id="{4C8478BE-1BA2-4039-8B7B-3EC0023517C7}"/>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61</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1235513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3269" y="861367"/>
            <a:ext cx="6569075"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anose="020B0604020202020204" charset="0"/>
              </a:defRPr>
            </a:lvl1pPr>
            <a:lvl2pPr marL="742950" indent="-285750">
              <a:spcBef>
                <a:spcPct val="20000"/>
              </a:spcBef>
              <a:buClr>
                <a:srgbClr val="CC0000"/>
              </a:buClr>
              <a:buChar char="•"/>
              <a:defRPr>
                <a:solidFill>
                  <a:schemeClr val="tx1"/>
                </a:solidFill>
                <a:latin typeface="Futura PT Demi" panose="020B0604020202020204" charset="0"/>
              </a:defRPr>
            </a:lvl2pPr>
            <a:lvl3pPr marL="1143000" indent="-228600">
              <a:spcBef>
                <a:spcPct val="20000"/>
              </a:spcBef>
              <a:buClr>
                <a:srgbClr val="CC0000"/>
              </a:buClr>
              <a:buChar char="•"/>
              <a:defRPr sz="1600">
                <a:solidFill>
                  <a:schemeClr val="tx1"/>
                </a:solidFill>
                <a:latin typeface="Futura PT Demi" panose="020B0604020202020204" charset="0"/>
              </a:defRPr>
            </a:lvl3pPr>
            <a:lvl4pPr marL="1600200" indent="-228600">
              <a:spcBef>
                <a:spcPct val="20000"/>
              </a:spcBef>
              <a:buClr>
                <a:srgbClr val="CC0000"/>
              </a:buClr>
              <a:buChar char="•"/>
              <a:defRPr sz="1400">
                <a:solidFill>
                  <a:schemeClr val="tx1"/>
                </a:solidFill>
                <a:latin typeface="Futura PT Demi" panose="020B0604020202020204" charset="0"/>
              </a:defRPr>
            </a:lvl4pPr>
            <a:lvl5pPr marL="2057400" indent="-228600">
              <a:spcBef>
                <a:spcPct val="20000"/>
              </a:spcBef>
              <a:buClr>
                <a:srgbClr val="CC0000"/>
              </a:buClr>
              <a:buChar char="•"/>
              <a:defRPr sz="1200">
                <a:solidFill>
                  <a:schemeClr val="tx1"/>
                </a:solidFill>
                <a:latin typeface="Futura PT Demi" panose="020B060402020202020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anose="020B0604020202020204" charset="0"/>
              </a:defRPr>
            </a:lvl9pPr>
          </a:lstStyle>
          <a:p>
            <a:pPr eaLnBrk="1" hangingPunct="1">
              <a:spcBef>
                <a:spcPct val="0"/>
              </a:spcBef>
              <a:buClrTx/>
              <a:buFontTx/>
              <a:buNone/>
            </a:pPr>
            <a:endParaRPr lang="ru-RU" altLang="ru-RU" sz="1800">
              <a:latin typeface="Futura PT Book" panose="020B0604020202020204" charset="0"/>
            </a:endParaRPr>
          </a:p>
        </p:txBody>
      </p:sp>
      <p:sp>
        <p:nvSpPr>
          <p:cNvPr id="7" name="Заголовок 1"/>
          <p:cNvSpPr txBox="1">
            <a:spLocks/>
          </p:cNvSpPr>
          <p:nvPr/>
        </p:nvSpPr>
        <p:spPr bwMode="auto">
          <a:xfrm>
            <a:off x="963612" y="4293096"/>
            <a:ext cx="11181059" cy="2304256"/>
          </a:xfrm>
          <a:prstGeom prst="rect">
            <a:avLst/>
          </a:prstGeom>
          <a:noFill/>
          <a:ln>
            <a:noFill/>
          </a:ln>
        </p:spPr>
        <p:txBody>
          <a:bodyPr anchor="ctr"/>
          <a:lstStyle>
            <a:lvl1pPr algn="l" rtl="0" eaLnBrk="0" fontAlgn="base" hangingPunct="0">
              <a:spcBef>
                <a:spcPct val="0"/>
              </a:spcBef>
              <a:spcAft>
                <a:spcPct val="0"/>
              </a:spcAft>
              <a:defRPr sz="2800">
                <a:solidFill>
                  <a:schemeClr val="tx2"/>
                </a:solidFill>
                <a:latin typeface="Futura PT Demi" panose="020B0702020204020303" pitchFamily="34" charset="0"/>
                <a:ea typeface="+mj-ea"/>
                <a:cs typeface="+mj-cs"/>
              </a:defRPr>
            </a:lvl1pPr>
            <a:lvl2pPr algn="l" rtl="0" eaLnBrk="0" fontAlgn="base" hangingPunct="0">
              <a:spcBef>
                <a:spcPct val="0"/>
              </a:spcBef>
              <a:spcAft>
                <a:spcPct val="0"/>
              </a:spcAft>
              <a:defRPr sz="2800">
                <a:solidFill>
                  <a:schemeClr val="tx2"/>
                </a:solidFill>
                <a:latin typeface="Futura PT Demi" pitchFamily="34" charset="0"/>
              </a:defRPr>
            </a:lvl2pPr>
            <a:lvl3pPr algn="l" rtl="0" eaLnBrk="0" fontAlgn="base" hangingPunct="0">
              <a:spcBef>
                <a:spcPct val="0"/>
              </a:spcBef>
              <a:spcAft>
                <a:spcPct val="0"/>
              </a:spcAft>
              <a:defRPr sz="2800">
                <a:solidFill>
                  <a:schemeClr val="tx2"/>
                </a:solidFill>
                <a:latin typeface="Futura PT Demi" pitchFamily="34" charset="0"/>
              </a:defRPr>
            </a:lvl3pPr>
            <a:lvl4pPr algn="l" rtl="0" eaLnBrk="0" fontAlgn="base" hangingPunct="0">
              <a:spcBef>
                <a:spcPct val="0"/>
              </a:spcBef>
              <a:spcAft>
                <a:spcPct val="0"/>
              </a:spcAft>
              <a:defRPr sz="2800">
                <a:solidFill>
                  <a:schemeClr val="tx2"/>
                </a:solidFill>
                <a:latin typeface="Futura PT Demi" pitchFamily="34" charset="0"/>
              </a:defRPr>
            </a:lvl4pPr>
            <a:lvl5pPr algn="l" rtl="0" eaLnBrk="0" fontAlgn="base" hangingPunct="0">
              <a:spcBef>
                <a:spcPct val="0"/>
              </a:spcBef>
              <a:spcAft>
                <a:spcPct val="0"/>
              </a:spcAft>
              <a:defRPr sz="2800">
                <a:solidFill>
                  <a:schemeClr val="tx2"/>
                </a:solidFill>
                <a:latin typeface="Futura PT Dem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a:lstStyle>
          <a:p>
            <a:pPr>
              <a:defRPr/>
            </a:pPr>
            <a:r>
              <a:rPr lang="ru-RU" sz="4000" dirty="0"/>
              <a:t>«1С:УНИВЕРСИТЕТ ПРОФ». </a:t>
            </a:r>
          </a:p>
          <a:p>
            <a:pPr>
              <a:defRPr/>
            </a:pPr>
            <a:r>
              <a:rPr lang="ru-RU" sz="4000" kern="0" dirty="0"/>
              <a:t>МЕТОДИЧЕСКИЕ  МАТЕРИАЛЫ</a:t>
            </a:r>
          </a:p>
        </p:txBody>
      </p:sp>
      <p:sp>
        <p:nvSpPr>
          <p:cNvPr id="6" name="TextBox 5"/>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62</a:t>
            </a:fld>
            <a:endParaRPr lang="ru-RU" altLang="ru-RU" sz="2400" b="1">
              <a:effectLst>
                <a:outerShdw blurRad="38100" dist="38100" dir="2700000" algn="tl">
                  <a:srgbClr val="C0C0C0"/>
                </a:outerShdw>
              </a:effectLst>
            </a:endParaRPr>
          </a:p>
        </p:txBody>
      </p:sp>
      <p:pic>
        <p:nvPicPr>
          <p:cNvPr id="8" name="Рисунок 7"/>
          <p:cNvPicPr>
            <a:picLocks noChangeAspect="1"/>
          </p:cNvPicPr>
          <p:nvPr/>
        </p:nvPicPr>
        <p:blipFill>
          <a:blip r:embed="rId3"/>
          <a:stretch>
            <a:fillRect/>
          </a:stretch>
        </p:blipFill>
        <p:spPr>
          <a:xfrm>
            <a:off x="10469518" y="403968"/>
            <a:ext cx="811058" cy="864792"/>
          </a:xfrm>
          <a:prstGeom prst="rect">
            <a:avLst/>
          </a:prstGeom>
        </p:spPr>
      </p:pic>
    </p:spTree>
    <p:extLst>
      <p:ext uri="{BB962C8B-B14F-4D97-AF65-F5344CB8AC3E}">
        <p14:creationId xmlns:p14="http://schemas.microsoft.com/office/powerpoint/2010/main" val="1133715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sp>
        <p:nvSpPr>
          <p:cNvPr id="5" name="Объект 2"/>
          <p:cNvSpPr>
            <a:spLocks noGrp="1"/>
          </p:cNvSpPr>
          <p:nvPr>
            <p:ph idx="1"/>
          </p:nvPr>
        </p:nvSpPr>
        <p:spPr>
          <a:xfrm>
            <a:off x="250825" y="1340768"/>
            <a:ext cx="11533188" cy="5517232"/>
          </a:xfrm>
          <a:ln>
            <a:noFill/>
          </a:ln>
        </p:spPr>
        <p:txBody>
          <a:bodyPr/>
          <a:lstStyle/>
          <a:p>
            <a:pPr>
              <a:buFont typeface="Arial" panose="020B0604020202020204" pitchFamily="34" charset="0"/>
              <a:buChar char="•"/>
            </a:pPr>
            <a:r>
              <a:rPr lang="ru-RU" sz="1600" b="1" dirty="0"/>
              <a:t>Руководство пользователя «1С:Университет ПРОФ», том 2, глава 3</a:t>
            </a:r>
            <a:br>
              <a:rPr lang="ru-RU" sz="1600" dirty="0"/>
            </a:br>
            <a:r>
              <a:rPr lang="en-US" sz="1600" dirty="0">
                <a:hlinkClick r:id="rId3"/>
              </a:rPr>
              <a:t>https://releases.1c.ru/project/SGU_UniversityPROF_2_2</a:t>
            </a:r>
            <a:endParaRPr lang="ru-RU" sz="1600" dirty="0"/>
          </a:p>
          <a:p>
            <a:pPr>
              <a:buFont typeface="Arial" panose="020B0604020202020204" pitchFamily="34" charset="0"/>
              <a:buChar char="•"/>
            </a:pPr>
            <a:r>
              <a:rPr lang="ru-RU" sz="1600" dirty="0"/>
              <a:t>Канал в </a:t>
            </a:r>
            <a:r>
              <a:rPr lang="en-US" sz="1600" dirty="0"/>
              <a:t>MAX</a:t>
            </a:r>
            <a:r>
              <a:rPr lang="ru-RU" sz="1600" dirty="0"/>
              <a:t> «Поступление в вуз онлайн»: </a:t>
            </a:r>
            <a:br>
              <a:rPr lang="ru-RU" sz="1600" dirty="0"/>
            </a:br>
            <a:r>
              <a:rPr lang="en-US" sz="1600" dirty="0">
                <a:hlinkClick r:id="rId4"/>
              </a:rPr>
              <a:t>https://max.ru/join/s0-7J5H2TBYs4Pju0t2K181i-818c-WZorN8_alixGY</a:t>
            </a:r>
            <a:r>
              <a:rPr lang="ru-RU" sz="1600" dirty="0"/>
              <a:t> </a:t>
            </a:r>
          </a:p>
          <a:p>
            <a:pPr>
              <a:buFont typeface="Arial" panose="020B0604020202020204" pitchFamily="34" charset="0"/>
              <a:buChar char="•"/>
            </a:pPr>
            <a:r>
              <a:rPr lang="ru-RU" sz="1600" dirty="0"/>
              <a:t>Канал в </a:t>
            </a:r>
            <a:r>
              <a:rPr lang="en-US" sz="1600" dirty="0"/>
              <a:t>MAX</a:t>
            </a:r>
            <a:r>
              <a:rPr lang="ru-RU" sz="1600" dirty="0"/>
              <a:t> «1С:Университет. Новости»:</a:t>
            </a:r>
            <a:br>
              <a:rPr lang="ru-RU" sz="1600" dirty="0"/>
            </a:br>
            <a:r>
              <a:rPr lang="en-US" sz="1600" dirty="0">
                <a:hlinkClick r:id="rId5"/>
              </a:rPr>
              <a:t>https://max.ru/join/cr9962orPd9Ik1TzuzXEb3AUOS6U55n8nFhSiGu6WIo</a:t>
            </a:r>
            <a:r>
              <a:rPr lang="ru-RU" sz="1600" dirty="0"/>
              <a:t> </a:t>
            </a:r>
          </a:p>
          <a:p>
            <a:pPr>
              <a:buFont typeface="Arial" panose="020B0604020202020204" pitchFamily="34" charset="0"/>
              <a:buChar char="•"/>
            </a:pPr>
            <a:r>
              <a:rPr lang="ru-RU" sz="1600" dirty="0" err="1"/>
              <a:t>Телеграм</a:t>
            </a:r>
            <a:r>
              <a:rPr lang="ru-RU" sz="1600" dirty="0"/>
              <a:t>-группа «ФПК-</a:t>
            </a:r>
            <a:r>
              <a:rPr lang="ru-RU" sz="1600" dirty="0" err="1"/>
              <a:t>Суперсервис</a:t>
            </a:r>
            <a:r>
              <a:rPr lang="ru-RU" sz="1600" dirty="0"/>
              <a:t> "Поступление в вуз" </a:t>
            </a:r>
            <a:r>
              <a:rPr lang="ru-RU" sz="1600" dirty="0" err="1"/>
              <a:t>офиц</a:t>
            </a:r>
            <a:r>
              <a:rPr lang="ru-RU" sz="1600" dirty="0"/>
              <a:t>» - добавление по запросу</a:t>
            </a:r>
          </a:p>
          <a:p>
            <a:pPr>
              <a:buFont typeface="Arial" panose="020B0604020202020204" pitchFamily="34" charset="0"/>
              <a:buChar char="•"/>
            </a:pPr>
            <a:r>
              <a:rPr lang="ru-RU" sz="1600" dirty="0" err="1"/>
              <a:t>Телеграм</a:t>
            </a:r>
            <a:r>
              <a:rPr lang="ru-RU" sz="1600" dirty="0"/>
              <a:t>-канал «Поступление в вуз онлайн»:</a:t>
            </a:r>
            <a:br>
              <a:rPr lang="ru-RU" sz="1600" dirty="0"/>
            </a:br>
            <a:r>
              <a:rPr lang="en-US" sz="1600" dirty="0">
                <a:hlinkClick r:id="rId6"/>
              </a:rPr>
              <a:t>https://t.me/joinchat/B3rCe-VUY7Q5NjVi</a:t>
            </a:r>
            <a:endParaRPr lang="ru-RU" sz="1600" dirty="0"/>
          </a:p>
          <a:p>
            <a:pPr>
              <a:buFont typeface="Arial" panose="020B0604020202020204" pitchFamily="34" charset="0"/>
              <a:buChar char="•"/>
            </a:pPr>
            <a:r>
              <a:rPr lang="ru-RU" sz="1600" dirty="0" err="1"/>
              <a:t>Телеграм</a:t>
            </a:r>
            <a:r>
              <a:rPr lang="ru-RU" sz="1600" dirty="0"/>
              <a:t>-группа «1С:Университет (1</a:t>
            </a:r>
            <a:r>
              <a:rPr lang="en-US" sz="1600" dirty="0"/>
              <a:t>C:University)</a:t>
            </a:r>
            <a:r>
              <a:rPr lang="ru-RU" sz="1600" dirty="0"/>
              <a:t>»:</a:t>
            </a:r>
            <a:br>
              <a:rPr lang="ru-RU" sz="1600" dirty="0"/>
            </a:br>
            <a:r>
              <a:rPr lang="en-US" sz="1600" dirty="0">
                <a:hlinkClick r:id="rId7"/>
              </a:rPr>
              <a:t>https://t.me/chat1cUniver</a:t>
            </a:r>
            <a:endParaRPr lang="ru-RU" sz="1600" dirty="0"/>
          </a:p>
          <a:p>
            <a:pPr>
              <a:buFont typeface="Arial" panose="020B0604020202020204" pitchFamily="34" charset="0"/>
              <a:buChar char="•"/>
            </a:pPr>
            <a:r>
              <a:rPr lang="ru-RU" sz="1600" dirty="0"/>
              <a:t>Личный кабинет</a:t>
            </a:r>
            <a:r>
              <a:rPr lang="en-US" sz="1600" dirty="0"/>
              <a:t> </a:t>
            </a:r>
            <a:r>
              <a:rPr lang="ru-RU" sz="1600" dirty="0"/>
              <a:t>«Сервис Приема ССПВО»:</a:t>
            </a:r>
            <a:br>
              <a:rPr lang="ru-RU" sz="1600" dirty="0"/>
            </a:br>
            <a:r>
              <a:rPr lang="en-US" sz="1600" dirty="0">
                <a:hlinkClick r:id="rId8"/>
              </a:rPr>
              <a:t>https://vo-online-test.citis.ru/</a:t>
            </a:r>
            <a:endParaRPr lang="ru-RU" sz="1600" dirty="0"/>
          </a:p>
          <a:p>
            <a:pPr>
              <a:buFont typeface="Arial" panose="020B0604020202020204" pitchFamily="34" charset="0"/>
              <a:buChar char="•"/>
            </a:pPr>
            <a:r>
              <a:rPr lang="ru-RU" sz="1600" dirty="0"/>
              <a:t>Решение типовых проблем при работе с программами электронной подписи (статья ИТС):</a:t>
            </a:r>
            <a:br>
              <a:rPr lang="ru-RU" sz="1600" dirty="0"/>
            </a:br>
            <a:r>
              <a:rPr lang="en-US" sz="1600" dirty="0">
                <a:hlinkClick r:id="rId9"/>
              </a:rPr>
              <a:t>https://its.1c.ru/db/metod81#content:5784:hdoc</a:t>
            </a:r>
            <a:endParaRPr lang="ru-RU" sz="1600" dirty="0"/>
          </a:p>
          <a:p>
            <a:pPr>
              <a:buFont typeface="Arial" panose="020B0604020202020204" pitchFamily="34" charset="0"/>
              <a:buChar char="•"/>
            </a:pPr>
            <a:r>
              <a:rPr lang="ru-RU" sz="1600" b="1" dirty="0"/>
              <a:t>Ответы на часто задаваемые вопросы</a:t>
            </a:r>
            <a:br>
              <a:rPr lang="ru-RU" sz="1600" dirty="0"/>
            </a:br>
            <a:r>
              <a:rPr lang="en-US" sz="1600" dirty="0">
                <a:hlinkClick r:id="rId10"/>
              </a:rPr>
              <a:t>https://sgu-infocom.ru/support/faq/</a:t>
            </a:r>
            <a:r>
              <a:rPr lang="ru-RU" sz="1600" dirty="0"/>
              <a:t> </a:t>
            </a:r>
          </a:p>
          <a:p>
            <a:pPr>
              <a:buFont typeface="Arial" panose="020B0604020202020204" pitchFamily="34" charset="0"/>
              <a:buChar char="•"/>
            </a:pPr>
            <a:r>
              <a:rPr lang="ru-RU" sz="1600" dirty="0"/>
              <a:t>Записи вебинаров «1С:Университет ПРОФ»:</a:t>
            </a:r>
            <a:br>
              <a:rPr lang="ru-RU" sz="1600" dirty="0"/>
            </a:br>
            <a:r>
              <a:rPr lang="en-US" sz="1600" u="sng" dirty="0">
                <a:solidFill>
                  <a:srgbClr val="009999"/>
                </a:solidFill>
              </a:rPr>
              <a:t>https://sgu-infocom.ru/support/webinars/webinar-archive/</a:t>
            </a:r>
            <a:endParaRPr lang="ru-RU" sz="1600" u="sng" dirty="0">
              <a:solidFill>
                <a:srgbClr val="009999"/>
              </a:solidFill>
            </a:endParaRPr>
          </a:p>
          <a:p>
            <a:pPr>
              <a:buFont typeface="Arial" panose="020B0604020202020204" pitchFamily="34" charset="0"/>
              <a:buChar char="•"/>
            </a:pPr>
            <a:endParaRPr lang="ru-RU" sz="1800" dirty="0"/>
          </a:p>
        </p:txBody>
      </p:sp>
      <p:pic>
        <p:nvPicPr>
          <p:cNvPr id="7" name="Рисунок 6"/>
          <p:cNvPicPr>
            <a:picLocks noChangeAspect="1"/>
          </p:cNvPicPr>
          <p:nvPr/>
        </p:nvPicPr>
        <p:blipFill>
          <a:blip r:embed="rId11"/>
          <a:stretch>
            <a:fillRect/>
          </a:stretch>
        </p:blipFill>
        <p:spPr>
          <a:xfrm>
            <a:off x="10469518" y="403968"/>
            <a:ext cx="811058" cy="864792"/>
          </a:xfrm>
          <a:prstGeom prst="rect">
            <a:avLst/>
          </a:prstGeom>
        </p:spPr>
      </p:pic>
      <p:sp>
        <p:nvSpPr>
          <p:cNvPr id="10" name="Заголовок 1"/>
          <p:cNvSpPr>
            <a:spLocks noGrp="1" noChangeArrowheads="1"/>
          </p:cNvSpPr>
          <p:nvPr>
            <p:ph type="title"/>
          </p:nvPr>
        </p:nvSpPr>
        <p:spPr>
          <a:xfrm>
            <a:off x="2208212" y="115888"/>
            <a:ext cx="8136259" cy="1081087"/>
          </a:xfrm>
        </p:spPr>
        <p:txBody>
          <a:bodyPr/>
          <a:lstStyle/>
          <a:p>
            <a:r>
              <a:rPr lang="ru-RU" altLang="ru-RU" b="1" err="1"/>
              <a:t>Суперсервис</a:t>
            </a:r>
            <a:r>
              <a:rPr lang="ru-RU" altLang="ru-RU" b="1"/>
              <a:t> «Поступление </a:t>
            </a:r>
            <a:r>
              <a:rPr lang="ru-RU" altLang="ru-RU" b="1" dirty="0"/>
              <a:t>в </a:t>
            </a:r>
            <a:r>
              <a:rPr lang="ru-RU" altLang="ru-RU" b="1"/>
              <a:t>вуз онлайн»</a:t>
            </a:r>
            <a:br>
              <a:rPr lang="ru-RU" dirty="0"/>
            </a:br>
            <a:r>
              <a:rPr lang="ru-RU" dirty="0"/>
              <a:t>Методические материалы</a:t>
            </a:r>
            <a:br>
              <a:rPr lang="ru-RU" dirty="0"/>
            </a:br>
            <a:endParaRPr lang="ru-RU" altLang="ru-RU" dirty="0"/>
          </a:p>
        </p:txBody>
      </p:sp>
      <p:sp>
        <p:nvSpPr>
          <p:cNvPr id="9" name="TextBox 8">
            <a:extLst>
              <a:ext uri="{FF2B5EF4-FFF2-40B4-BE49-F238E27FC236}">
                <a16:creationId xmlns:a16="http://schemas.microsoft.com/office/drawing/2014/main" id="{53177782-8D6E-44BD-B833-9C3B94DB41FC}"/>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63</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32415891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063552" y="187673"/>
            <a:ext cx="9704388" cy="1081087"/>
          </a:xfrm>
        </p:spPr>
        <p:txBody>
          <a:bodyPr/>
          <a:lstStyle/>
          <a:p>
            <a:r>
              <a:rPr lang="ru-RU" altLang="ru-RU" b="1" dirty="0">
                <a:latin typeface="Futura PT Demi" panose="020B0604020202020204" charset="0"/>
              </a:rPr>
              <a:t>Руководство пользователя «1С:Университет ПРОФ»</a:t>
            </a:r>
            <a:br>
              <a:rPr lang="ru-RU" altLang="ru-RU" b="1" dirty="0">
                <a:latin typeface="Futura PT Demi" panose="020B0604020202020204" charset="0"/>
              </a:rPr>
            </a:br>
            <a:r>
              <a:rPr lang="ru-RU" altLang="ru-RU" b="1" dirty="0">
                <a:latin typeface="Futura PT Demi" panose="020B0604020202020204" charset="0"/>
              </a:rPr>
              <a:t>Том 2, глава 3</a:t>
            </a:r>
            <a:br>
              <a:rPr lang="ru-RU" altLang="ru-RU" dirty="0">
                <a:solidFill>
                  <a:srgbClr val="000000"/>
                </a:solidFill>
                <a:latin typeface="Futura PT Demi" panose="020B0604020202020204" charset="0"/>
              </a:rPr>
            </a:br>
            <a:endParaRPr lang="ru-RU" altLang="ru-RU" dirty="0">
              <a:latin typeface="Futura PT Demi" panose="020B0604020202020204" charset="0"/>
            </a:endParaRPr>
          </a:p>
        </p:txBody>
      </p:sp>
      <p:sp>
        <p:nvSpPr>
          <p:cNvPr id="10" name="Объект 1"/>
          <p:cNvSpPr>
            <a:spLocks noGrp="1"/>
          </p:cNvSpPr>
          <p:nvPr>
            <p:ph idx="1"/>
          </p:nvPr>
        </p:nvSpPr>
        <p:spPr>
          <a:xfrm>
            <a:off x="623391" y="1268760"/>
            <a:ext cx="5941221" cy="1224136"/>
          </a:xfrm>
        </p:spPr>
        <p:txBody>
          <a:bodyPr/>
          <a:lstStyle/>
          <a:p>
            <a:pPr marL="0" indent="0">
              <a:buNone/>
            </a:pPr>
            <a:r>
              <a:rPr lang="ru-RU" altLang="ru-RU" sz="1800" dirty="0">
                <a:latin typeface="Futura PT Demi" panose="020B0604020202020204" charset="0"/>
              </a:rPr>
              <a:t>На сайте </a:t>
            </a:r>
            <a:r>
              <a:rPr lang="en-US" sz="1800" dirty="0">
                <a:hlinkClick r:id="rId4"/>
              </a:rPr>
              <a:t>https://releases.1c.ru/project/SGU_UniversityPROF_2_3</a:t>
            </a:r>
            <a:r>
              <a:rPr lang="ru-RU" sz="1800" dirty="0"/>
              <a:t> </a:t>
            </a:r>
            <a:r>
              <a:rPr lang="ru-RU" altLang="ru-RU" sz="1800" dirty="0">
                <a:latin typeface="Futura PT Demi" panose="020B0604020202020204" charset="0"/>
              </a:rPr>
              <a:t>с релизом 1С:Университет ПРОФ 2.3.2.28 присутствует актуальная версия руководства пользователя.</a:t>
            </a:r>
          </a:p>
        </p:txBody>
      </p:sp>
      <p:pic>
        <p:nvPicPr>
          <p:cNvPr id="2" name="Рисунок 1">
            <a:extLst>
              <a:ext uri="{FF2B5EF4-FFF2-40B4-BE49-F238E27FC236}">
                <a16:creationId xmlns:a16="http://schemas.microsoft.com/office/drawing/2014/main" id="{4366A952-E42B-4268-84B5-5190C145114A}"/>
              </a:ext>
            </a:extLst>
          </p:cNvPr>
          <p:cNvPicPr>
            <a:picLocks noChangeAspect="1"/>
          </p:cNvPicPr>
          <p:nvPr/>
        </p:nvPicPr>
        <p:blipFill>
          <a:blip r:embed="rId5"/>
          <a:stretch>
            <a:fillRect/>
          </a:stretch>
        </p:blipFill>
        <p:spPr>
          <a:xfrm>
            <a:off x="6620131" y="1057623"/>
            <a:ext cx="3793869" cy="5589240"/>
          </a:xfrm>
          <a:prstGeom prst="rect">
            <a:avLst/>
          </a:prstGeom>
          <a:ln>
            <a:solidFill>
              <a:schemeClr val="tx1"/>
            </a:solidFill>
          </a:ln>
        </p:spPr>
      </p:pic>
      <p:pic>
        <p:nvPicPr>
          <p:cNvPr id="3" name="Рисунок 2">
            <a:extLst>
              <a:ext uri="{FF2B5EF4-FFF2-40B4-BE49-F238E27FC236}">
                <a16:creationId xmlns:a16="http://schemas.microsoft.com/office/drawing/2014/main" id="{529BEF54-8485-4025-ADD1-C2ADEDD82CAA}"/>
              </a:ext>
            </a:extLst>
          </p:cNvPr>
          <p:cNvPicPr>
            <a:picLocks noChangeAspect="1"/>
          </p:cNvPicPr>
          <p:nvPr/>
        </p:nvPicPr>
        <p:blipFill>
          <a:blip r:embed="rId6"/>
          <a:stretch>
            <a:fillRect/>
          </a:stretch>
        </p:blipFill>
        <p:spPr>
          <a:xfrm>
            <a:off x="1022622" y="2492896"/>
            <a:ext cx="4243569" cy="4262514"/>
          </a:xfrm>
          <a:prstGeom prst="rect">
            <a:avLst/>
          </a:prstGeom>
          <a:ln>
            <a:solidFill>
              <a:schemeClr val="tx1"/>
            </a:solidFill>
          </a:ln>
        </p:spPr>
      </p:pic>
      <p:sp>
        <p:nvSpPr>
          <p:cNvPr id="11" name="TextBox 10">
            <a:extLst>
              <a:ext uri="{FF2B5EF4-FFF2-40B4-BE49-F238E27FC236}">
                <a16:creationId xmlns:a16="http://schemas.microsoft.com/office/drawing/2014/main" id="{F37FFD32-A6E3-4A4B-B7CB-045FB3898171}"/>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64</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19168220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eaLnBrk="1" hangingPunct="1">
              <a:spcBef>
                <a:spcPct val="0"/>
              </a:spcBef>
              <a:buClrTx/>
              <a:buFontTx/>
              <a:buNone/>
            </a:pPr>
            <a:endParaRPr lang="ru-RU" altLang="ru-RU" sz="1800">
              <a:latin typeface="Futura PT Book" pitchFamily="34" charset="0"/>
            </a:endParaRPr>
          </a:p>
        </p:txBody>
      </p:sp>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063552" y="187673"/>
            <a:ext cx="9704388" cy="1081087"/>
          </a:xfrm>
        </p:spPr>
        <p:txBody>
          <a:bodyPr/>
          <a:lstStyle/>
          <a:p>
            <a:r>
              <a:rPr lang="ru-RU" altLang="ru-RU" b="1" dirty="0">
                <a:latin typeface="Futura PT Demi" panose="020B0604020202020204" charset="0"/>
              </a:rPr>
              <a:t>Руководство </a:t>
            </a:r>
            <a:r>
              <a:rPr lang="ru-RU" altLang="ru-RU" b="1">
                <a:latin typeface="Futura PT Demi" panose="020B0604020202020204" charset="0"/>
              </a:rPr>
              <a:t>пользователя «1С</a:t>
            </a:r>
            <a:r>
              <a:rPr lang="ru-RU" altLang="ru-RU" b="1" dirty="0">
                <a:latin typeface="Futura PT Demi" panose="020B0604020202020204" charset="0"/>
              </a:rPr>
              <a:t>:</a:t>
            </a:r>
            <a:r>
              <a:rPr lang="ru-RU" altLang="ru-RU" b="1">
                <a:latin typeface="Futura PT Demi" panose="020B0604020202020204" charset="0"/>
              </a:rPr>
              <a:t>Университет ПРОФ»</a:t>
            </a:r>
            <a:br>
              <a:rPr lang="ru-RU" altLang="ru-RU" b="1" dirty="0">
                <a:latin typeface="Futura PT Demi" panose="020B0604020202020204" charset="0"/>
              </a:rPr>
            </a:br>
            <a:r>
              <a:rPr lang="ru-RU" altLang="ru-RU" b="1" dirty="0">
                <a:latin typeface="Futura PT Demi" panose="020B0604020202020204" charset="0"/>
              </a:rPr>
              <a:t>Том 2, глава 3</a:t>
            </a:r>
            <a:br>
              <a:rPr lang="ru-RU" altLang="ru-RU" dirty="0">
                <a:solidFill>
                  <a:srgbClr val="000000"/>
                </a:solidFill>
                <a:latin typeface="Futura PT Demi" panose="020B0604020202020204" charset="0"/>
              </a:rPr>
            </a:br>
            <a:endParaRPr lang="ru-RU" altLang="ru-RU" dirty="0">
              <a:latin typeface="Futura PT Demi" panose="020B0604020202020204" charset="0"/>
            </a:endParaRPr>
          </a:p>
        </p:txBody>
      </p:sp>
      <p:pic>
        <p:nvPicPr>
          <p:cNvPr id="4" name="Рисунок 3">
            <a:extLst>
              <a:ext uri="{FF2B5EF4-FFF2-40B4-BE49-F238E27FC236}">
                <a16:creationId xmlns:a16="http://schemas.microsoft.com/office/drawing/2014/main" id="{64019E28-E84D-403D-AFAA-2CED0EF243A9}"/>
              </a:ext>
            </a:extLst>
          </p:cNvPr>
          <p:cNvPicPr>
            <a:picLocks noChangeAspect="1"/>
          </p:cNvPicPr>
          <p:nvPr/>
        </p:nvPicPr>
        <p:blipFill>
          <a:blip r:embed="rId4"/>
          <a:stretch>
            <a:fillRect/>
          </a:stretch>
        </p:blipFill>
        <p:spPr>
          <a:xfrm>
            <a:off x="4642987" y="1017918"/>
            <a:ext cx="3095042" cy="4615092"/>
          </a:xfrm>
          <a:prstGeom prst="rect">
            <a:avLst/>
          </a:prstGeom>
          <a:ln>
            <a:solidFill>
              <a:schemeClr val="tx1"/>
            </a:solidFill>
          </a:ln>
        </p:spPr>
      </p:pic>
      <p:pic>
        <p:nvPicPr>
          <p:cNvPr id="6" name="Рисунок 5">
            <a:extLst>
              <a:ext uri="{FF2B5EF4-FFF2-40B4-BE49-F238E27FC236}">
                <a16:creationId xmlns:a16="http://schemas.microsoft.com/office/drawing/2014/main" id="{FF27A1E8-5324-48D2-8853-BB3893380752}"/>
              </a:ext>
            </a:extLst>
          </p:cNvPr>
          <p:cNvPicPr>
            <a:picLocks noChangeAspect="1"/>
          </p:cNvPicPr>
          <p:nvPr/>
        </p:nvPicPr>
        <p:blipFill>
          <a:blip r:embed="rId5"/>
          <a:stretch>
            <a:fillRect/>
          </a:stretch>
        </p:blipFill>
        <p:spPr>
          <a:xfrm>
            <a:off x="1714946" y="1004163"/>
            <a:ext cx="2544048" cy="5704233"/>
          </a:xfrm>
          <a:prstGeom prst="rect">
            <a:avLst/>
          </a:prstGeom>
          <a:ln>
            <a:solidFill>
              <a:schemeClr val="tx1"/>
            </a:solidFill>
          </a:ln>
        </p:spPr>
      </p:pic>
      <p:pic>
        <p:nvPicPr>
          <p:cNvPr id="12" name="Рисунок 11">
            <a:extLst>
              <a:ext uri="{FF2B5EF4-FFF2-40B4-BE49-F238E27FC236}">
                <a16:creationId xmlns:a16="http://schemas.microsoft.com/office/drawing/2014/main" id="{ABA21F3E-04EB-4289-AF7D-FA487C3DCFA2}"/>
              </a:ext>
            </a:extLst>
          </p:cNvPr>
          <p:cNvPicPr>
            <a:picLocks noChangeAspect="1"/>
          </p:cNvPicPr>
          <p:nvPr/>
        </p:nvPicPr>
        <p:blipFill>
          <a:blip r:embed="rId6"/>
          <a:stretch>
            <a:fillRect/>
          </a:stretch>
        </p:blipFill>
        <p:spPr>
          <a:xfrm>
            <a:off x="7947871" y="1647708"/>
            <a:ext cx="3583708" cy="4707172"/>
          </a:xfrm>
          <a:prstGeom prst="rect">
            <a:avLst/>
          </a:prstGeom>
          <a:ln>
            <a:solidFill>
              <a:schemeClr val="tx1"/>
            </a:solidFill>
          </a:ln>
        </p:spPr>
      </p:pic>
      <p:pic>
        <p:nvPicPr>
          <p:cNvPr id="15" name="Рисунок 14">
            <a:extLst>
              <a:ext uri="{FF2B5EF4-FFF2-40B4-BE49-F238E27FC236}">
                <a16:creationId xmlns:a16="http://schemas.microsoft.com/office/drawing/2014/main" id="{27BDF061-7BE5-4C43-84F6-C5A38BBB464E}"/>
              </a:ext>
            </a:extLst>
          </p:cNvPr>
          <p:cNvPicPr>
            <a:picLocks noChangeAspect="1"/>
          </p:cNvPicPr>
          <p:nvPr/>
        </p:nvPicPr>
        <p:blipFill>
          <a:blip r:embed="rId7"/>
          <a:stretch>
            <a:fillRect/>
          </a:stretch>
        </p:blipFill>
        <p:spPr>
          <a:xfrm>
            <a:off x="3530725" y="3431946"/>
            <a:ext cx="5130550" cy="3420367"/>
          </a:xfrm>
          <a:prstGeom prst="rect">
            <a:avLst/>
          </a:prstGeom>
        </p:spPr>
      </p:pic>
      <p:sp>
        <p:nvSpPr>
          <p:cNvPr id="16" name="Пузырек для мыслей: облако 15">
            <a:extLst>
              <a:ext uri="{FF2B5EF4-FFF2-40B4-BE49-F238E27FC236}">
                <a16:creationId xmlns:a16="http://schemas.microsoft.com/office/drawing/2014/main" id="{1F9F4BC2-4F2B-4AD6-9588-FC3185CF5689}"/>
              </a:ext>
            </a:extLst>
          </p:cNvPr>
          <p:cNvSpPr/>
          <p:nvPr/>
        </p:nvSpPr>
        <p:spPr>
          <a:xfrm>
            <a:off x="7969838" y="4475619"/>
            <a:ext cx="3330336" cy="1584176"/>
          </a:xfrm>
          <a:prstGeom prst="cloudCallout">
            <a:avLst>
              <a:gd name="adj1" fmla="val -81445"/>
              <a:gd name="adj2" fmla="val -2300"/>
            </a:avLst>
          </a:prstGeom>
          <a:solidFill>
            <a:schemeClr val="bg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Futura PT Demi" panose="020B0604020202020204" charset="0"/>
              </a:rPr>
              <a:t>Как принять заявление из ССПВО?</a:t>
            </a:r>
            <a:endParaRPr lang="ru-RU" dirty="0">
              <a:solidFill>
                <a:schemeClr val="tx1"/>
              </a:solidFill>
            </a:endParaRPr>
          </a:p>
        </p:txBody>
      </p:sp>
      <p:sp>
        <p:nvSpPr>
          <p:cNvPr id="18" name="Пузырек для мыслей: облако 17">
            <a:extLst>
              <a:ext uri="{FF2B5EF4-FFF2-40B4-BE49-F238E27FC236}">
                <a16:creationId xmlns:a16="http://schemas.microsoft.com/office/drawing/2014/main" id="{F43C48E8-EC0E-4485-90A0-1071A6CF2EED}"/>
              </a:ext>
            </a:extLst>
          </p:cNvPr>
          <p:cNvSpPr/>
          <p:nvPr/>
        </p:nvSpPr>
        <p:spPr>
          <a:xfrm>
            <a:off x="1128838" y="5242868"/>
            <a:ext cx="3330336" cy="1584176"/>
          </a:xfrm>
          <a:prstGeom prst="cloudCallout">
            <a:avLst>
              <a:gd name="adj1" fmla="val 81482"/>
              <a:gd name="adj2" fmla="val -57843"/>
            </a:avLst>
          </a:prstGeom>
          <a:solidFill>
            <a:schemeClr val="bg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Futura PT Demi" panose="020B0604020202020204" charset="0"/>
              </a:rPr>
              <a:t>Какой справочник поставить в соответствии?</a:t>
            </a:r>
            <a:endParaRPr lang="ru-RU" dirty="0">
              <a:solidFill>
                <a:schemeClr val="tx1"/>
              </a:solidFill>
            </a:endParaRPr>
          </a:p>
        </p:txBody>
      </p:sp>
      <p:sp>
        <p:nvSpPr>
          <p:cNvPr id="19" name="Пузырек для мыслей: облако 18">
            <a:extLst>
              <a:ext uri="{FF2B5EF4-FFF2-40B4-BE49-F238E27FC236}">
                <a16:creationId xmlns:a16="http://schemas.microsoft.com/office/drawing/2014/main" id="{878F8392-7D9C-4983-9D0F-A25DC390B9D3}"/>
              </a:ext>
            </a:extLst>
          </p:cNvPr>
          <p:cNvSpPr/>
          <p:nvPr/>
        </p:nvSpPr>
        <p:spPr>
          <a:xfrm>
            <a:off x="6509818" y="1566863"/>
            <a:ext cx="2773296" cy="1389709"/>
          </a:xfrm>
          <a:prstGeom prst="cloudCallout">
            <a:avLst>
              <a:gd name="adj1" fmla="val -60247"/>
              <a:gd name="adj2" fmla="val 151768"/>
            </a:avLst>
          </a:prstGeom>
          <a:solidFill>
            <a:schemeClr val="bg2">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Futura PT Demi" panose="020B0604020202020204" charset="0"/>
              </a:rPr>
              <a:t>Как выгрузить условия приема?</a:t>
            </a:r>
            <a:endParaRPr lang="ru-RU" dirty="0">
              <a:solidFill>
                <a:schemeClr val="tx1"/>
              </a:solidFill>
            </a:endParaRPr>
          </a:p>
        </p:txBody>
      </p:sp>
      <p:sp>
        <p:nvSpPr>
          <p:cNvPr id="13" name="TextBox 12">
            <a:extLst>
              <a:ext uri="{FF2B5EF4-FFF2-40B4-BE49-F238E27FC236}">
                <a16:creationId xmlns:a16="http://schemas.microsoft.com/office/drawing/2014/main" id="{5308A2F4-3031-4044-B9F7-F6CFD8750625}"/>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65</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27207046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F75F8F-1EC9-4475-9CCA-A9CC68D8A998}"/>
              </a:ext>
            </a:extLst>
          </p:cNvPr>
          <p:cNvSpPr txBox="1">
            <a:spLocks noChangeArrowheads="1"/>
          </p:cNvSpPr>
          <p:nvPr/>
        </p:nvSpPr>
        <p:spPr bwMode="auto">
          <a:xfrm>
            <a:off x="1992313" y="0"/>
            <a:ext cx="10199687" cy="1030537"/>
          </a:xfrm>
          <a:prstGeom prst="rect">
            <a:avLst/>
          </a:prstGeom>
          <a:noFill/>
          <a:ln>
            <a:noFill/>
          </a:ln>
          <a:extLst/>
        </p:spPr>
        <p:txBody>
          <a:bodyPr anchor="ctr"/>
          <a:lstStyle>
            <a:lvl1pPr algn="l" rtl="0" eaLnBrk="0" fontAlgn="base" hangingPunct="0">
              <a:lnSpc>
                <a:spcPct val="80000"/>
              </a:lnSpc>
              <a:spcBef>
                <a:spcPct val="0"/>
              </a:spcBef>
              <a:spcAft>
                <a:spcPct val="0"/>
              </a:spcAft>
              <a:defRPr sz="2300" b="1">
                <a:solidFill>
                  <a:srgbClr val="CC0000"/>
                </a:solidFill>
                <a:latin typeface="+mj-lt"/>
                <a:ea typeface="+mj-ea"/>
                <a:cs typeface="+mj-cs"/>
              </a:defRPr>
            </a:lvl1pPr>
            <a:lvl2pPr algn="l" rtl="0" eaLnBrk="0" fontAlgn="base" hangingPunct="0">
              <a:lnSpc>
                <a:spcPct val="80000"/>
              </a:lnSpc>
              <a:spcBef>
                <a:spcPct val="0"/>
              </a:spcBef>
              <a:spcAft>
                <a:spcPct val="0"/>
              </a:spcAft>
              <a:defRPr sz="2300" b="1">
                <a:solidFill>
                  <a:srgbClr val="CC0000"/>
                </a:solidFill>
                <a:latin typeface="Arial" charset="0"/>
              </a:defRPr>
            </a:lvl2pPr>
            <a:lvl3pPr algn="l" rtl="0" eaLnBrk="0" fontAlgn="base" hangingPunct="0">
              <a:lnSpc>
                <a:spcPct val="80000"/>
              </a:lnSpc>
              <a:spcBef>
                <a:spcPct val="0"/>
              </a:spcBef>
              <a:spcAft>
                <a:spcPct val="0"/>
              </a:spcAft>
              <a:defRPr sz="2300" b="1">
                <a:solidFill>
                  <a:srgbClr val="CC0000"/>
                </a:solidFill>
                <a:latin typeface="Arial" charset="0"/>
              </a:defRPr>
            </a:lvl3pPr>
            <a:lvl4pPr algn="l" rtl="0" eaLnBrk="0" fontAlgn="base" hangingPunct="0">
              <a:lnSpc>
                <a:spcPct val="80000"/>
              </a:lnSpc>
              <a:spcBef>
                <a:spcPct val="0"/>
              </a:spcBef>
              <a:spcAft>
                <a:spcPct val="0"/>
              </a:spcAft>
              <a:defRPr sz="2300" b="1">
                <a:solidFill>
                  <a:srgbClr val="CC0000"/>
                </a:solidFill>
                <a:latin typeface="Arial" charset="0"/>
              </a:defRPr>
            </a:lvl4pPr>
            <a:lvl5pPr algn="l" rtl="0" eaLnBrk="0" fontAlgn="base" hangingPunct="0">
              <a:lnSpc>
                <a:spcPct val="80000"/>
              </a:lnSpc>
              <a:spcBef>
                <a:spcPct val="0"/>
              </a:spcBef>
              <a:spcAft>
                <a:spcPct val="0"/>
              </a:spcAft>
              <a:defRPr sz="2300" b="1">
                <a:solidFill>
                  <a:srgbClr val="CC0000"/>
                </a:solidFill>
                <a:latin typeface="Arial" charset="0"/>
              </a:defRPr>
            </a:lvl5pPr>
            <a:lvl6pPr marL="457200" algn="l" rtl="0" fontAlgn="base">
              <a:lnSpc>
                <a:spcPct val="80000"/>
              </a:lnSpc>
              <a:spcBef>
                <a:spcPct val="0"/>
              </a:spcBef>
              <a:spcAft>
                <a:spcPct val="0"/>
              </a:spcAft>
              <a:defRPr sz="2300" b="1">
                <a:solidFill>
                  <a:srgbClr val="CC0000"/>
                </a:solidFill>
                <a:latin typeface="Arial" charset="0"/>
              </a:defRPr>
            </a:lvl6pPr>
            <a:lvl7pPr marL="914400" algn="l" rtl="0" fontAlgn="base">
              <a:lnSpc>
                <a:spcPct val="80000"/>
              </a:lnSpc>
              <a:spcBef>
                <a:spcPct val="0"/>
              </a:spcBef>
              <a:spcAft>
                <a:spcPct val="0"/>
              </a:spcAft>
              <a:defRPr sz="2300" b="1">
                <a:solidFill>
                  <a:srgbClr val="CC0000"/>
                </a:solidFill>
                <a:latin typeface="Arial" charset="0"/>
              </a:defRPr>
            </a:lvl7pPr>
            <a:lvl8pPr marL="1371600" algn="l" rtl="0" fontAlgn="base">
              <a:lnSpc>
                <a:spcPct val="80000"/>
              </a:lnSpc>
              <a:spcBef>
                <a:spcPct val="0"/>
              </a:spcBef>
              <a:spcAft>
                <a:spcPct val="0"/>
              </a:spcAft>
              <a:defRPr sz="2300" b="1">
                <a:solidFill>
                  <a:srgbClr val="CC0000"/>
                </a:solidFill>
                <a:latin typeface="Arial" charset="0"/>
              </a:defRPr>
            </a:lvl8pPr>
            <a:lvl9pPr marL="1828800" algn="l" rtl="0" fontAlgn="base">
              <a:lnSpc>
                <a:spcPct val="80000"/>
              </a:lnSpc>
              <a:spcBef>
                <a:spcPct val="0"/>
              </a:spcBef>
              <a:spcAft>
                <a:spcPct val="0"/>
              </a:spcAft>
              <a:defRPr sz="2300" b="1">
                <a:solidFill>
                  <a:srgbClr val="CC0000"/>
                </a:solidFill>
                <a:latin typeface="Arial" charset="0"/>
              </a:defRPr>
            </a:lvl9pPr>
          </a:lstStyle>
          <a:p>
            <a:pPr>
              <a:defRPr/>
            </a:pPr>
            <a:r>
              <a:rPr lang="ru-RU" sz="3200" kern="0" dirty="0">
                <a:solidFill>
                  <a:schemeClr val="tx1"/>
                </a:solidFill>
                <a:latin typeface="Futura PT Demi" panose="020B0604020202020204" pitchFamily="34" charset="-52"/>
              </a:rPr>
              <a:t>Ответы на часто задаваемые вопросы</a:t>
            </a:r>
          </a:p>
        </p:txBody>
      </p:sp>
      <p:sp>
        <p:nvSpPr>
          <p:cNvPr id="71684" name="Прямоугольник 3">
            <a:extLst>
              <a:ext uri="{FF2B5EF4-FFF2-40B4-BE49-F238E27FC236}">
                <a16:creationId xmlns:a16="http://schemas.microsoft.com/office/drawing/2014/main" id="{B1D0CBCC-FD6E-45C8-A15C-B2FBB97706BE}"/>
              </a:ext>
            </a:extLst>
          </p:cNvPr>
          <p:cNvSpPr>
            <a:spLocks noChangeArrowheads="1"/>
          </p:cNvSpPr>
          <p:nvPr/>
        </p:nvSpPr>
        <p:spPr bwMode="auto">
          <a:xfrm>
            <a:off x="7032104" y="2321004"/>
            <a:ext cx="4654925" cy="1231106"/>
          </a:xfrm>
          <a:prstGeom prst="rect">
            <a:avLst/>
          </a:prstGeom>
          <a:noFill/>
          <a:ln w="38100">
            <a:solidFill>
              <a:schemeClr val="accent2"/>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lgn="ctr" eaLnBrk="1" hangingPunct="1">
              <a:spcBef>
                <a:spcPct val="0"/>
              </a:spcBef>
              <a:spcAft>
                <a:spcPct val="0"/>
              </a:spcAft>
              <a:buClrTx/>
              <a:buSzTx/>
              <a:buFontTx/>
              <a:buNone/>
              <a:defRPr/>
            </a:pPr>
            <a:r>
              <a:rPr lang="ru-RU" altLang="ru-RU" sz="1800" dirty="0">
                <a:solidFill>
                  <a:schemeClr val="tx1"/>
                </a:solidFill>
                <a:latin typeface="Futura PT Demi" panose="020B0604020202020204" pitchFamily="34" charset="-52"/>
              </a:rPr>
              <a:t>Ответы на часто задаваемые вопросы можно найти на официальном сайте </a:t>
            </a:r>
          </a:p>
          <a:p>
            <a:pPr algn="ctr" eaLnBrk="1" hangingPunct="1">
              <a:spcBef>
                <a:spcPct val="0"/>
              </a:spcBef>
              <a:spcAft>
                <a:spcPct val="0"/>
              </a:spcAft>
              <a:buClrTx/>
              <a:buSzTx/>
              <a:buFontTx/>
              <a:buNone/>
              <a:defRPr/>
            </a:pPr>
            <a:r>
              <a:rPr lang="ru-RU" altLang="ru-RU" sz="1800">
                <a:solidFill>
                  <a:schemeClr val="tx1"/>
                </a:solidFill>
                <a:latin typeface="Futura PT Demi" panose="020B0604020202020204" pitchFamily="34" charset="-52"/>
              </a:rPr>
              <a:t>ООО «СГУ-Инфоком»</a:t>
            </a:r>
            <a:endParaRPr lang="ru-RU" altLang="ru-RU" sz="1800" dirty="0">
              <a:solidFill>
                <a:schemeClr val="tx1"/>
              </a:solidFill>
              <a:latin typeface="Futura PT Demi" panose="020B0604020202020204" pitchFamily="34" charset="-52"/>
            </a:endParaRPr>
          </a:p>
          <a:p>
            <a:pPr algn="ctr" eaLnBrk="1" hangingPunct="1">
              <a:spcBef>
                <a:spcPct val="0"/>
              </a:spcBef>
              <a:spcAft>
                <a:spcPct val="0"/>
              </a:spcAft>
              <a:buClrTx/>
              <a:buSzTx/>
              <a:buFontTx/>
              <a:buNone/>
              <a:defRPr/>
            </a:pPr>
            <a:r>
              <a:rPr lang="en-US" altLang="ru-RU" sz="2000" dirty="0">
                <a:solidFill>
                  <a:schemeClr val="tx1"/>
                </a:solidFill>
                <a:latin typeface="Futura PT Demi" panose="020B0604020202020204" pitchFamily="34" charset="-52"/>
                <a:hlinkClick r:id="rId2"/>
              </a:rPr>
              <a:t>https://sgu-infocom.ru/support/faq/</a:t>
            </a:r>
            <a:r>
              <a:rPr lang="ru-RU" altLang="ru-RU" sz="2000" dirty="0">
                <a:solidFill>
                  <a:schemeClr val="tx1"/>
                </a:solidFill>
                <a:latin typeface="Futura PT Demi" panose="020B0604020202020204" pitchFamily="34" charset="-52"/>
              </a:rPr>
              <a:t> </a:t>
            </a:r>
          </a:p>
        </p:txBody>
      </p:sp>
      <p:sp>
        <p:nvSpPr>
          <p:cNvPr id="4" name="TextBox 3">
            <a:extLst>
              <a:ext uri="{FF2B5EF4-FFF2-40B4-BE49-F238E27FC236}">
                <a16:creationId xmlns:a16="http://schemas.microsoft.com/office/drawing/2014/main" id="{0F6496C2-8597-49BB-917C-D96DA7EAA32D}"/>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algn="r">
              <a:spcBef>
                <a:spcPct val="0"/>
              </a:spcBef>
              <a:buClrTx/>
              <a:buFontTx/>
              <a:buNone/>
              <a:defRPr/>
            </a:pPr>
            <a:fld id="{A8BB0F57-7E96-403E-A4FD-AC1F1DD6C4A3}" type="slidenum">
              <a:rPr lang="en-US" altLang="ru-RU" sz="2400" b="1" smtClean="0">
                <a:effectLst>
                  <a:outerShdw blurRad="38100" dist="38100" dir="2700000" algn="tl">
                    <a:srgbClr val="C0C0C0"/>
                  </a:outerShdw>
                </a:effectLst>
              </a:rPr>
              <a:pPr algn="r">
                <a:spcBef>
                  <a:spcPct val="0"/>
                </a:spcBef>
                <a:buClrTx/>
                <a:buFontTx/>
                <a:buNone/>
                <a:defRPr/>
              </a:pPr>
              <a:t>66</a:t>
            </a:fld>
            <a:endParaRPr lang="ru-RU" altLang="ru-RU" sz="2400" b="1" dirty="0">
              <a:effectLst>
                <a:outerShdw blurRad="38100" dist="38100" dir="2700000" algn="tl">
                  <a:srgbClr val="C0C0C0"/>
                </a:outerShdw>
              </a:effectLst>
            </a:endParaRPr>
          </a:p>
        </p:txBody>
      </p:sp>
      <p:pic>
        <p:nvPicPr>
          <p:cNvPr id="6" name="Рисунок 5">
            <a:extLst>
              <a:ext uri="{FF2B5EF4-FFF2-40B4-BE49-F238E27FC236}">
                <a16:creationId xmlns:a16="http://schemas.microsoft.com/office/drawing/2014/main" id="{80D9DCEF-9566-4D71-9C44-A982E6AD1C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03225"/>
            <a:ext cx="81121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6A52EFD2-44AF-49CE-A10B-60F83E5FD9D4}"/>
              </a:ext>
            </a:extLst>
          </p:cNvPr>
          <p:cNvPicPr>
            <a:picLocks noChangeAspect="1"/>
          </p:cNvPicPr>
          <p:nvPr/>
        </p:nvPicPr>
        <p:blipFill>
          <a:blip r:embed="rId4"/>
          <a:stretch>
            <a:fillRect/>
          </a:stretch>
        </p:blipFill>
        <p:spPr>
          <a:xfrm>
            <a:off x="421454" y="1412775"/>
            <a:ext cx="6390376" cy="4912867"/>
          </a:xfrm>
          <a:prstGeom prst="rect">
            <a:avLst/>
          </a:prstGeom>
          <a:ln>
            <a:solidFill>
              <a:schemeClr val="tx1"/>
            </a:solidFill>
          </a:ln>
        </p:spPr>
      </p:pic>
    </p:spTree>
    <p:extLst>
      <p:ext uri="{BB962C8B-B14F-4D97-AF65-F5344CB8AC3E}">
        <p14:creationId xmlns:p14="http://schemas.microsoft.com/office/powerpoint/2010/main" val="15301745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F75F8F-1EC9-4475-9CCA-A9CC68D8A998}"/>
              </a:ext>
            </a:extLst>
          </p:cNvPr>
          <p:cNvSpPr txBox="1">
            <a:spLocks noChangeArrowheads="1"/>
          </p:cNvSpPr>
          <p:nvPr/>
        </p:nvSpPr>
        <p:spPr bwMode="auto">
          <a:xfrm>
            <a:off x="1992313" y="-27384"/>
            <a:ext cx="10199687" cy="1081088"/>
          </a:xfrm>
          <a:prstGeom prst="rect">
            <a:avLst/>
          </a:prstGeom>
          <a:noFill/>
          <a:ln>
            <a:noFill/>
          </a:ln>
          <a:extLst/>
        </p:spPr>
        <p:txBody>
          <a:bodyPr anchor="ctr"/>
          <a:lstStyle>
            <a:lvl1pPr algn="l" rtl="0" eaLnBrk="0" fontAlgn="base" hangingPunct="0">
              <a:lnSpc>
                <a:spcPct val="80000"/>
              </a:lnSpc>
              <a:spcBef>
                <a:spcPct val="0"/>
              </a:spcBef>
              <a:spcAft>
                <a:spcPct val="0"/>
              </a:spcAft>
              <a:defRPr sz="2300" b="1">
                <a:solidFill>
                  <a:srgbClr val="CC0000"/>
                </a:solidFill>
                <a:latin typeface="+mj-lt"/>
                <a:ea typeface="+mj-ea"/>
                <a:cs typeface="+mj-cs"/>
              </a:defRPr>
            </a:lvl1pPr>
            <a:lvl2pPr algn="l" rtl="0" eaLnBrk="0" fontAlgn="base" hangingPunct="0">
              <a:lnSpc>
                <a:spcPct val="80000"/>
              </a:lnSpc>
              <a:spcBef>
                <a:spcPct val="0"/>
              </a:spcBef>
              <a:spcAft>
                <a:spcPct val="0"/>
              </a:spcAft>
              <a:defRPr sz="2300" b="1">
                <a:solidFill>
                  <a:srgbClr val="CC0000"/>
                </a:solidFill>
                <a:latin typeface="Arial" charset="0"/>
              </a:defRPr>
            </a:lvl2pPr>
            <a:lvl3pPr algn="l" rtl="0" eaLnBrk="0" fontAlgn="base" hangingPunct="0">
              <a:lnSpc>
                <a:spcPct val="80000"/>
              </a:lnSpc>
              <a:spcBef>
                <a:spcPct val="0"/>
              </a:spcBef>
              <a:spcAft>
                <a:spcPct val="0"/>
              </a:spcAft>
              <a:defRPr sz="2300" b="1">
                <a:solidFill>
                  <a:srgbClr val="CC0000"/>
                </a:solidFill>
                <a:latin typeface="Arial" charset="0"/>
              </a:defRPr>
            </a:lvl3pPr>
            <a:lvl4pPr algn="l" rtl="0" eaLnBrk="0" fontAlgn="base" hangingPunct="0">
              <a:lnSpc>
                <a:spcPct val="80000"/>
              </a:lnSpc>
              <a:spcBef>
                <a:spcPct val="0"/>
              </a:spcBef>
              <a:spcAft>
                <a:spcPct val="0"/>
              </a:spcAft>
              <a:defRPr sz="2300" b="1">
                <a:solidFill>
                  <a:srgbClr val="CC0000"/>
                </a:solidFill>
                <a:latin typeface="Arial" charset="0"/>
              </a:defRPr>
            </a:lvl4pPr>
            <a:lvl5pPr algn="l" rtl="0" eaLnBrk="0" fontAlgn="base" hangingPunct="0">
              <a:lnSpc>
                <a:spcPct val="80000"/>
              </a:lnSpc>
              <a:spcBef>
                <a:spcPct val="0"/>
              </a:spcBef>
              <a:spcAft>
                <a:spcPct val="0"/>
              </a:spcAft>
              <a:defRPr sz="2300" b="1">
                <a:solidFill>
                  <a:srgbClr val="CC0000"/>
                </a:solidFill>
                <a:latin typeface="Arial" charset="0"/>
              </a:defRPr>
            </a:lvl5pPr>
            <a:lvl6pPr marL="457200" algn="l" rtl="0" fontAlgn="base">
              <a:lnSpc>
                <a:spcPct val="80000"/>
              </a:lnSpc>
              <a:spcBef>
                <a:spcPct val="0"/>
              </a:spcBef>
              <a:spcAft>
                <a:spcPct val="0"/>
              </a:spcAft>
              <a:defRPr sz="2300" b="1">
                <a:solidFill>
                  <a:srgbClr val="CC0000"/>
                </a:solidFill>
                <a:latin typeface="Arial" charset="0"/>
              </a:defRPr>
            </a:lvl6pPr>
            <a:lvl7pPr marL="914400" algn="l" rtl="0" fontAlgn="base">
              <a:lnSpc>
                <a:spcPct val="80000"/>
              </a:lnSpc>
              <a:spcBef>
                <a:spcPct val="0"/>
              </a:spcBef>
              <a:spcAft>
                <a:spcPct val="0"/>
              </a:spcAft>
              <a:defRPr sz="2300" b="1">
                <a:solidFill>
                  <a:srgbClr val="CC0000"/>
                </a:solidFill>
                <a:latin typeface="Arial" charset="0"/>
              </a:defRPr>
            </a:lvl7pPr>
            <a:lvl8pPr marL="1371600" algn="l" rtl="0" fontAlgn="base">
              <a:lnSpc>
                <a:spcPct val="80000"/>
              </a:lnSpc>
              <a:spcBef>
                <a:spcPct val="0"/>
              </a:spcBef>
              <a:spcAft>
                <a:spcPct val="0"/>
              </a:spcAft>
              <a:defRPr sz="2300" b="1">
                <a:solidFill>
                  <a:srgbClr val="CC0000"/>
                </a:solidFill>
                <a:latin typeface="Arial" charset="0"/>
              </a:defRPr>
            </a:lvl8pPr>
            <a:lvl9pPr marL="1828800" algn="l" rtl="0" fontAlgn="base">
              <a:lnSpc>
                <a:spcPct val="80000"/>
              </a:lnSpc>
              <a:spcBef>
                <a:spcPct val="0"/>
              </a:spcBef>
              <a:spcAft>
                <a:spcPct val="0"/>
              </a:spcAft>
              <a:defRPr sz="2300" b="1">
                <a:solidFill>
                  <a:srgbClr val="CC0000"/>
                </a:solidFill>
                <a:latin typeface="Arial" charset="0"/>
              </a:defRPr>
            </a:lvl9pPr>
          </a:lstStyle>
          <a:p>
            <a:pPr>
              <a:defRPr/>
            </a:pPr>
            <a:r>
              <a:rPr lang="ru-RU" sz="3200" kern="0" dirty="0">
                <a:solidFill>
                  <a:schemeClr val="tx1"/>
                </a:solidFill>
                <a:latin typeface="Futura PT Demi" panose="020B0604020202020204" pitchFamily="34" charset="-52"/>
              </a:rPr>
              <a:t>Материалы и дополнительные модули</a:t>
            </a:r>
          </a:p>
        </p:txBody>
      </p:sp>
      <p:sp>
        <p:nvSpPr>
          <p:cNvPr id="4" name="TextBox 3">
            <a:extLst>
              <a:ext uri="{FF2B5EF4-FFF2-40B4-BE49-F238E27FC236}">
                <a16:creationId xmlns:a16="http://schemas.microsoft.com/office/drawing/2014/main" id="{0F6496C2-8597-49BB-917C-D96DA7EAA32D}"/>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algn="r">
              <a:spcBef>
                <a:spcPct val="0"/>
              </a:spcBef>
              <a:buClrTx/>
              <a:buFontTx/>
              <a:buNone/>
              <a:defRPr/>
            </a:pPr>
            <a:fld id="{A8BB0F57-7E96-403E-A4FD-AC1F1DD6C4A3}" type="slidenum">
              <a:rPr lang="en-US" altLang="ru-RU" sz="2400" b="1" smtClean="0">
                <a:effectLst>
                  <a:outerShdw blurRad="38100" dist="38100" dir="2700000" algn="tl">
                    <a:srgbClr val="C0C0C0"/>
                  </a:outerShdw>
                </a:effectLst>
              </a:rPr>
              <a:pPr algn="r">
                <a:spcBef>
                  <a:spcPct val="0"/>
                </a:spcBef>
                <a:buClrTx/>
                <a:buFontTx/>
                <a:buNone/>
                <a:defRPr/>
              </a:pPr>
              <a:t>67</a:t>
            </a:fld>
            <a:endParaRPr lang="ru-RU" altLang="ru-RU" sz="2400" b="1" dirty="0">
              <a:effectLst>
                <a:outerShdw blurRad="38100" dist="38100" dir="2700000" algn="tl">
                  <a:srgbClr val="C0C0C0"/>
                </a:outerShdw>
              </a:effectLst>
            </a:endParaRPr>
          </a:p>
        </p:txBody>
      </p:sp>
      <p:pic>
        <p:nvPicPr>
          <p:cNvPr id="6" name="Рисунок 5">
            <a:extLst>
              <a:ext uri="{FF2B5EF4-FFF2-40B4-BE49-F238E27FC236}">
                <a16:creationId xmlns:a16="http://schemas.microsoft.com/office/drawing/2014/main" id="{1CEA7174-598E-4200-95E3-F588A17345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69563" y="403225"/>
            <a:ext cx="81121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3">
            <a:extLst>
              <a:ext uri="{FF2B5EF4-FFF2-40B4-BE49-F238E27FC236}">
                <a16:creationId xmlns:a16="http://schemas.microsoft.com/office/drawing/2014/main" id="{A2662891-EC95-450D-A026-495EC117CB99}"/>
              </a:ext>
            </a:extLst>
          </p:cNvPr>
          <p:cNvSpPr>
            <a:spLocks noChangeArrowheads="1"/>
          </p:cNvSpPr>
          <p:nvPr/>
        </p:nvSpPr>
        <p:spPr bwMode="auto">
          <a:xfrm>
            <a:off x="7320136" y="2321004"/>
            <a:ext cx="4366893" cy="1231106"/>
          </a:xfrm>
          <a:prstGeom prst="rect">
            <a:avLst/>
          </a:prstGeom>
          <a:noFill/>
          <a:ln w="38100">
            <a:solidFill>
              <a:schemeClr val="accent2"/>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algn="ctr" eaLnBrk="1" hangingPunct="1">
              <a:spcBef>
                <a:spcPct val="0"/>
              </a:spcBef>
              <a:spcAft>
                <a:spcPct val="0"/>
              </a:spcAft>
              <a:buClrTx/>
              <a:buSzTx/>
              <a:buFontTx/>
              <a:buNone/>
              <a:defRPr/>
            </a:pPr>
            <a:r>
              <a:rPr lang="ru-RU" altLang="ru-RU" sz="1800" dirty="0">
                <a:solidFill>
                  <a:schemeClr val="tx1"/>
                </a:solidFill>
                <a:latin typeface="Futura PT Demi" panose="020B0604020202020204" pitchFamily="34" charset="-52"/>
              </a:rPr>
              <a:t>Скачать новые материалы и расширения можно в разделе актуального </a:t>
            </a:r>
            <a:r>
              <a:rPr lang="ru-RU" altLang="ru-RU" sz="1800">
                <a:solidFill>
                  <a:schemeClr val="tx1"/>
                </a:solidFill>
                <a:latin typeface="Futura PT Demi" panose="020B0604020202020204" pitchFamily="34" charset="-52"/>
              </a:rPr>
              <a:t>релиза «1С</a:t>
            </a:r>
            <a:r>
              <a:rPr lang="ru-RU" altLang="ru-RU" sz="1800" dirty="0">
                <a:solidFill>
                  <a:schemeClr val="tx1"/>
                </a:solidFill>
                <a:latin typeface="Futura PT Demi" panose="020B0604020202020204" pitchFamily="34" charset="-52"/>
              </a:rPr>
              <a:t>:</a:t>
            </a:r>
            <a:r>
              <a:rPr lang="ru-RU" altLang="ru-RU" sz="1800">
                <a:solidFill>
                  <a:schemeClr val="tx1"/>
                </a:solidFill>
                <a:latin typeface="Futura PT Demi" panose="020B0604020202020204" pitchFamily="34" charset="-52"/>
              </a:rPr>
              <a:t>Университет ПРОФ» </a:t>
            </a:r>
            <a:r>
              <a:rPr lang="ru-RU" altLang="ru-RU" sz="1800" dirty="0">
                <a:solidFill>
                  <a:schemeClr val="tx1"/>
                </a:solidFill>
                <a:latin typeface="Futura PT Demi" panose="020B0604020202020204" pitchFamily="34" charset="-52"/>
              </a:rPr>
              <a:t>на </a:t>
            </a:r>
          </a:p>
          <a:p>
            <a:pPr algn="ctr" eaLnBrk="1" hangingPunct="1">
              <a:spcBef>
                <a:spcPct val="0"/>
              </a:spcBef>
              <a:spcAft>
                <a:spcPct val="0"/>
              </a:spcAft>
              <a:buClrTx/>
              <a:buSzTx/>
              <a:buFontTx/>
              <a:buNone/>
              <a:defRPr/>
            </a:pPr>
            <a:r>
              <a:rPr lang="en-US" altLang="ru-RU" sz="2000" dirty="0">
                <a:solidFill>
                  <a:schemeClr val="tx1"/>
                </a:solidFill>
                <a:latin typeface="Futura PT Demi" panose="020B0604020202020204" pitchFamily="34" charset="-52"/>
                <a:hlinkClick r:id="rId3"/>
              </a:rPr>
              <a:t>https://releases.1c.ru/</a:t>
            </a:r>
            <a:endParaRPr lang="ru-RU" altLang="ru-RU" sz="1600" dirty="0">
              <a:solidFill>
                <a:schemeClr val="tx1"/>
              </a:solidFill>
              <a:latin typeface="Futura PT Demi" panose="020B0604020202020204" pitchFamily="34" charset="-52"/>
            </a:endParaRPr>
          </a:p>
        </p:txBody>
      </p:sp>
      <p:pic>
        <p:nvPicPr>
          <p:cNvPr id="2" name="Рисунок 1">
            <a:extLst>
              <a:ext uri="{FF2B5EF4-FFF2-40B4-BE49-F238E27FC236}">
                <a16:creationId xmlns:a16="http://schemas.microsoft.com/office/drawing/2014/main" id="{18CAEBE7-65BA-4A61-AADA-B5300D3E06A9}"/>
              </a:ext>
            </a:extLst>
          </p:cNvPr>
          <p:cNvPicPr>
            <a:picLocks noChangeAspect="1"/>
          </p:cNvPicPr>
          <p:nvPr/>
        </p:nvPicPr>
        <p:blipFill>
          <a:blip r:embed="rId4"/>
          <a:stretch>
            <a:fillRect/>
          </a:stretch>
        </p:blipFill>
        <p:spPr>
          <a:xfrm>
            <a:off x="287868" y="1484784"/>
            <a:ext cx="6922992" cy="5112568"/>
          </a:xfrm>
          <a:prstGeom prst="rect">
            <a:avLst/>
          </a:prstGeom>
          <a:ln>
            <a:solidFill>
              <a:schemeClr val="tx1"/>
            </a:solidFill>
          </a:ln>
        </p:spPr>
      </p:pic>
    </p:spTree>
    <p:extLst>
      <p:ext uri="{BB962C8B-B14F-4D97-AF65-F5344CB8AC3E}">
        <p14:creationId xmlns:p14="http://schemas.microsoft.com/office/powerpoint/2010/main" val="31603656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F75F8F-1EC9-4475-9CCA-A9CC68D8A998}"/>
              </a:ext>
            </a:extLst>
          </p:cNvPr>
          <p:cNvSpPr txBox="1">
            <a:spLocks noChangeArrowheads="1"/>
          </p:cNvSpPr>
          <p:nvPr/>
        </p:nvSpPr>
        <p:spPr bwMode="auto">
          <a:xfrm>
            <a:off x="1992313" y="0"/>
            <a:ext cx="10199687" cy="1081088"/>
          </a:xfrm>
          <a:prstGeom prst="rect">
            <a:avLst/>
          </a:prstGeom>
          <a:noFill/>
          <a:ln>
            <a:noFill/>
          </a:ln>
          <a:extLst/>
        </p:spPr>
        <p:txBody>
          <a:bodyPr anchor="ctr"/>
          <a:lstStyle>
            <a:lvl1pPr algn="l" rtl="0" eaLnBrk="0" fontAlgn="base" hangingPunct="0">
              <a:lnSpc>
                <a:spcPct val="80000"/>
              </a:lnSpc>
              <a:spcBef>
                <a:spcPct val="0"/>
              </a:spcBef>
              <a:spcAft>
                <a:spcPct val="0"/>
              </a:spcAft>
              <a:defRPr sz="2300" b="1">
                <a:solidFill>
                  <a:srgbClr val="CC0000"/>
                </a:solidFill>
                <a:latin typeface="+mj-lt"/>
                <a:ea typeface="+mj-ea"/>
                <a:cs typeface="+mj-cs"/>
              </a:defRPr>
            </a:lvl1pPr>
            <a:lvl2pPr algn="l" rtl="0" eaLnBrk="0" fontAlgn="base" hangingPunct="0">
              <a:lnSpc>
                <a:spcPct val="80000"/>
              </a:lnSpc>
              <a:spcBef>
                <a:spcPct val="0"/>
              </a:spcBef>
              <a:spcAft>
                <a:spcPct val="0"/>
              </a:spcAft>
              <a:defRPr sz="2300" b="1">
                <a:solidFill>
                  <a:srgbClr val="CC0000"/>
                </a:solidFill>
                <a:latin typeface="Arial" charset="0"/>
              </a:defRPr>
            </a:lvl2pPr>
            <a:lvl3pPr algn="l" rtl="0" eaLnBrk="0" fontAlgn="base" hangingPunct="0">
              <a:lnSpc>
                <a:spcPct val="80000"/>
              </a:lnSpc>
              <a:spcBef>
                <a:spcPct val="0"/>
              </a:spcBef>
              <a:spcAft>
                <a:spcPct val="0"/>
              </a:spcAft>
              <a:defRPr sz="2300" b="1">
                <a:solidFill>
                  <a:srgbClr val="CC0000"/>
                </a:solidFill>
                <a:latin typeface="Arial" charset="0"/>
              </a:defRPr>
            </a:lvl3pPr>
            <a:lvl4pPr algn="l" rtl="0" eaLnBrk="0" fontAlgn="base" hangingPunct="0">
              <a:lnSpc>
                <a:spcPct val="80000"/>
              </a:lnSpc>
              <a:spcBef>
                <a:spcPct val="0"/>
              </a:spcBef>
              <a:spcAft>
                <a:spcPct val="0"/>
              </a:spcAft>
              <a:defRPr sz="2300" b="1">
                <a:solidFill>
                  <a:srgbClr val="CC0000"/>
                </a:solidFill>
                <a:latin typeface="Arial" charset="0"/>
              </a:defRPr>
            </a:lvl4pPr>
            <a:lvl5pPr algn="l" rtl="0" eaLnBrk="0" fontAlgn="base" hangingPunct="0">
              <a:lnSpc>
                <a:spcPct val="80000"/>
              </a:lnSpc>
              <a:spcBef>
                <a:spcPct val="0"/>
              </a:spcBef>
              <a:spcAft>
                <a:spcPct val="0"/>
              </a:spcAft>
              <a:defRPr sz="2300" b="1">
                <a:solidFill>
                  <a:srgbClr val="CC0000"/>
                </a:solidFill>
                <a:latin typeface="Arial" charset="0"/>
              </a:defRPr>
            </a:lvl5pPr>
            <a:lvl6pPr marL="457200" algn="l" rtl="0" fontAlgn="base">
              <a:lnSpc>
                <a:spcPct val="80000"/>
              </a:lnSpc>
              <a:spcBef>
                <a:spcPct val="0"/>
              </a:spcBef>
              <a:spcAft>
                <a:spcPct val="0"/>
              </a:spcAft>
              <a:defRPr sz="2300" b="1">
                <a:solidFill>
                  <a:srgbClr val="CC0000"/>
                </a:solidFill>
                <a:latin typeface="Arial" charset="0"/>
              </a:defRPr>
            </a:lvl6pPr>
            <a:lvl7pPr marL="914400" algn="l" rtl="0" fontAlgn="base">
              <a:lnSpc>
                <a:spcPct val="80000"/>
              </a:lnSpc>
              <a:spcBef>
                <a:spcPct val="0"/>
              </a:spcBef>
              <a:spcAft>
                <a:spcPct val="0"/>
              </a:spcAft>
              <a:defRPr sz="2300" b="1">
                <a:solidFill>
                  <a:srgbClr val="CC0000"/>
                </a:solidFill>
                <a:latin typeface="Arial" charset="0"/>
              </a:defRPr>
            </a:lvl7pPr>
            <a:lvl8pPr marL="1371600" algn="l" rtl="0" fontAlgn="base">
              <a:lnSpc>
                <a:spcPct val="80000"/>
              </a:lnSpc>
              <a:spcBef>
                <a:spcPct val="0"/>
              </a:spcBef>
              <a:spcAft>
                <a:spcPct val="0"/>
              </a:spcAft>
              <a:defRPr sz="2300" b="1">
                <a:solidFill>
                  <a:srgbClr val="CC0000"/>
                </a:solidFill>
                <a:latin typeface="Arial" charset="0"/>
              </a:defRPr>
            </a:lvl8pPr>
            <a:lvl9pPr marL="1828800" algn="l" rtl="0" fontAlgn="base">
              <a:lnSpc>
                <a:spcPct val="80000"/>
              </a:lnSpc>
              <a:spcBef>
                <a:spcPct val="0"/>
              </a:spcBef>
              <a:spcAft>
                <a:spcPct val="0"/>
              </a:spcAft>
              <a:defRPr sz="2300" b="1">
                <a:solidFill>
                  <a:srgbClr val="CC0000"/>
                </a:solidFill>
                <a:latin typeface="Arial" charset="0"/>
              </a:defRPr>
            </a:lvl9pPr>
          </a:lstStyle>
          <a:p>
            <a:pPr>
              <a:defRPr/>
            </a:pPr>
            <a:r>
              <a:rPr lang="ru-RU" sz="3200" kern="0" dirty="0">
                <a:solidFill>
                  <a:schemeClr val="tx1"/>
                </a:solidFill>
                <a:latin typeface="Futura PT Demi" panose="020B0604020202020204" pitchFamily="34" charset="-52"/>
              </a:rPr>
              <a:t>Источники информации</a:t>
            </a:r>
          </a:p>
        </p:txBody>
      </p:sp>
      <p:sp>
        <p:nvSpPr>
          <p:cNvPr id="71684" name="Прямоугольник 3">
            <a:extLst>
              <a:ext uri="{FF2B5EF4-FFF2-40B4-BE49-F238E27FC236}">
                <a16:creationId xmlns:a16="http://schemas.microsoft.com/office/drawing/2014/main" id="{B1D0CBCC-FD6E-45C8-A15C-B2FBB97706BE}"/>
              </a:ext>
            </a:extLst>
          </p:cNvPr>
          <p:cNvSpPr>
            <a:spLocks noChangeArrowheads="1"/>
          </p:cNvSpPr>
          <p:nvPr/>
        </p:nvSpPr>
        <p:spPr bwMode="auto">
          <a:xfrm>
            <a:off x="263525" y="1484313"/>
            <a:ext cx="4968379" cy="484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eaLnBrk="1" hangingPunct="1">
              <a:spcBef>
                <a:spcPct val="0"/>
              </a:spcBef>
              <a:spcAft>
                <a:spcPct val="0"/>
              </a:spcAft>
              <a:buClrTx/>
              <a:buSzTx/>
              <a:buFontTx/>
              <a:buNone/>
              <a:defRPr/>
            </a:pPr>
            <a:r>
              <a:rPr lang="ru-RU" altLang="ru-RU" sz="1800" dirty="0">
                <a:solidFill>
                  <a:schemeClr val="tx1"/>
                </a:solidFill>
                <a:latin typeface="Futura PT Demi" panose="020B0604020202020204" pitchFamily="34" charset="-52"/>
              </a:rPr>
              <a:t>Подробную информацию о функциональных возможностях подсистем можно получить на сайте </a:t>
            </a:r>
            <a:r>
              <a:rPr lang="ru-RU" altLang="ru-RU" sz="1800">
                <a:solidFill>
                  <a:schemeClr val="tx1"/>
                </a:solidFill>
                <a:latin typeface="Futura PT Demi" panose="020B0604020202020204" pitchFamily="34" charset="-52"/>
              </a:rPr>
              <a:t>фирмы «1С» </a:t>
            </a:r>
            <a:r>
              <a:rPr lang="ru-RU" altLang="ru-RU" sz="1800" dirty="0">
                <a:solidFill>
                  <a:schemeClr val="tx1"/>
                </a:solidFill>
                <a:latin typeface="Futura PT Demi" panose="020B0604020202020204" pitchFamily="34" charset="-52"/>
              </a:rPr>
              <a:t>и сайте компании </a:t>
            </a:r>
          </a:p>
          <a:p>
            <a:pPr eaLnBrk="1" hangingPunct="1">
              <a:spcBef>
                <a:spcPct val="0"/>
              </a:spcBef>
              <a:spcAft>
                <a:spcPct val="0"/>
              </a:spcAft>
              <a:buClrTx/>
              <a:buSzTx/>
              <a:buFontTx/>
              <a:buNone/>
              <a:defRPr/>
            </a:pPr>
            <a:r>
              <a:rPr lang="ru-RU" altLang="ru-RU" sz="1800">
                <a:solidFill>
                  <a:schemeClr val="tx1"/>
                </a:solidFill>
                <a:latin typeface="Futura PT Demi" panose="020B0604020202020204" pitchFamily="34" charset="-52"/>
              </a:rPr>
              <a:t>«СГУ-Инфоком». </a:t>
            </a:r>
            <a:endParaRPr lang="ru-RU" altLang="ru-RU" sz="1800" dirty="0">
              <a:solidFill>
                <a:schemeClr val="tx1"/>
              </a:solidFill>
              <a:latin typeface="Futura PT Demi" panose="020B0604020202020204" pitchFamily="34" charset="-52"/>
            </a:endParaRPr>
          </a:p>
          <a:p>
            <a:pPr eaLnBrk="1" hangingPunct="1">
              <a:spcBef>
                <a:spcPct val="0"/>
              </a:spcBef>
              <a:spcAft>
                <a:spcPct val="0"/>
              </a:spcAft>
              <a:buClrTx/>
              <a:buSzTx/>
              <a:buFontTx/>
              <a:buNone/>
              <a:defRPr/>
            </a:pPr>
            <a:endParaRPr lang="ru-RU" altLang="ru-RU" sz="1600" dirty="0">
              <a:solidFill>
                <a:schemeClr val="tx1"/>
              </a:solidFill>
              <a:latin typeface="Futura PT Demi" panose="020B0604020202020204" pitchFamily="34" charset="-52"/>
            </a:endParaRPr>
          </a:p>
          <a:p>
            <a:pPr eaLnBrk="1" hangingPunct="1">
              <a:spcBef>
                <a:spcPct val="0"/>
              </a:spcBef>
              <a:spcAft>
                <a:spcPct val="0"/>
              </a:spcAft>
              <a:buClrTx/>
              <a:buSzTx/>
              <a:buFontTx/>
              <a:buNone/>
              <a:defRPr/>
            </a:pPr>
            <a:r>
              <a:rPr lang="en-US" altLang="ru-RU" sz="1600" dirty="0">
                <a:solidFill>
                  <a:schemeClr val="accent5">
                    <a:lumMod val="50000"/>
                  </a:schemeClr>
                </a:solidFill>
                <a:latin typeface="Futura PT Demi" panose="020B0604020202020204" pitchFamily="34" charset="-52"/>
                <a:hlinkClick r:id="rId2"/>
              </a:rPr>
              <a:t>1c.ru</a:t>
            </a:r>
            <a:endParaRPr lang="ru-RU" altLang="ru-RU" sz="1600" dirty="0">
              <a:solidFill>
                <a:schemeClr val="accent5">
                  <a:lumMod val="50000"/>
                </a:schemeClr>
              </a:solidFill>
              <a:latin typeface="Futura PT Demi" panose="020B0604020202020204" pitchFamily="34" charset="-52"/>
            </a:endParaRPr>
          </a:p>
          <a:p>
            <a:pPr marL="180975" indent="-180975" eaLnBrk="1" hangingPunct="1">
              <a:lnSpc>
                <a:spcPct val="110000"/>
              </a:lnSpc>
              <a:spcBef>
                <a:spcPct val="50000"/>
              </a:spcBef>
              <a:spcAft>
                <a:spcPct val="0"/>
              </a:spcAft>
              <a:buClrTx/>
              <a:buSzTx/>
              <a:buFont typeface="Wingdings" pitchFamily="2" charset="2"/>
              <a:buChar char="§"/>
              <a:defRPr/>
            </a:pPr>
            <a:r>
              <a:rPr lang="ru-RU" altLang="ru-RU" sz="1600">
                <a:solidFill>
                  <a:schemeClr val="tx1"/>
                </a:solidFill>
                <a:latin typeface="Futura PT Demi" panose="020B0604020202020204" pitchFamily="34" charset="-52"/>
              </a:rPr>
              <a:t>карточка «1С</a:t>
            </a:r>
            <a:r>
              <a:rPr lang="ru-RU" altLang="ru-RU" sz="1600" dirty="0">
                <a:solidFill>
                  <a:schemeClr val="tx1"/>
                </a:solidFill>
                <a:latin typeface="Futura PT Demi" panose="020B0604020202020204" pitchFamily="34" charset="-52"/>
              </a:rPr>
              <a:t>:</a:t>
            </a:r>
            <a:r>
              <a:rPr lang="ru-RU" altLang="ru-RU" sz="1600">
                <a:solidFill>
                  <a:schemeClr val="tx1"/>
                </a:solidFill>
                <a:latin typeface="Futura PT Demi" panose="020B0604020202020204" pitchFamily="34" charset="-52"/>
              </a:rPr>
              <a:t>Университет ПРОФ» </a:t>
            </a:r>
            <a:r>
              <a:rPr lang="ru-RU" altLang="ru-RU" sz="1600" dirty="0">
                <a:solidFill>
                  <a:schemeClr val="tx1"/>
                </a:solidFill>
                <a:latin typeface="Futura PT Demi" panose="020B0604020202020204" pitchFamily="34" charset="-52"/>
              </a:rPr>
              <a:t>- </a:t>
            </a:r>
            <a:r>
              <a:rPr lang="en-US" altLang="ru-RU" sz="1600" dirty="0">
                <a:solidFill>
                  <a:schemeClr val="tx1"/>
                </a:solidFill>
                <a:latin typeface="Futura PT Demi" panose="020B0604020202020204" pitchFamily="34" charset="-52"/>
                <a:hlinkClick r:id="rId3"/>
              </a:rPr>
              <a:t>http://solutions.1c.ru/catalog/university-prof</a:t>
            </a:r>
            <a:r>
              <a:rPr lang="en-US" altLang="ru-RU" sz="1600" dirty="0">
                <a:solidFill>
                  <a:schemeClr val="tx1"/>
                </a:solidFill>
                <a:latin typeface="Futura PT Demi" panose="020B0604020202020204" pitchFamily="34" charset="-52"/>
              </a:rPr>
              <a:t> </a:t>
            </a:r>
            <a:endParaRPr lang="ru-RU" altLang="ru-RU" sz="1600" dirty="0">
              <a:solidFill>
                <a:schemeClr val="tx1"/>
              </a:solidFill>
              <a:latin typeface="Futura PT Demi" panose="020B0604020202020204" pitchFamily="34" charset="-52"/>
            </a:endParaRPr>
          </a:p>
          <a:p>
            <a:pPr marL="180975" indent="-180975" eaLnBrk="1" hangingPunct="1">
              <a:lnSpc>
                <a:spcPct val="110000"/>
              </a:lnSpc>
              <a:spcBef>
                <a:spcPct val="50000"/>
              </a:spcBef>
              <a:spcAft>
                <a:spcPct val="0"/>
              </a:spcAft>
              <a:buClrTx/>
              <a:buSzTx/>
              <a:buFont typeface="Wingdings" pitchFamily="2" charset="2"/>
              <a:buChar char="§"/>
              <a:defRPr/>
            </a:pPr>
            <a:r>
              <a:rPr lang="ru-RU" altLang="ru-RU" sz="1600">
                <a:solidFill>
                  <a:schemeClr val="tx1"/>
                </a:solidFill>
                <a:latin typeface="Futura PT Demi" panose="020B0604020202020204" pitchFamily="34" charset="-52"/>
              </a:rPr>
              <a:t>карточка «1С:Университет» </a:t>
            </a:r>
            <a:r>
              <a:rPr lang="ru-RU" altLang="ru-RU" sz="1600" dirty="0">
                <a:solidFill>
                  <a:schemeClr val="tx1"/>
                </a:solidFill>
                <a:latin typeface="Futura PT Demi" panose="020B0604020202020204" pitchFamily="34" charset="-52"/>
              </a:rPr>
              <a:t>- </a:t>
            </a:r>
            <a:r>
              <a:rPr lang="en-US" altLang="ru-RU" sz="1600" dirty="0">
                <a:solidFill>
                  <a:schemeClr val="tx1"/>
                </a:solidFill>
                <a:latin typeface="Futura PT Demi" panose="020B0604020202020204" pitchFamily="34" charset="-52"/>
                <a:hlinkClick r:id="rId2"/>
              </a:rPr>
              <a:t>http://solutions.1c.ru/catalog/university</a:t>
            </a:r>
            <a:r>
              <a:rPr lang="ru-RU" altLang="ru-RU" sz="1600" dirty="0">
                <a:solidFill>
                  <a:schemeClr val="tx1"/>
                </a:solidFill>
                <a:latin typeface="Futura PT Demi" panose="020B0604020202020204" pitchFamily="34" charset="-52"/>
              </a:rPr>
              <a:t> </a:t>
            </a:r>
          </a:p>
          <a:p>
            <a:pPr marL="180975" indent="-180975" eaLnBrk="1" hangingPunct="1">
              <a:lnSpc>
                <a:spcPct val="110000"/>
              </a:lnSpc>
              <a:spcBef>
                <a:spcPct val="50000"/>
              </a:spcBef>
              <a:spcAft>
                <a:spcPct val="0"/>
              </a:spcAft>
              <a:buClrTx/>
              <a:buSzTx/>
              <a:buFont typeface="Wingdings" pitchFamily="2" charset="2"/>
              <a:buChar char="§"/>
              <a:defRPr/>
            </a:pPr>
            <a:r>
              <a:rPr lang="ru-RU" altLang="ru-RU" sz="1600" dirty="0">
                <a:solidFill>
                  <a:schemeClr val="tx1"/>
                </a:solidFill>
                <a:latin typeface="Futura PT Demi" panose="020B0604020202020204" pitchFamily="34" charset="-52"/>
              </a:rPr>
              <a:t>официальное информационное письмо об изменении стоимости и запуске электронных поставок - </a:t>
            </a:r>
            <a:r>
              <a:rPr lang="en-US" altLang="ru-RU" sz="1600" dirty="0">
                <a:solidFill>
                  <a:schemeClr val="tx1"/>
                </a:solidFill>
                <a:latin typeface="Futura PT Demi" panose="020B0604020202020204" pitchFamily="34" charset="-52"/>
                <a:hlinkClick r:id="rId4"/>
              </a:rPr>
              <a:t>http://1c.ru/news/info.jsp?id=23782</a:t>
            </a:r>
            <a:r>
              <a:rPr lang="ru-RU" altLang="ru-RU" sz="1600" dirty="0">
                <a:solidFill>
                  <a:schemeClr val="tx1"/>
                </a:solidFill>
                <a:latin typeface="Futura PT Demi" panose="020B0604020202020204" pitchFamily="34" charset="-52"/>
              </a:rPr>
              <a:t> </a:t>
            </a:r>
          </a:p>
          <a:p>
            <a:pPr eaLnBrk="1" hangingPunct="1">
              <a:lnSpc>
                <a:spcPct val="110000"/>
              </a:lnSpc>
              <a:spcBef>
                <a:spcPct val="50000"/>
              </a:spcBef>
              <a:spcAft>
                <a:spcPct val="0"/>
              </a:spcAft>
              <a:buClr>
                <a:srgbClr val="CC3300"/>
              </a:buClr>
              <a:buSzTx/>
              <a:buFont typeface="Wingdings" pitchFamily="2" charset="2"/>
              <a:buChar char="§"/>
              <a:defRPr/>
            </a:pPr>
            <a:endParaRPr lang="ru-RU" altLang="ru-RU" sz="1600" dirty="0">
              <a:solidFill>
                <a:schemeClr val="tx1"/>
              </a:solidFill>
              <a:latin typeface="Futura PT Demi" panose="020B0604020202020204" pitchFamily="34" charset="-52"/>
            </a:endParaRPr>
          </a:p>
          <a:p>
            <a:pPr eaLnBrk="1" hangingPunct="1">
              <a:spcBef>
                <a:spcPct val="0"/>
              </a:spcBef>
              <a:spcAft>
                <a:spcPct val="0"/>
              </a:spcAft>
              <a:buClrTx/>
              <a:buSzTx/>
              <a:buFontTx/>
              <a:buNone/>
              <a:defRPr/>
            </a:pPr>
            <a:r>
              <a:rPr lang="ru-RU" altLang="ru-RU" sz="1600" dirty="0">
                <a:solidFill>
                  <a:schemeClr val="tx1"/>
                </a:solidFill>
                <a:latin typeface="Futura PT Demi" panose="020B0604020202020204" pitchFamily="34" charset="-52"/>
                <a:hlinkClick r:id="rId5"/>
              </a:rPr>
              <a:t>http://www.sgu-infocom.ru</a:t>
            </a:r>
            <a:endParaRPr lang="ru-RU" altLang="ru-RU" sz="1600" dirty="0">
              <a:solidFill>
                <a:schemeClr val="tx1"/>
              </a:solidFill>
              <a:latin typeface="Futura PT Demi" panose="020B0604020202020204" pitchFamily="34" charset="-52"/>
            </a:endParaRPr>
          </a:p>
          <a:p>
            <a:pPr algn="ctr" eaLnBrk="1" hangingPunct="1">
              <a:spcBef>
                <a:spcPct val="0"/>
              </a:spcBef>
              <a:spcAft>
                <a:spcPct val="0"/>
              </a:spcAft>
              <a:buClrTx/>
              <a:buSzTx/>
              <a:buFontTx/>
              <a:buNone/>
              <a:defRPr/>
            </a:pPr>
            <a:endParaRPr lang="ru-RU" altLang="ru-RU" sz="1600" dirty="0">
              <a:solidFill>
                <a:schemeClr val="tx1"/>
              </a:solidFill>
              <a:latin typeface="Futura PT Demi" panose="020B0604020202020204" pitchFamily="34" charset="-52"/>
            </a:endParaRPr>
          </a:p>
        </p:txBody>
      </p:sp>
      <p:sp>
        <p:nvSpPr>
          <p:cNvPr id="4" name="TextBox 3">
            <a:extLst>
              <a:ext uri="{FF2B5EF4-FFF2-40B4-BE49-F238E27FC236}">
                <a16:creationId xmlns:a16="http://schemas.microsoft.com/office/drawing/2014/main" id="{0F6496C2-8597-49BB-917C-D96DA7EAA32D}"/>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algn="r">
              <a:spcBef>
                <a:spcPct val="0"/>
              </a:spcBef>
              <a:buClrTx/>
              <a:buFontTx/>
              <a:buNone/>
              <a:defRPr/>
            </a:pPr>
            <a:fld id="{A8BB0F57-7E96-403E-A4FD-AC1F1DD6C4A3}" type="slidenum">
              <a:rPr lang="en-US" altLang="ru-RU" sz="2400" b="1" smtClean="0">
                <a:effectLst>
                  <a:outerShdw blurRad="38100" dist="38100" dir="2700000" algn="tl">
                    <a:srgbClr val="C0C0C0"/>
                  </a:outerShdw>
                </a:effectLst>
              </a:rPr>
              <a:pPr algn="r">
                <a:spcBef>
                  <a:spcPct val="0"/>
                </a:spcBef>
                <a:buClrTx/>
                <a:buFontTx/>
                <a:buNone/>
                <a:defRPr/>
              </a:pPr>
              <a:t>68</a:t>
            </a:fld>
            <a:endParaRPr lang="ru-RU" altLang="ru-RU" sz="2400" b="1" dirty="0">
              <a:effectLst>
                <a:outerShdw blurRad="38100" dist="38100" dir="2700000" algn="tl">
                  <a:srgbClr val="C0C0C0"/>
                </a:outerShdw>
              </a:effectLst>
            </a:endParaRPr>
          </a:p>
        </p:txBody>
      </p:sp>
      <p:pic>
        <p:nvPicPr>
          <p:cNvPr id="5" name="Рисунок 4">
            <a:extLst>
              <a:ext uri="{FF2B5EF4-FFF2-40B4-BE49-F238E27FC236}">
                <a16:creationId xmlns:a16="http://schemas.microsoft.com/office/drawing/2014/main" id="{BE40E31A-4838-406D-8FB5-B2813AA5571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469563" y="403225"/>
            <a:ext cx="81121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3">
            <a:extLst>
              <a:ext uri="{FF2B5EF4-FFF2-40B4-BE49-F238E27FC236}">
                <a16:creationId xmlns:a16="http://schemas.microsoft.com/office/drawing/2014/main" id="{A8FD358D-E17C-4152-815B-FF83C26FA3DB}"/>
              </a:ext>
            </a:extLst>
          </p:cNvPr>
          <p:cNvSpPr>
            <a:spLocks noChangeArrowheads="1"/>
          </p:cNvSpPr>
          <p:nvPr/>
        </p:nvSpPr>
        <p:spPr bwMode="auto">
          <a:xfrm>
            <a:off x="5447928" y="1482712"/>
            <a:ext cx="6744072" cy="548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50000"/>
              </a:spcAft>
              <a:buClr>
                <a:srgbClr val="CC0000"/>
              </a:buClr>
              <a:buSzPct val="60000"/>
              <a:buFont typeface="Wingdings" pitchFamily="2" charset="2"/>
              <a:buChar char="n"/>
              <a:defRPr sz="2200">
                <a:solidFill>
                  <a:srgbClr val="5B0917"/>
                </a:solidFill>
                <a:latin typeface="Arial" charset="0"/>
              </a:defRPr>
            </a:lvl1pPr>
            <a:lvl2pPr marL="742950" indent="-285750" eaLnBrk="0" hangingPunct="0">
              <a:spcBef>
                <a:spcPct val="20000"/>
              </a:spcBef>
              <a:spcAft>
                <a:spcPct val="30000"/>
              </a:spcAft>
              <a:buClr>
                <a:srgbClr val="CC0000"/>
              </a:buClr>
              <a:buFont typeface="Wingdings" pitchFamily="2" charset="2"/>
              <a:buChar char="§"/>
              <a:defRPr sz="2000">
                <a:solidFill>
                  <a:srgbClr val="5B0917"/>
                </a:solidFill>
                <a:latin typeface="Arial" charset="0"/>
              </a:defRPr>
            </a:lvl2pPr>
            <a:lvl3pPr marL="1143000" indent="-228600" eaLnBrk="0" hangingPunct="0">
              <a:spcBef>
                <a:spcPct val="20000"/>
              </a:spcBef>
              <a:spcAft>
                <a:spcPct val="20000"/>
              </a:spcAft>
              <a:buClr>
                <a:srgbClr val="CC0000"/>
              </a:buClr>
              <a:buSzPct val="80000"/>
              <a:buFont typeface="Wingdings" pitchFamily="2" charset="2"/>
              <a:buChar char="§"/>
              <a:defRPr>
                <a:solidFill>
                  <a:srgbClr val="5B0917"/>
                </a:solidFill>
                <a:latin typeface="Arial" charset="0"/>
              </a:defRPr>
            </a:lvl3pPr>
            <a:lvl4pPr marL="1600200" indent="-228600" eaLnBrk="0" hangingPunct="0">
              <a:spcBef>
                <a:spcPct val="20000"/>
              </a:spcBef>
              <a:spcAft>
                <a:spcPct val="20000"/>
              </a:spcAft>
              <a:buClr>
                <a:srgbClr val="CC0000"/>
              </a:buClr>
              <a:buFont typeface="Times New Roman" pitchFamily="18" charset="0"/>
              <a:buChar char="▪"/>
              <a:defRPr sz="1600">
                <a:solidFill>
                  <a:srgbClr val="5B0917"/>
                </a:solidFill>
                <a:latin typeface="Arial" charset="0"/>
              </a:defRPr>
            </a:lvl4pPr>
            <a:lvl5pPr marL="2057400" indent="-228600" eaLnBrk="0" hangingPunct="0">
              <a:spcBef>
                <a:spcPct val="20000"/>
              </a:spcBef>
              <a:buClr>
                <a:srgbClr val="CC0000"/>
              </a:buClr>
              <a:buFont typeface="Arial" charset="0"/>
              <a:buChar char="∙"/>
              <a:defRPr sz="1400">
                <a:solidFill>
                  <a:srgbClr val="5B0917"/>
                </a:solidFill>
                <a:latin typeface="Arial" charset="0"/>
              </a:defRPr>
            </a:lvl5pPr>
            <a:lvl6pPr marL="25146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6pPr>
            <a:lvl7pPr marL="29718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7pPr>
            <a:lvl8pPr marL="34290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8pPr>
            <a:lvl9pPr marL="3886200" indent="-228600" eaLnBrk="0" fontAlgn="base" hangingPunct="0">
              <a:spcBef>
                <a:spcPct val="20000"/>
              </a:spcBef>
              <a:spcAft>
                <a:spcPct val="0"/>
              </a:spcAft>
              <a:buClr>
                <a:srgbClr val="CC0000"/>
              </a:buClr>
              <a:buFont typeface="Arial" charset="0"/>
              <a:buChar char="∙"/>
              <a:defRPr sz="1400">
                <a:solidFill>
                  <a:srgbClr val="5B0917"/>
                </a:solidFill>
                <a:latin typeface="Arial" charset="0"/>
              </a:defRPr>
            </a:lvl9pPr>
          </a:lstStyle>
          <a:p>
            <a:pPr eaLnBrk="1" hangingPunct="1">
              <a:lnSpc>
                <a:spcPct val="110000"/>
              </a:lnSpc>
              <a:spcBef>
                <a:spcPct val="50000"/>
              </a:spcBef>
              <a:spcAft>
                <a:spcPct val="0"/>
              </a:spcAft>
              <a:buClrTx/>
              <a:buSzTx/>
              <a:buNone/>
              <a:defRPr/>
            </a:pPr>
            <a:r>
              <a:rPr lang="ru-RU" altLang="ru-RU" sz="1600" dirty="0">
                <a:solidFill>
                  <a:schemeClr val="tx1"/>
                </a:solidFill>
                <a:latin typeface="Futura PT Demi" panose="020B0604020202020204" pitchFamily="34" charset="-52"/>
              </a:rPr>
              <a:t>Приобретение </a:t>
            </a:r>
            <a:r>
              <a:rPr lang="ru-RU" altLang="ru-RU" sz="1600" dirty="0">
                <a:solidFill>
                  <a:schemeClr val="tx1"/>
                </a:solidFill>
                <a:latin typeface="Futura PT Demi" panose="020B0604020202020204" pitchFamily="34" charset="-52"/>
                <a:hlinkClick r:id="rId7"/>
              </a:rPr>
              <a:t>https://solutions.1c.ru/catalog/university-prof/buy</a:t>
            </a:r>
            <a:r>
              <a:rPr lang="ru-RU" altLang="ru-RU" sz="1600" dirty="0">
                <a:solidFill>
                  <a:schemeClr val="tx1"/>
                </a:solidFill>
                <a:latin typeface="Futura PT Demi" panose="020B0604020202020204" pitchFamily="34" charset="-52"/>
              </a:rPr>
              <a:t> </a:t>
            </a:r>
          </a:p>
          <a:p>
            <a:pPr eaLnBrk="1" hangingPunct="1">
              <a:lnSpc>
                <a:spcPct val="110000"/>
              </a:lnSpc>
              <a:spcBef>
                <a:spcPct val="50000"/>
              </a:spcBef>
              <a:spcAft>
                <a:spcPct val="0"/>
              </a:spcAft>
              <a:buClrTx/>
              <a:buSzTx/>
              <a:buNone/>
              <a:defRPr/>
            </a:pPr>
            <a:r>
              <a:rPr lang="ru-RU" altLang="ru-RU" sz="1600" dirty="0">
                <a:solidFill>
                  <a:schemeClr val="tx1"/>
                </a:solidFill>
                <a:latin typeface="Futura PT Demi" panose="020B0604020202020204" pitchFamily="34" charset="-52"/>
              </a:rPr>
              <a:t>Обновления </a:t>
            </a:r>
            <a:r>
              <a:rPr lang="ru-RU" altLang="ru-RU" sz="1600" dirty="0">
                <a:solidFill>
                  <a:schemeClr val="tx1"/>
                </a:solidFill>
                <a:latin typeface="Futura PT Demi" panose="020B0604020202020204" pitchFamily="34" charset="-52"/>
                <a:hlinkClick r:id="rId8"/>
              </a:rPr>
              <a:t>https://releases.1c.ru/project/SGU_UniversityPROF_2_3</a:t>
            </a:r>
            <a:r>
              <a:rPr lang="ru-RU" altLang="ru-RU" sz="1600" dirty="0">
                <a:solidFill>
                  <a:schemeClr val="tx1"/>
                </a:solidFill>
                <a:latin typeface="Futura PT Demi" panose="020B0604020202020204" pitchFamily="34" charset="-52"/>
              </a:rPr>
              <a:t> </a:t>
            </a:r>
          </a:p>
          <a:p>
            <a:pPr eaLnBrk="1" hangingPunct="1">
              <a:lnSpc>
                <a:spcPct val="110000"/>
              </a:lnSpc>
              <a:spcBef>
                <a:spcPct val="50000"/>
              </a:spcBef>
              <a:spcAft>
                <a:spcPct val="0"/>
              </a:spcAft>
              <a:buClrTx/>
              <a:buSzTx/>
              <a:buNone/>
              <a:defRPr/>
            </a:pPr>
            <a:r>
              <a:rPr lang="ru-RU" altLang="ru-RU" sz="1600" dirty="0">
                <a:solidFill>
                  <a:schemeClr val="tx1"/>
                </a:solidFill>
                <a:latin typeface="Futura PT Demi" panose="020B0604020202020204" pitchFamily="34" charset="-52"/>
              </a:rPr>
              <a:t>Документация </a:t>
            </a:r>
            <a:r>
              <a:rPr lang="ru-RU" altLang="ru-RU" sz="1600" dirty="0">
                <a:solidFill>
                  <a:schemeClr val="tx1"/>
                </a:solidFill>
                <a:latin typeface="Futura PT Demi" panose="020B0604020202020204" pitchFamily="34" charset="-52"/>
                <a:hlinkClick r:id="rId8"/>
              </a:rPr>
              <a:t>https://releases.1c.ru/project/SGU_UniversityPROF_2_3</a:t>
            </a:r>
            <a:r>
              <a:rPr lang="ru-RU" altLang="ru-RU" sz="1600" dirty="0">
                <a:solidFill>
                  <a:schemeClr val="tx1"/>
                </a:solidFill>
                <a:latin typeface="Futura PT Demi" panose="020B0604020202020204" pitchFamily="34" charset="-52"/>
              </a:rPr>
              <a:t> </a:t>
            </a:r>
          </a:p>
          <a:p>
            <a:pPr eaLnBrk="1" hangingPunct="1">
              <a:lnSpc>
                <a:spcPct val="110000"/>
              </a:lnSpc>
              <a:spcBef>
                <a:spcPct val="50000"/>
              </a:spcBef>
              <a:spcAft>
                <a:spcPct val="0"/>
              </a:spcAft>
              <a:buClrTx/>
              <a:buSzTx/>
              <a:buNone/>
              <a:defRPr/>
            </a:pPr>
            <a:r>
              <a:rPr lang="ru-RU" altLang="ru-RU" sz="1600" dirty="0">
                <a:solidFill>
                  <a:schemeClr val="tx1"/>
                </a:solidFill>
                <a:latin typeface="Futura PT Demi" panose="020B0604020202020204" pitchFamily="34" charset="-52"/>
              </a:rPr>
              <a:t>Вебинары </a:t>
            </a:r>
            <a:r>
              <a:rPr lang="ru-RU" altLang="ru-RU" sz="1600" dirty="0">
                <a:solidFill>
                  <a:schemeClr val="tx1"/>
                </a:solidFill>
                <a:latin typeface="Futura PT Demi" panose="020B0604020202020204" pitchFamily="34" charset="-52"/>
                <a:hlinkClick r:id="rId9"/>
              </a:rPr>
              <a:t>https://sgu-infocom.ru/support/webinars </a:t>
            </a:r>
            <a:endParaRPr lang="ru-RU" altLang="ru-RU" sz="1600" dirty="0">
              <a:solidFill>
                <a:schemeClr val="tx1"/>
              </a:solidFill>
              <a:latin typeface="Futura PT Demi" panose="020B0604020202020204" pitchFamily="34" charset="-52"/>
            </a:endParaRPr>
          </a:p>
          <a:p>
            <a:pPr eaLnBrk="1" hangingPunct="1">
              <a:lnSpc>
                <a:spcPct val="110000"/>
              </a:lnSpc>
              <a:spcBef>
                <a:spcPct val="50000"/>
              </a:spcBef>
              <a:spcAft>
                <a:spcPct val="0"/>
              </a:spcAft>
              <a:buClrTx/>
              <a:buSzTx/>
              <a:buNone/>
              <a:defRPr/>
            </a:pPr>
            <a:r>
              <a:rPr lang="ru-RU" altLang="ru-RU" sz="1600" dirty="0">
                <a:solidFill>
                  <a:schemeClr val="tx1"/>
                </a:solidFill>
                <a:latin typeface="Futura PT Demi" panose="020B0604020202020204" pitchFamily="34" charset="-52"/>
              </a:rPr>
              <a:t>Группы по обмену опытом:</a:t>
            </a:r>
          </a:p>
          <a:p>
            <a:pPr marL="180975" indent="-180975" eaLnBrk="1" hangingPunct="1">
              <a:lnSpc>
                <a:spcPct val="110000"/>
              </a:lnSpc>
              <a:spcBef>
                <a:spcPct val="50000"/>
              </a:spcBef>
              <a:spcAft>
                <a:spcPct val="0"/>
              </a:spcAft>
              <a:buClrTx/>
              <a:buSzTx/>
              <a:buFont typeface="Wingdings" pitchFamily="2" charset="2"/>
              <a:buChar char="§"/>
              <a:defRPr/>
            </a:pPr>
            <a:r>
              <a:rPr lang="ru-RU" altLang="ru-RU" sz="1600" dirty="0">
                <a:solidFill>
                  <a:schemeClr val="tx1"/>
                </a:solidFill>
                <a:latin typeface="Futura PT Demi" panose="020B0604020202020204" pitchFamily="34" charset="-52"/>
                <a:hlinkClick r:id="rId10"/>
              </a:rPr>
              <a:t>https://t.me/chat1cUniver </a:t>
            </a:r>
            <a:r>
              <a:rPr lang="ru-RU" altLang="ru-RU" sz="1600" dirty="0">
                <a:solidFill>
                  <a:schemeClr val="tx1"/>
                </a:solidFill>
                <a:latin typeface="Futura PT Demi" panose="020B0604020202020204" pitchFamily="34" charset="-52"/>
              </a:rPr>
              <a:t>(в том числе анонсы вебинаров по актуальным для вузов вопросам)</a:t>
            </a:r>
          </a:p>
          <a:p>
            <a:pPr marL="180975" indent="-180975" eaLnBrk="1" hangingPunct="1">
              <a:lnSpc>
                <a:spcPct val="110000"/>
              </a:lnSpc>
              <a:spcBef>
                <a:spcPct val="50000"/>
              </a:spcBef>
              <a:spcAft>
                <a:spcPct val="0"/>
              </a:spcAft>
              <a:buClrTx/>
              <a:buSzTx/>
              <a:buFont typeface="Wingdings" pitchFamily="2" charset="2"/>
              <a:buChar char="§"/>
              <a:defRPr/>
            </a:pPr>
            <a:r>
              <a:rPr lang="ru-RU" altLang="ru-RU" sz="1600" dirty="0">
                <a:solidFill>
                  <a:schemeClr val="tx1"/>
                </a:solidFill>
                <a:latin typeface="Futura PT Demi" panose="020B0604020202020204" pitchFamily="34" charset="-52"/>
                <a:hlinkClick r:id="rId11"/>
              </a:rPr>
              <a:t>https://t.me/superservicesuniversity</a:t>
            </a:r>
            <a:endParaRPr lang="ru-RU" altLang="ru-RU" sz="1600" dirty="0">
              <a:solidFill>
                <a:schemeClr val="tx1"/>
              </a:solidFill>
              <a:latin typeface="Futura PT Demi" panose="020B0604020202020204" pitchFamily="34" charset="-52"/>
            </a:endParaRPr>
          </a:p>
          <a:p>
            <a:pPr eaLnBrk="1" hangingPunct="1">
              <a:lnSpc>
                <a:spcPct val="110000"/>
              </a:lnSpc>
              <a:spcBef>
                <a:spcPct val="50000"/>
              </a:spcBef>
              <a:spcAft>
                <a:spcPct val="0"/>
              </a:spcAft>
              <a:buClrTx/>
              <a:buSzTx/>
              <a:buNone/>
              <a:defRPr/>
            </a:pPr>
            <a:r>
              <a:rPr lang="ru-RU" altLang="ru-RU" sz="1600" dirty="0" err="1">
                <a:solidFill>
                  <a:schemeClr val="tx1"/>
                </a:solidFill>
                <a:latin typeface="Futura PT Demi" panose="020B0604020202020204" pitchFamily="34" charset="-52"/>
              </a:rPr>
              <a:t>Web</a:t>
            </a:r>
            <a:r>
              <a:rPr lang="ru-RU" altLang="ru-RU" sz="1600" dirty="0">
                <a:solidFill>
                  <a:schemeClr val="tx1"/>
                </a:solidFill>
                <a:latin typeface="Futura PT Demi" panose="020B0604020202020204" pitchFamily="34" charset="-52"/>
              </a:rPr>
              <a:t>: </a:t>
            </a:r>
          </a:p>
          <a:p>
            <a:pPr marL="180975" indent="-180975" eaLnBrk="1" hangingPunct="1">
              <a:lnSpc>
                <a:spcPct val="110000"/>
              </a:lnSpc>
              <a:spcBef>
                <a:spcPct val="50000"/>
              </a:spcBef>
              <a:spcAft>
                <a:spcPct val="0"/>
              </a:spcAft>
              <a:buClrTx/>
              <a:buSzTx/>
              <a:buFont typeface="Wingdings" pitchFamily="2" charset="2"/>
              <a:buChar char="§"/>
              <a:defRPr/>
            </a:pPr>
            <a:r>
              <a:rPr lang="ru-RU" altLang="ru-RU" sz="1600" dirty="0">
                <a:solidFill>
                  <a:schemeClr val="tx1"/>
                </a:solidFill>
                <a:latin typeface="Futura PT Demi" panose="020B0604020202020204" pitchFamily="34" charset="-52"/>
                <a:hlinkClick r:id="rId3"/>
              </a:rPr>
              <a:t>http://solutions.1c.ru/catalog/university-prof   </a:t>
            </a:r>
            <a:endParaRPr lang="ru-RU" altLang="ru-RU" sz="1600" dirty="0">
              <a:solidFill>
                <a:schemeClr val="tx1"/>
              </a:solidFill>
              <a:latin typeface="Futura PT Demi" panose="020B0604020202020204" pitchFamily="34" charset="-52"/>
            </a:endParaRPr>
          </a:p>
          <a:p>
            <a:pPr marL="180975" indent="-180975" eaLnBrk="1" hangingPunct="1">
              <a:lnSpc>
                <a:spcPct val="110000"/>
              </a:lnSpc>
              <a:spcBef>
                <a:spcPct val="50000"/>
              </a:spcBef>
              <a:spcAft>
                <a:spcPct val="0"/>
              </a:spcAft>
              <a:buClrTx/>
              <a:buSzTx/>
              <a:buFont typeface="Wingdings" pitchFamily="2" charset="2"/>
              <a:buChar char="§"/>
              <a:defRPr/>
            </a:pPr>
            <a:r>
              <a:rPr lang="ru-RU" altLang="ru-RU" sz="1600" dirty="0">
                <a:solidFill>
                  <a:schemeClr val="tx1"/>
                </a:solidFill>
                <a:latin typeface="Futura PT Demi" panose="020B0604020202020204" pitchFamily="34" charset="-52"/>
                <a:hlinkClick r:id="rId12"/>
              </a:rPr>
              <a:t>http://sgu-infocom.ru </a:t>
            </a:r>
            <a:r>
              <a:rPr lang="ru-RU" altLang="ru-RU" sz="1600" dirty="0">
                <a:solidFill>
                  <a:schemeClr val="tx1"/>
                </a:solidFill>
                <a:latin typeface="Futura PT Demi" panose="020B0604020202020204" pitchFamily="34" charset="-52"/>
              </a:rPr>
              <a:t>(новости, описание изменений в релизах и расширениях)</a:t>
            </a:r>
          </a:p>
          <a:p>
            <a:pPr marL="180975" indent="-180975" eaLnBrk="1" hangingPunct="1">
              <a:lnSpc>
                <a:spcPct val="110000"/>
              </a:lnSpc>
              <a:spcBef>
                <a:spcPct val="50000"/>
              </a:spcBef>
              <a:spcAft>
                <a:spcPct val="0"/>
              </a:spcAft>
              <a:buClrTx/>
              <a:buSzTx/>
              <a:buFont typeface="Wingdings" pitchFamily="2" charset="2"/>
              <a:buChar char="§"/>
              <a:defRPr/>
            </a:pPr>
            <a:r>
              <a:rPr lang="ru-RU" altLang="ru-RU" sz="1600" dirty="0">
                <a:solidFill>
                  <a:schemeClr val="tx1"/>
                </a:solidFill>
                <a:latin typeface="Futura PT Demi" panose="020B0604020202020204" pitchFamily="34" charset="-52"/>
              </a:rPr>
              <a:t>Ответы на вопросы (в том числе по ССПВО) </a:t>
            </a:r>
            <a:br>
              <a:rPr lang="ru-RU" altLang="ru-RU" sz="1600" dirty="0">
                <a:solidFill>
                  <a:schemeClr val="tx1"/>
                </a:solidFill>
                <a:latin typeface="Futura PT Demi" panose="020B0604020202020204" pitchFamily="34" charset="-52"/>
              </a:rPr>
            </a:br>
            <a:r>
              <a:rPr lang="ru-RU" altLang="ru-RU" sz="1600" dirty="0">
                <a:solidFill>
                  <a:schemeClr val="tx1"/>
                </a:solidFill>
                <a:latin typeface="Futura PT Demi" panose="020B0604020202020204" pitchFamily="34" charset="-52"/>
                <a:hlinkClick r:id="rId13"/>
              </a:rPr>
              <a:t>https://sgu-infocom.ru/support/faq/</a:t>
            </a:r>
            <a:endParaRPr lang="ru-RU" altLang="ru-RU" sz="1600" dirty="0">
              <a:solidFill>
                <a:schemeClr val="tx1"/>
              </a:solidFill>
              <a:latin typeface="Futura PT Demi" panose="020B0604020202020204" pitchFamily="34" charset="-52"/>
            </a:endParaRPr>
          </a:p>
          <a:p>
            <a:pPr algn="ctr" eaLnBrk="1" hangingPunct="1">
              <a:spcBef>
                <a:spcPct val="0"/>
              </a:spcBef>
              <a:spcAft>
                <a:spcPct val="0"/>
              </a:spcAft>
              <a:buClrTx/>
              <a:buSzTx/>
              <a:buFontTx/>
              <a:buNone/>
              <a:defRPr/>
            </a:pPr>
            <a:endParaRPr lang="ru-RU" altLang="ru-RU" sz="1600" dirty="0">
              <a:solidFill>
                <a:schemeClr val="tx1"/>
              </a:solidFill>
              <a:latin typeface="Futura PT Demi" panose="020B0604020202020204" pitchFamily="34" charset="-5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 2"/>
          <p:cNvSpPr>
            <a:spLocks noGrp="1"/>
          </p:cNvSpPr>
          <p:nvPr/>
        </p:nvSpPr>
        <p:spPr bwMode="auto">
          <a:xfrm>
            <a:off x="2152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Char char="•"/>
              <a:defRPr sz="2000">
                <a:solidFill>
                  <a:schemeClr val="tx1"/>
                </a:solidFill>
                <a:latin typeface="Futura PT Demi" pitchFamily="34" charset="-52"/>
              </a:defRPr>
            </a:lvl1pPr>
            <a:lvl2pPr marL="742950" indent="-285750">
              <a:spcBef>
                <a:spcPct val="20000"/>
              </a:spcBef>
              <a:buClr>
                <a:srgbClr val="CC0000"/>
              </a:buClr>
              <a:buChar char="•"/>
              <a:defRPr>
                <a:solidFill>
                  <a:schemeClr val="tx1"/>
                </a:solidFill>
                <a:latin typeface="Futura PT Demi" pitchFamily="34" charset="-52"/>
              </a:defRPr>
            </a:lvl2pPr>
            <a:lvl3pPr marL="1143000" indent="-228600">
              <a:spcBef>
                <a:spcPct val="20000"/>
              </a:spcBef>
              <a:buClr>
                <a:srgbClr val="CC0000"/>
              </a:buClr>
              <a:buChar char="•"/>
              <a:defRPr sz="1600">
                <a:solidFill>
                  <a:schemeClr val="tx1"/>
                </a:solidFill>
                <a:latin typeface="Futura PT Demi" pitchFamily="34" charset="-52"/>
              </a:defRPr>
            </a:lvl3pPr>
            <a:lvl4pPr marL="1600200" indent="-228600">
              <a:spcBef>
                <a:spcPct val="20000"/>
              </a:spcBef>
              <a:buClr>
                <a:srgbClr val="CC0000"/>
              </a:buClr>
              <a:buChar char="•"/>
              <a:defRPr sz="1400">
                <a:solidFill>
                  <a:schemeClr val="tx1"/>
                </a:solidFill>
                <a:latin typeface="Futura PT Demi" pitchFamily="34" charset="-52"/>
              </a:defRPr>
            </a:lvl4pPr>
            <a:lvl5pPr marL="2057400" indent="-228600">
              <a:spcBef>
                <a:spcPct val="20000"/>
              </a:spcBef>
              <a:buClr>
                <a:srgbClr val="CC0000"/>
              </a:buClr>
              <a:buChar char="•"/>
              <a:defRPr sz="1200">
                <a:solidFill>
                  <a:schemeClr val="tx1"/>
                </a:solidFill>
                <a:latin typeface="Futura PT Demi" pitchFamily="34"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52"/>
              </a:defRPr>
            </a:lvl9pPr>
          </a:lstStyle>
          <a:p>
            <a:pPr eaLnBrk="1" hangingPunct="1">
              <a:spcBef>
                <a:spcPct val="0"/>
              </a:spcBef>
              <a:buClrTx/>
              <a:buFontTx/>
              <a:buNone/>
            </a:pPr>
            <a:endParaRPr lang="ru-RU" altLang="ru-RU" sz="1800" dirty="0">
              <a:latin typeface="Futura PT Book" charset="-52"/>
            </a:endParaRPr>
          </a:p>
        </p:txBody>
      </p:sp>
      <p:sp>
        <p:nvSpPr>
          <p:cNvPr id="51203" name="Заголовок 1"/>
          <p:cNvSpPr>
            <a:spLocks noGrp="1" noChangeArrowheads="1"/>
          </p:cNvSpPr>
          <p:nvPr>
            <p:ph type="title"/>
          </p:nvPr>
        </p:nvSpPr>
        <p:spPr>
          <a:xfrm>
            <a:off x="1833563" y="471488"/>
            <a:ext cx="8523287" cy="720725"/>
          </a:xfrm>
        </p:spPr>
        <p:txBody>
          <a:bodyPr/>
          <a:lstStyle/>
          <a:p>
            <a:pPr algn="ctr"/>
            <a:r>
              <a:rPr lang="ru-RU" altLang="ru-RU" sz="4000" b="1" dirty="0">
                <a:latin typeface="Futura PT Demi" pitchFamily="34" charset="-52"/>
              </a:rPr>
              <a:t>СПАСИБО ЗА ВНИМАНИЕ!</a:t>
            </a:r>
          </a:p>
        </p:txBody>
      </p:sp>
      <p:pic>
        <p:nvPicPr>
          <p:cNvPr id="51204" name="Picture 4" descr="http://qrcoder.ru/code/?http%3A%2F%2Fsolutions.1c.ru%2Fcatalog%2Funiversity-prof&amp;6&am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9350" y="1588245"/>
            <a:ext cx="16922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8" descr="http://qrcoder.ru/code/?http%3A%2F%2Fsgu-infocom.ru&amp;6&am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4959" y="3676553"/>
            <a:ext cx="1696665" cy="169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Текст 2">
            <a:extLst/>
          </p:cNvPr>
          <p:cNvSpPr txBox="1">
            <a:spLocks/>
          </p:cNvSpPr>
          <p:nvPr/>
        </p:nvSpPr>
        <p:spPr bwMode="auto">
          <a:xfrm>
            <a:off x="911225" y="1268413"/>
            <a:ext cx="8234362" cy="4867275"/>
          </a:xfrm>
          <a:prstGeom prst="rect">
            <a:avLst/>
          </a:prstGeom>
          <a:noFill/>
          <a:ln>
            <a:noFill/>
          </a:ln>
        </p:spPr>
        <p:txBody>
          <a:bodyPr/>
          <a:lstStyle>
            <a:lvl1pPr marL="342900" indent="-342900" algn="l" rtl="0" eaLnBrk="0" fontAlgn="base" hangingPunct="0">
              <a:spcBef>
                <a:spcPct val="20000"/>
              </a:spcBef>
              <a:spcAft>
                <a:spcPct val="0"/>
              </a:spcAft>
              <a:buClr>
                <a:srgbClr val="CC0000"/>
              </a:buClr>
              <a:buChar char="•"/>
              <a:defRPr sz="2000">
                <a:solidFill>
                  <a:schemeClr val="tx1"/>
                </a:solidFill>
                <a:latin typeface="Futura PT Demi" panose="020B0702020204020303" pitchFamily="34" charset="0"/>
                <a:ea typeface="+mn-ea"/>
                <a:cs typeface="+mn-cs"/>
              </a:defRPr>
            </a:lvl1pPr>
            <a:lvl2pPr marL="742950" indent="-285750" algn="l" rtl="0" eaLnBrk="0" fontAlgn="base" hangingPunct="0">
              <a:spcBef>
                <a:spcPct val="20000"/>
              </a:spcBef>
              <a:spcAft>
                <a:spcPct val="0"/>
              </a:spcAft>
              <a:buClr>
                <a:srgbClr val="CC0000"/>
              </a:buClr>
              <a:buChar char="•"/>
              <a:defRPr>
                <a:solidFill>
                  <a:schemeClr val="tx1"/>
                </a:solidFill>
                <a:latin typeface="Futura PT Demi" panose="020B0702020204020303" pitchFamily="34" charset="0"/>
              </a:defRPr>
            </a:lvl2pPr>
            <a:lvl3pPr marL="1143000" indent="-228600" algn="l" rtl="0" eaLnBrk="0" fontAlgn="base" hangingPunct="0">
              <a:spcBef>
                <a:spcPct val="20000"/>
              </a:spcBef>
              <a:spcAft>
                <a:spcPct val="0"/>
              </a:spcAft>
              <a:buClr>
                <a:srgbClr val="CC0000"/>
              </a:buClr>
              <a:buChar char="•"/>
              <a:defRPr sz="1600">
                <a:solidFill>
                  <a:schemeClr val="tx1"/>
                </a:solidFill>
                <a:latin typeface="Futura PT Demi" panose="020B0702020204020303" pitchFamily="34" charset="0"/>
              </a:defRPr>
            </a:lvl3pPr>
            <a:lvl4pPr marL="1600200" indent="-228600" algn="l" rtl="0" eaLnBrk="0" fontAlgn="base" hangingPunct="0">
              <a:spcBef>
                <a:spcPct val="20000"/>
              </a:spcBef>
              <a:spcAft>
                <a:spcPct val="0"/>
              </a:spcAft>
              <a:buClr>
                <a:srgbClr val="CC0000"/>
              </a:buClr>
              <a:buChar char="•"/>
              <a:defRPr sz="1400">
                <a:solidFill>
                  <a:schemeClr val="tx1"/>
                </a:solidFill>
                <a:latin typeface="Futura PT Demi" panose="020B0702020204020303" pitchFamily="34" charset="0"/>
              </a:defRPr>
            </a:lvl4pPr>
            <a:lvl5pPr marL="2057400" indent="-228600" algn="l" rtl="0" eaLnBrk="0" fontAlgn="base" hangingPunct="0">
              <a:spcBef>
                <a:spcPct val="20000"/>
              </a:spcBef>
              <a:spcAft>
                <a:spcPct val="0"/>
              </a:spcAft>
              <a:buClr>
                <a:srgbClr val="CC0000"/>
              </a:buClr>
              <a:buChar char="•"/>
              <a:defRPr sz="1200">
                <a:solidFill>
                  <a:schemeClr val="tx1"/>
                </a:solidFill>
                <a:latin typeface="Futura PT Demi" panose="020B0702020204020303" pitchFamily="34" charset="0"/>
              </a:defRPr>
            </a:lvl5pPr>
            <a:lvl6pPr marL="2514600" indent="-228600" algn="l" rtl="0" fontAlgn="base">
              <a:spcBef>
                <a:spcPct val="20000"/>
              </a:spcBef>
              <a:spcAft>
                <a:spcPct val="0"/>
              </a:spcAft>
              <a:buClr>
                <a:srgbClr val="CC0000"/>
              </a:buClr>
              <a:buChar char="•"/>
              <a:defRPr sz="1200">
                <a:solidFill>
                  <a:schemeClr val="tx1"/>
                </a:solidFill>
                <a:latin typeface="+mn-lt"/>
              </a:defRPr>
            </a:lvl6pPr>
            <a:lvl7pPr marL="2971800" indent="-228600" algn="l" rtl="0" fontAlgn="base">
              <a:spcBef>
                <a:spcPct val="20000"/>
              </a:spcBef>
              <a:spcAft>
                <a:spcPct val="0"/>
              </a:spcAft>
              <a:buClr>
                <a:srgbClr val="CC0000"/>
              </a:buClr>
              <a:buChar char="•"/>
              <a:defRPr sz="1200">
                <a:solidFill>
                  <a:schemeClr val="tx1"/>
                </a:solidFill>
                <a:latin typeface="+mn-lt"/>
              </a:defRPr>
            </a:lvl7pPr>
            <a:lvl8pPr marL="3429000" indent="-228600" algn="l" rtl="0" fontAlgn="base">
              <a:spcBef>
                <a:spcPct val="20000"/>
              </a:spcBef>
              <a:spcAft>
                <a:spcPct val="0"/>
              </a:spcAft>
              <a:buClr>
                <a:srgbClr val="CC0000"/>
              </a:buClr>
              <a:buChar char="•"/>
              <a:defRPr sz="1200">
                <a:solidFill>
                  <a:schemeClr val="tx1"/>
                </a:solidFill>
                <a:latin typeface="+mn-lt"/>
              </a:defRPr>
            </a:lvl8pPr>
            <a:lvl9pPr marL="3886200" indent="-228600" algn="l" rtl="0" fontAlgn="base">
              <a:spcBef>
                <a:spcPct val="20000"/>
              </a:spcBef>
              <a:spcAft>
                <a:spcPct val="0"/>
              </a:spcAft>
              <a:buClr>
                <a:srgbClr val="CC0000"/>
              </a:buClr>
              <a:buChar char="•"/>
              <a:defRPr sz="1200">
                <a:solidFill>
                  <a:schemeClr val="tx1"/>
                </a:solidFill>
                <a:latin typeface="+mn-lt"/>
              </a:defRPr>
            </a:lvl9pPr>
          </a:lstStyle>
          <a:p>
            <a:pPr marL="0" indent="0">
              <a:buFontTx/>
              <a:buNone/>
              <a:defRPr/>
            </a:pPr>
            <a:r>
              <a:rPr lang="ru-RU" altLang="ru-RU" kern="0"/>
              <a:t>ФИРМА «1С» </a:t>
            </a:r>
            <a:endParaRPr lang="ru-RU" altLang="ru-RU" kern="0" dirty="0"/>
          </a:p>
          <a:p>
            <a:pPr marL="0" indent="0">
              <a:buFontTx/>
              <a:buNone/>
              <a:defRPr/>
            </a:pPr>
            <a:r>
              <a:rPr lang="ru-RU" altLang="ru-RU" sz="1800" kern="0" dirty="0"/>
              <a:t>web: </a:t>
            </a:r>
            <a:r>
              <a:rPr lang="ru-RU" altLang="ru-RU" sz="1800" kern="0" dirty="0">
                <a:hlinkClick r:id="rId5"/>
              </a:rPr>
              <a:t>http://solutions.1c.ru/catalog/university-prof</a:t>
            </a:r>
            <a:endParaRPr lang="ru-RU" altLang="ru-RU" sz="1800" kern="0" dirty="0"/>
          </a:p>
          <a:p>
            <a:pPr marL="0" indent="0">
              <a:buFontTx/>
              <a:buNone/>
              <a:defRPr/>
            </a:pPr>
            <a:r>
              <a:rPr lang="ru-RU" altLang="ru-RU" sz="1800" kern="0" dirty="0"/>
              <a:t>web: </a:t>
            </a:r>
            <a:r>
              <a:rPr lang="ru-RU" altLang="ru-RU" sz="1800" kern="0" dirty="0">
                <a:hlinkClick r:id="rId6"/>
              </a:rPr>
              <a:t>http://solutions.1c.ru/catalog/university</a:t>
            </a:r>
            <a:endParaRPr lang="ru-RU" altLang="ru-RU" sz="1800" kern="0" dirty="0"/>
          </a:p>
          <a:p>
            <a:pPr marL="0" indent="0">
              <a:buFontTx/>
              <a:buNone/>
              <a:defRPr/>
            </a:pPr>
            <a:r>
              <a:rPr lang="ru-RU" altLang="ru-RU" sz="1800" kern="0" dirty="0"/>
              <a:t>тел. +7 (495) 737-92-57</a:t>
            </a:r>
          </a:p>
          <a:p>
            <a:pPr marL="0" indent="0">
              <a:buFontTx/>
              <a:buNone/>
              <a:defRPr/>
            </a:pPr>
            <a:endParaRPr lang="ru-RU" altLang="ru-RU" kern="0" dirty="0"/>
          </a:p>
          <a:p>
            <a:pPr marL="0" indent="0">
              <a:buFontTx/>
              <a:buNone/>
              <a:defRPr/>
            </a:pPr>
            <a:r>
              <a:rPr lang="ru-RU" altLang="ru-RU" kern="0"/>
              <a:t>ООО «СГУ-Инфоком»</a:t>
            </a:r>
            <a:endParaRPr lang="ru-RU" altLang="ru-RU" kern="0" dirty="0"/>
          </a:p>
          <a:p>
            <a:pPr marL="0" indent="0">
              <a:buFontTx/>
              <a:buNone/>
              <a:defRPr/>
            </a:pPr>
            <a:r>
              <a:rPr lang="ru-RU" altLang="ru-RU" kern="0" dirty="0"/>
              <a:t>Линия консультационной поддержки:</a:t>
            </a:r>
          </a:p>
          <a:p>
            <a:pPr marL="0" indent="0">
              <a:buFontTx/>
              <a:buNone/>
              <a:defRPr/>
            </a:pPr>
            <a:r>
              <a:rPr lang="ru-RU" altLang="ru-RU" sz="1800" kern="0" dirty="0"/>
              <a:t>web: </a:t>
            </a:r>
            <a:r>
              <a:rPr lang="ru-RU" altLang="ru-RU" sz="1800" kern="0" dirty="0">
                <a:hlinkClick r:id="rId7"/>
              </a:rPr>
              <a:t>http://sgu-infocom.ru</a:t>
            </a:r>
            <a:endParaRPr lang="ru-RU" altLang="ru-RU" sz="1800" kern="0" dirty="0"/>
          </a:p>
          <a:p>
            <a:pPr marL="0" indent="0">
              <a:buFontTx/>
              <a:buNone/>
              <a:defRPr/>
            </a:pPr>
            <a:r>
              <a:rPr lang="ru-RU" altLang="ru-RU" sz="1800" kern="0" dirty="0"/>
              <a:t>e-mail: </a:t>
            </a:r>
            <a:r>
              <a:rPr lang="ru-RU" altLang="ru-RU" sz="1800" kern="0" dirty="0">
                <a:hlinkClick r:id="rId8"/>
              </a:rPr>
              <a:t>1с@sgu-infocom.ru</a:t>
            </a:r>
            <a:br>
              <a:rPr lang="ru-RU" altLang="ru-RU" sz="1800" kern="0" dirty="0"/>
            </a:br>
            <a:r>
              <a:rPr lang="ru-RU" altLang="ru-RU" sz="1800" kern="0" dirty="0"/>
              <a:t>1С-Коннект: </a:t>
            </a:r>
            <a:r>
              <a:rPr lang="ru-RU" altLang="ru-RU" sz="1800" kern="0" dirty="0">
                <a:hlinkClick r:id="rId9"/>
              </a:rPr>
              <a:t>ЛК Отраслевые решения линейки 1С:Университет</a:t>
            </a:r>
            <a:endParaRPr lang="ru-RU" altLang="ru-RU" sz="1800" kern="0" dirty="0"/>
          </a:p>
          <a:p>
            <a:pPr marL="0" indent="0">
              <a:buFontTx/>
              <a:buNone/>
              <a:defRPr/>
            </a:pPr>
            <a:r>
              <a:rPr lang="ru-RU" altLang="ru-RU" sz="1800" kern="0" dirty="0"/>
              <a:t>тел. +7 (499) 700-00-65</a:t>
            </a:r>
          </a:p>
          <a:p>
            <a:pPr marL="0" indent="0">
              <a:buFontTx/>
              <a:buNone/>
              <a:defRPr/>
            </a:pPr>
            <a:endParaRPr lang="ru-RU" altLang="ru-RU" sz="1600" kern="0" dirty="0"/>
          </a:p>
          <a:p>
            <a:pPr marL="0" indent="0">
              <a:buFontTx/>
              <a:buNone/>
              <a:defRPr/>
            </a:pPr>
            <a:r>
              <a:rPr lang="ru-RU" altLang="ru-RU" kern="0" dirty="0"/>
              <a:t>Отдел индивидуального сервисного сопровождения:</a:t>
            </a:r>
          </a:p>
          <a:p>
            <a:pPr marL="0" indent="0">
              <a:buFontTx/>
              <a:buNone/>
              <a:defRPr/>
            </a:pPr>
            <a:r>
              <a:rPr lang="ru-RU" altLang="ru-RU" sz="1800" kern="0" dirty="0"/>
              <a:t>e-mail: </a:t>
            </a:r>
            <a:r>
              <a:rPr lang="ru-RU" altLang="ru-RU" sz="1800" kern="0" dirty="0">
                <a:hlinkClick r:id="rId10"/>
              </a:rPr>
              <a:t>1с</a:t>
            </a:r>
            <a:r>
              <a:rPr lang="en-US" altLang="ru-RU" sz="1800" kern="0" dirty="0">
                <a:hlinkClick r:id="rId10"/>
              </a:rPr>
              <a:t>sales</a:t>
            </a:r>
            <a:r>
              <a:rPr lang="ru-RU" altLang="ru-RU" sz="1800" kern="0" dirty="0">
                <a:hlinkClick r:id="rId10"/>
              </a:rPr>
              <a:t>@infocom</a:t>
            </a:r>
            <a:r>
              <a:rPr lang="en-US" altLang="ru-RU" sz="1800" kern="0" dirty="0">
                <a:hlinkClick r:id="rId10"/>
              </a:rPr>
              <a:t>-s</a:t>
            </a:r>
            <a:r>
              <a:rPr lang="ru-RU" altLang="ru-RU" sz="1800" kern="0" dirty="0">
                <a:hlinkClick r:id="rId10"/>
              </a:rPr>
              <a:t>.ru</a:t>
            </a:r>
            <a:br>
              <a:rPr lang="ru-RU" altLang="ru-RU" sz="1800" kern="0" dirty="0"/>
            </a:br>
            <a:r>
              <a:rPr lang="ru-RU" altLang="ru-RU" sz="1800" kern="0" dirty="0"/>
              <a:t>тел. +7 (499) 649-15-99</a:t>
            </a:r>
          </a:p>
          <a:p>
            <a:pPr marL="0" indent="0">
              <a:buFontTx/>
              <a:buNone/>
              <a:defRPr/>
            </a:pPr>
            <a:endParaRPr lang="ru-RU" altLang="ru-RU" kern="0" dirty="0"/>
          </a:p>
          <a:p>
            <a:pPr marL="0" indent="0">
              <a:buFontTx/>
              <a:buNone/>
              <a:defRPr/>
            </a:pPr>
            <a:endParaRPr lang="ru-RU" altLang="ru-RU" kern="0" dirty="0"/>
          </a:p>
          <a:p>
            <a:pPr marL="0" indent="0">
              <a:buFontTx/>
              <a:buNone/>
              <a:defRPr/>
            </a:pPr>
            <a:endParaRPr lang="ru-RU" altLang="ru-RU" kern="0" dirty="0"/>
          </a:p>
        </p:txBody>
      </p:sp>
      <p:pic>
        <p:nvPicPr>
          <p:cNvPr id="8" name="Рисунок 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469563" y="403225"/>
            <a:ext cx="81121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013C1AA-8DFB-4DE1-9B4C-27A8D968955B}"/>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pitchFamily="34" charset="0"/>
              </a:defRPr>
            </a:lvl1pPr>
            <a:lvl2pPr marL="742950" indent="-285750">
              <a:spcBef>
                <a:spcPct val="20000"/>
              </a:spcBef>
              <a:buClr>
                <a:srgbClr val="CC0000"/>
              </a:buClr>
              <a:buChar char="•"/>
              <a:defRPr>
                <a:solidFill>
                  <a:schemeClr val="tx1"/>
                </a:solidFill>
                <a:latin typeface="Futura PT Demi" pitchFamily="34" charset="0"/>
              </a:defRPr>
            </a:lvl2pPr>
            <a:lvl3pPr marL="1143000" indent="-228600">
              <a:spcBef>
                <a:spcPct val="20000"/>
              </a:spcBef>
              <a:buClr>
                <a:srgbClr val="CC0000"/>
              </a:buClr>
              <a:buChar char="•"/>
              <a:defRPr sz="1600">
                <a:solidFill>
                  <a:schemeClr val="tx1"/>
                </a:solidFill>
                <a:latin typeface="Futura PT Demi" pitchFamily="34" charset="0"/>
              </a:defRPr>
            </a:lvl3pPr>
            <a:lvl4pPr marL="1600200" indent="-228600">
              <a:spcBef>
                <a:spcPct val="20000"/>
              </a:spcBef>
              <a:buClr>
                <a:srgbClr val="CC0000"/>
              </a:buClr>
              <a:buChar char="•"/>
              <a:defRPr sz="1400">
                <a:solidFill>
                  <a:schemeClr val="tx1"/>
                </a:solidFill>
                <a:latin typeface="Futura PT Demi" pitchFamily="34" charset="0"/>
              </a:defRPr>
            </a:lvl4pPr>
            <a:lvl5pPr marL="2057400" indent="-228600">
              <a:spcBef>
                <a:spcPct val="20000"/>
              </a:spcBef>
              <a:buClr>
                <a:srgbClr val="CC0000"/>
              </a:buClr>
              <a:buChar char="•"/>
              <a:defRPr sz="1200">
                <a:solidFill>
                  <a:schemeClr val="tx1"/>
                </a:solidFill>
                <a:latin typeface="Futura PT Demi" pitchFamily="34" charset="0"/>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pitchFamily="34" charset="0"/>
              </a:defRPr>
            </a:lvl9pPr>
          </a:lstStyle>
          <a:p>
            <a:pPr algn="r">
              <a:spcBef>
                <a:spcPct val="0"/>
              </a:spcBef>
              <a:buClrTx/>
              <a:buFontTx/>
              <a:buNone/>
              <a:defRPr/>
            </a:pPr>
            <a:fld id="{0ADAAA40-7388-4BF2-9B54-2424B9CBB426}" type="slidenum">
              <a:rPr lang="en-US" altLang="ru-RU" sz="2400" b="1" smtClean="0">
                <a:effectLst>
                  <a:outerShdw blurRad="38100" dist="38100" dir="2700000" algn="tl">
                    <a:srgbClr val="C0C0C0"/>
                  </a:outerShdw>
                </a:effectLst>
              </a:rPr>
              <a:pPr algn="r">
                <a:spcBef>
                  <a:spcPct val="0"/>
                </a:spcBef>
                <a:buClrTx/>
                <a:buFontTx/>
                <a:buNone/>
                <a:defRPr/>
              </a:pPr>
              <a:t>69</a:t>
            </a:fld>
            <a:endParaRPr lang="ru-RU" altLang="ru-RU" sz="2400" b="1" dirty="0">
              <a:effectLst>
                <a:outerShdw blurRad="38100" dist="38100" dir="2700000" algn="tl">
                  <a:srgbClr val="C0C0C0"/>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27384"/>
            <a:ext cx="7416800" cy="1484312"/>
          </a:xfrm>
        </p:spPr>
        <p:txBody>
          <a:bodyPr/>
          <a:lstStyle/>
          <a:p>
            <a:r>
              <a:rPr lang="ru-RU" altLang="ru-RU" dirty="0">
                <a:latin typeface="Futura PT Demi" panose="020B0604020202020204" charset="0"/>
              </a:rPr>
              <a:t>Изменения в нормативных актах</a:t>
            </a:r>
          </a:p>
        </p:txBody>
      </p:sp>
      <p:sp>
        <p:nvSpPr>
          <p:cNvPr id="10" name="Объект 2">
            <a:extLst>
              <a:ext uri="{FF2B5EF4-FFF2-40B4-BE49-F238E27FC236}">
                <a16:creationId xmlns:a16="http://schemas.microsoft.com/office/drawing/2014/main" id="{C02176DC-DAE1-430E-BF25-7EE5636426C5}"/>
              </a:ext>
            </a:extLst>
          </p:cNvPr>
          <p:cNvSpPr>
            <a:spLocks noGrp="1" noChangeArrowheads="1"/>
          </p:cNvSpPr>
          <p:nvPr>
            <p:ph idx="1"/>
          </p:nvPr>
        </p:nvSpPr>
        <p:spPr>
          <a:xfrm>
            <a:off x="250824" y="1438275"/>
            <a:ext cx="11389791" cy="3151188"/>
          </a:xfrm>
        </p:spPr>
        <p:txBody>
          <a:bodyPr/>
          <a:lstStyle/>
          <a:p>
            <a:pPr marL="0" indent="0">
              <a:spcAft>
                <a:spcPts val="600"/>
              </a:spcAft>
              <a:buClr>
                <a:srgbClr val="C00000"/>
              </a:buClr>
              <a:buNone/>
              <a:defRPr/>
            </a:pPr>
            <a:r>
              <a:rPr lang="ru-RU" b="1" kern="0" dirty="0"/>
              <a:t>Ключевые изменения согласно нормативным </a:t>
            </a:r>
            <a:r>
              <a:rPr lang="ru-RU" b="1" dirty="0"/>
              <a:t>актам </a:t>
            </a:r>
            <a:r>
              <a:rPr lang="ru-RU" b="1" kern="0" dirty="0"/>
              <a:t>в 2026 году:</a:t>
            </a:r>
          </a:p>
          <a:p>
            <a:pPr marL="285750" indent="-285750">
              <a:spcAft>
                <a:spcPts val="600"/>
              </a:spcAft>
              <a:buClr>
                <a:srgbClr val="C00000"/>
              </a:buClr>
              <a:buFont typeface="Wingdings" panose="05000000000000000000" pitchFamily="2" charset="2"/>
              <a:buChar char="§"/>
              <a:defRPr/>
            </a:pPr>
            <a:r>
              <a:rPr lang="ru-RU" sz="1800" kern="0" dirty="0"/>
              <a:t>Учет результатов ЦТ Беларуси для граждан РФ.</a:t>
            </a:r>
          </a:p>
          <a:p>
            <a:pPr marL="285750" indent="-285750">
              <a:spcAft>
                <a:spcPts val="600"/>
              </a:spcAft>
              <a:buClr>
                <a:srgbClr val="C00000"/>
              </a:buClr>
              <a:buFont typeface="Wingdings" panose="05000000000000000000" pitchFamily="2" charset="2"/>
              <a:buChar char="§"/>
              <a:defRPr/>
            </a:pPr>
            <a:r>
              <a:rPr lang="ru-RU" sz="1800" kern="0" dirty="0"/>
              <a:t>Настраиваемая проверка предоставления фото поступающими по ВВИ.</a:t>
            </a:r>
          </a:p>
          <a:p>
            <a:pPr marL="285750" indent="-285750">
              <a:spcAft>
                <a:spcPts val="600"/>
              </a:spcAft>
              <a:buClr>
                <a:srgbClr val="C00000"/>
              </a:buClr>
              <a:buFont typeface="Wingdings" panose="05000000000000000000" pitchFamily="2" charset="2"/>
              <a:buChar char="§"/>
              <a:defRPr/>
            </a:pPr>
            <a:r>
              <a:rPr lang="ru-RU" sz="1800" kern="0" dirty="0"/>
              <a:t>Развитие механизмов ранжирования поступающих, имеющих олимпиады, засчитываемые в качестве индивидуальных достижений.</a:t>
            </a:r>
          </a:p>
          <a:p>
            <a:pPr marL="285750" indent="-285750">
              <a:spcAft>
                <a:spcPts val="600"/>
              </a:spcAft>
              <a:buClr>
                <a:srgbClr val="C00000"/>
              </a:buClr>
              <a:buFont typeface="Wingdings" panose="05000000000000000000" pitchFamily="2" charset="2"/>
              <a:buChar char="§"/>
              <a:defRPr/>
            </a:pPr>
            <a:r>
              <a:rPr lang="ru-RU" sz="1800" kern="0" dirty="0"/>
              <a:t>Хранение результатов ЕГЭ в разрезе источника получения результата.</a:t>
            </a:r>
          </a:p>
          <a:p>
            <a:pPr marL="285750" indent="-285750">
              <a:spcAft>
                <a:spcPts val="600"/>
              </a:spcAft>
              <a:buClr>
                <a:srgbClr val="C00000"/>
              </a:buClr>
              <a:buFont typeface="Wingdings" panose="05000000000000000000" pitchFamily="2" charset="2"/>
              <a:buChar char="§"/>
              <a:defRPr/>
            </a:pPr>
            <a:r>
              <a:rPr lang="ru-RU" sz="1800" kern="0" dirty="0"/>
              <a:t>Настраиваемый режим «Только для чтения» для ЛК поступающего в Портале вуза.</a:t>
            </a:r>
          </a:p>
          <a:p>
            <a:pPr marL="285750" indent="-285750">
              <a:spcAft>
                <a:spcPts val="600"/>
              </a:spcAft>
              <a:buClr>
                <a:srgbClr val="C00000"/>
              </a:buClr>
              <a:buFont typeface="Wingdings" panose="05000000000000000000" pitchFamily="2" charset="2"/>
              <a:buChar char="§"/>
              <a:defRPr/>
            </a:pPr>
            <a:r>
              <a:rPr lang="ru-RU" sz="1800" dirty="0"/>
              <a:t>Изменения в спецификации ССПВО</a:t>
            </a:r>
          </a:p>
          <a:p>
            <a:pPr marL="285750" indent="-285750">
              <a:spcAft>
                <a:spcPts val="600"/>
              </a:spcAft>
              <a:buClr>
                <a:srgbClr val="C00000"/>
              </a:buClr>
              <a:buFont typeface="Wingdings" panose="05000000000000000000" pitchFamily="2" charset="2"/>
              <a:buChar char="§"/>
              <a:defRPr/>
            </a:pPr>
            <a:r>
              <a:rPr lang="ru-RU" sz="1800" kern="0" dirty="0"/>
              <a:t>Ограничение на подачу заявления в информационных системах вуза</a:t>
            </a:r>
          </a:p>
          <a:p>
            <a:pPr marL="0" indent="0">
              <a:spcAft>
                <a:spcPts val="600"/>
              </a:spcAft>
              <a:buClr>
                <a:srgbClr val="C00000"/>
              </a:buClr>
              <a:buNone/>
              <a:defRPr/>
            </a:pPr>
            <a:br>
              <a:rPr lang="ru-RU" sz="1400" kern="0" dirty="0"/>
            </a:br>
            <a:endParaRPr lang="ru-RU" sz="1400" kern="0" dirty="0"/>
          </a:p>
        </p:txBody>
      </p:sp>
      <p:sp>
        <p:nvSpPr>
          <p:cNvPr id="6" name="TextBox 5">
            <a:extLst>
              <a:ext uri="{FF2B5EF4-FFF2-40B4-BE49-F238E27FC236}">
                <a16:creationId xmlns:a16="http://schemas.microsoft.com/office/drawing/2014/main" id="{D5C23FC7-6D99-4CFA-A0E8-A664313693AE}"/>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7</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2954101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Изменения </a:t>
            </a:r>
            <a:r>
              <a:rPr lang="ru-RU" altLang="ru-RU">
                <a:latin typeface="Futura PT Demi" panose="020B0604020202020204" charset="0"/>
              </a:rPr>
              <a:t>в «1С</a:t>
            </a:r>
            <a:r>
              <a:rPr lang="ru-RU" altLang="ru-RU" dirty="0">
                <a:latin typeface="Futura PT Demi" panose="020B0604020202020204" charset="0"/>
              </a:rPr>
              <a:t>:</a:t>
            </a:r>
            <a:r>
              <a:rPr lang="ru-RU" altLang="ru-RU">
                <a:latin typeface="Futura PT Demi" panose="020B0604020202020204" charset="0"/>
              </a:rPr>
              <a:t>Университет ПРОФ»</a:t>
            </a:r>
            <a:endParaRPr lang="ru-RU" altLang="ru-RU" dirty="0">
              <a:latin typeface="Futura PT Demi" panose="020B0604020202020204" charset="0"/>
            </a:endParaRPr>
          </a:p>
        </p:txBody>
      </p:sp>
      <p:sp>
        <p:nvSpPr>
          <p:cNvPr id="2" name="TextBox 1"/>
          <p:cNvSpPr txBox="1"/>
          <p:nvPr/>
        </p:nvSpPr>
        <p:spPr>
          <a:xfrm>
            <a:off x="119336" y="1340768"/>
            <a:ext cx="4176464" cy="1631216"/>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ru-RU" dirty="0">
                <a:latin typeface="Futura PT Demi" panose="020B0604020202020204" charset="0"/>
              </a:rPr>
              <a:t>Учет результатов ЦТ Беларуси для граждан РФ</a:t>
            </a:r>
          </a:p>
          <a:p>
            <a:pPr marL="285750" indent="-285750">
              <a:spcAft>
                <a:spcPts val="1200"/>
              </a:spcAft>
              <a:buFont typeface="Wingdings" panose="05000000000000000000" pitchFamily="2" charset="2"/>
              <a:buChar char="§"/>
            </a:pPr>
            <a:r>
              <a:rPr lang="ru-RU" dirty="0">
                <a:latin typeface="Futura PT Demi" panose="020B0604020202020204" charset="0"/>
              </a:rPr>
              <a:t>Хранение результатов ЕГЭ в разрезе источника получения результата</a:t>
            </a:r>
          </a:p>
        </p:txBody>
      </p:sp>
      <p:pic>
        <p:nvPicPr>
          <p:cNvPr id="5" name="Рисунок 4">
            <a:extLst>
              <a:ext uri="{FF2B5EF4-FFF2-40B4-BE49-F238E27FC236}">
                <a16:creationId xmlns:a16="http://schemas.microsoft.com/office/drawing/2014/main" id="{52026581-CDAB-40BB-9013-2BC9B9BA0BEA}"/>
              </a:ext>
            </a:extLst>
          </p:cNvPr>
          <p:cNvPicPr>
            <a:picLocks noChangeAspect="1"/>
          </p:cNvPicPr>
          <p:nvPr/>
        </p:nvPicPr>
        <p:blipFill>
          <a:blip r:embed="rId4"/>
          <a:stretch>
            <a:fillRect/>
          </a:stretch>
        </p:blipFill>
        <p:spPr>
          <a:xfrm>
            <a:off x="4583832" y="1426539"/>
            <a:ext cx="6840000" cy="5240167"/>
          </a:xfrm>
          <a:prstGeom prst="rect">
            <a:avLst/>
          </a:prstGeom>
          <a:ln>
            <a:solidFill>
              <a:schemeClr val="tx1"/>
            </a:solidFill>
          </a:ln>
        </p:spPr>
      </p:pic>
      <p:pic>
        <p:nvPicPr>
          <p:cNvPr id="6" name="Рисунок 5">
            <a:extLst>
              <a:ext uri="{FF2B5EF4-FFF2-40B4-BE49-F238E27FC236}">
                <a16:creationId xmlns:a16="http://schemas.microsoft.com/office/drawing/2014/main" id="{B9EBA738-0D93-4146-BDD8-51E0B1C5F131}"/>
              </a:ext>
            </a:extLst>
          </p:cNvPr>
          <p:cNvPicPr>
            <a:picLocks noChangeAspect="1"/>
          </p:cNvPicPr>
          <p:nvPr/>
        </p:nvPicPr>
        <p:blipFill>
          <a:blip r:embed="rId5"/>
          <a:stretch>
            <a:fillRect/>
          </a:stretch>
        </p:blipFill>
        <p:spPr>
          <a:xfrm>
            <a:off x="786023" y="2929749"/>
            <a:ext cx="5220000" cy="3884345"/>
          </a:xfrm>
          <a:prstGeom prst="rect">
            <a:avLst/>
          </a:prstGeom>
        </p:spPr>
      </p:pic>
      <p:sp>
        <p:nvSpPr>
          <p:cNvPr id="10" name="TextBox 9">
            <a:extLst>
              <a:ext uri="{FF2B5EF4-FFF2-40B4-BE49-F238E27FC236}">
                <a16:creationId xmlns:a16="http://schemas.microsoft.com/office/drawing/2014/main" id="{246906D7-C084-4B9E-A6DE-343FC3100E5E}"/>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8</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1893905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469518" y="403968"/>
            <a:ext cx="811058" cy="864792"/>
          </a:xfrm>
          <a:prstGeom prst="rect">
            <a:avLst/>
          </a:prstGeom>
        </p:spPr>
      </p:pic>
      <p:sp>
        <p:nvSpPr>
          <p:cNvPr id="9" name="Заголовок 1"/>
          <p:cNvSpPr>
            <a:spLocks noGrp="1" noChangeArrowheads="1"/>
          </p:cNvSpPr>
          <p:nvPr>
            <p:ph type="title"/>
          </p:nvPr>
        </p:nvSpPr>
        <p:spPr>
          <a:xfrm>
            <a:off x="2208213" y="44624"/>
            <a:ext cx="7416800" cy="1484312"/>
          </a:xfrm>
        </p:spPr>
        <p:txBody>
          <a:bodyPr/>
          <a:lstStyle/>
          <a:p>
            <a:r>
              <a:rPr lang="ru-RU" altLang="ru-RU" dirty="0">
                <a:latin typeface="Futura PT Demi" panose="020B0604020202020204" charset="0"/>
              </a:rPr>
              <a:t>Изменения </a:t>
            </a:r>
            <a:r>
              <a:rPr lang="ru-RU" altLang="ru-RU">
                <a:latin typeface="Futura PT Demi" panose="020B0604020202020204" charset="0"/>
              </a:rPr>
              <a:t>в «1С</a:t>
            </a:r>
            <a:r>
              <a:rPr lang="ru-RU" altLang="ru-RU" dirty="0">
                <a:latin typeface="Futura PT Demi" panose="020B0604020202020204" charset="0"/>
              </a:rPr>
              <a:t>:</a:t>
            </a:r>
            <a:r>
              <a:rPr lang="ru-RU" altLang="ru-RU">
                <a:latin typeface="Futura PT Demi" panose="020B0604020202020204" charset="0"/>
              </a:rPr>
              <a:t>Университет ПРОФ»</a:t>
            </a:r>
            <a:endParaRPr lang="ru-RU" altLang="ru-RU" dirty="0">
              <a:latin typeface="Futura PT Demi" panose="020B0604020202020204" charset="0"/>
            </a:endParaRPr>
          </a:p>
        </p:txBody>
      </p:sp>
      <p:sp>
        <p:nvSpPr>
          <p:cNvPr id="2" name="TextBox 1"/>
          <p:cNvSpPr txBox="1"/>
          <p:nvPr/>
        </p:nvSpPr>
        <p:spPr>
          <a:xfrm>
            <a:off x="119336" y="1556792"/>
            <a:ext cx="4176464" cy="923330"/>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ru-RU" dirty="0">
                <a:latin typeface="Futura PT Demi" panose="020B0604020202020204" charset="0"/>
              </a:rPr>
              <a:t>Настраиваемая проверка предоставления фото поступающими по ВВИ</a:t>
            </a:r>
          </a:p>
        </p:txBody>
      </p:sp>
      <p:pic>
        <p:nvPicPr>
          <p:cNvPr id="3" name="Рисунок 2">
            <a:extLst>
              <a:ext uri="{FF2B5EF4-FFF2-40B4-BE49-F238E27FC236}">
                <a16:creationId xmlns:a16="http://schemas.microsoft.com/office/drawing/2014/main" id="{264CBB0F-85C7-43BF-8DCF-59DEC42338B9}"/>
              </a:ext>
            </a:extLst>
          </p:cNvPr>
          <p:cNvPicPr>
            <a:picLocks noChangeAspect="1"/>
          </p:cNvPicPr>
          <p:nvPr/>
        </p:nvPicPr>
        <p:blipFill>
          <a:blip r:embed="rId4"/>
          <a:stretch>
            <a:fillRect/>
          </a:stretch>
        </p:blipFill>
        <p:spPr>
          <a:xfrm>
            <a:off x="4655840" y="1460027"/>
            <a:ext cx="6840000" cy="4994005"/>
          </a:xfrm>
          <a:prstGeom prst="rect">
            <a:avLst/>
          </a:prstGeom>
        </p:spPr>
      </p:pic>
      <p:sp>
        <p:nvSpPr>
          <p:cNvPr id="10" name="TextBox 9">
            <a:extLst>
              <a:ext uri="{FF2B5EF4-FFF2-40B4-BE49-F238E27FC236}">
                <a16:creationId xmlns:a16="http://schemas.microsoft.com/office/drawing/2014/main" id="{E5B54FE9-CA26-4CB2-B7D2-2ED6BC0C752B}"/>
              </a:ext>
            </a:extLst>
          </p:cNvPr>
          <p:cNvSpPr txBox="1"/>
          <p:nvPr/>
        </p:nvSpPr>
        <p:spPr>
          <a:xfrm>
            <a:off x="11231563" y="6435725"/>
            <a:ext cx="960437" cy="461963"/>
          </a:xfrm>
          <a:prstGeom prst="rect">
            <a:avLst/>
          </a:prstGeom>
          <a:noFill/>
        </p:spPr>
        <p:txBody>
          <a:bodyPr>
            <a:spAutoFit/>
          </a:bodyPr>
          <a:lstStyle>
            <a:lvl1pPr>
              <a:spcBef>
                <a:spcPct val="20000"/>
              </a:spcBef>
              <a:buClr>
                <a:srgbClr val="CC0000"/>
              </a:buClr>
              <a:buChar char="•"/>
              <a:defRPr sz="2000">
                <a:solidFill>
                  <a:schemeClr val="tx1"/>
                </a:solidFill>
                <a:latin typeface="Futura PT Demi" charset="-52"/>
              </a:defRPr>
            </a:lvl1pPr>
            <a:lvl2pPr marL="742950" indent="-285750">
              <a:spcBef>
                <a:spcPct val="20000"/>
              </a:spcBef>
              <a:buClr>
                <a:srgbClr val="CC0000"/>
              </a:buClr>
              <a:buChar char="•"/>
              <a:defRPr>
                <a:solidFill>
                  <a:schemeClr val="tx1"/>
                </a:solidFill>
                <a:latin typeface="Futura PT Demi" charset="-52"/>
              </a:defRPr>
            </a:lvl2pPr>
            <a:lvl3pPr marL="1143000" indent="-228600">
              <a:spcBef>
                <a:spcPct val="20000"/>
              </a:spcBef>
              <a:buClr>
                <a:srgbClr val="CC0000"/>
              </a:buClr>
              <a:buChar char="•"/>
              <a:defRPr sz="1600">
                <a:solidFill>
                  <a:schemeClr val="tx1"/>
                </a:solidFill>
                <a:latin typeface="Futura PT Demi" charset="-52"/>
              </a:defRPr>
            </a:lvl3pPr>
            <a:lvl4pPr marL="1600200" indent="-228600">
              <a:spcBef>
                <a:spcPct val="20000"/>
              </a:spcBef>
              <a:buClr>
                <a:srgbClr val="CC0000"/>
              </a:buClr>
              <a:buChar char="•"/>
              <a:defRPr sz="1400">
                <a:solidFill>
                  <a:schemeClr val="tx1"/>
                </a:solidFill>
                <a:latin typeface="Futura PT Demi" charset="-52"/>
              </a:defRPr>
            </a:lvl4pPr>
            <a:lvl5pPr marL="2057400" indent="-228600">
              <a:spcBef>
                <a:spcPct val="20000"/>
              </a:spcBef>
              <a:buClr>
                <a:srgbClr val="CC0000"/>
              </a:buClr>
              <a:buChar char="•"/>
              <a:defRPr sz="1200">
                <a:solidFill>
                  <a:schemeClr val="tx1"/>
                </a:solidFill>
                <a:latin typeface="Futura PT Demi" charset="-52"/>
              </a:defRPr>
            </a:lvl5pPr>
            <a:lvl6pPr marL="2514600" indent="-228600" eaLnBrk="0" fontAlgn="base" hangingPunct="0">
              <a:spcBef>
                <a:spcPct val="20000"/>
              </a:spcBef>
              <a:spcAft>
                <a:spcPct val="0"/>
              </a:spcAft>
              <a:buClr>
                <a:srgbClr val="CC0000"/>
              </a:buClr>
              <a:buChar char="•"/>
              <a:defRPr sz="1200">
                <a:solidFill>
                  <a:schemeClr val="tx1"/>
                </a:solidFill>
                <a:latin typeface="Futura PT Demi" charset="-52"/>
              </a:defRPr>
            </a:lvl6pPr>
            <a:lvl7pPr marL="2971800" indent="-228600" eaLnBrk="0" fontAlgn="base" hangingPunct="0">
              <a:spcBef>
                <a:spcPct val="20000"/>
              </a:spcBef>
              <a:spcAft>
                <a:spcPct val="0"/>
              </a:spcAft>
              <a:buClr>
                <a:srgbClr val="CC0000"/>
              </a:buClr>
              <a:buChar char="•"/>
              <a:defRPr sz="1200">
                <a:solidFill>
                  <a:schemeClr val="tx1"/>
                </a:solidFill>
                <a:latin typeface="Futura PT Demi" charset="-52"/>
              </a:defRPr>
            </a:lvl7pPr>
            <a:lvl8pPr marL="3429000" indent="-228600" eaLnBrk="0" fontAlgn="base" hangingPunct="0">
              <a:spcBef>
                <a:spcPct val="20000"/>
              </a:spcBef>
              <a:spcAft>
                <a:spcPct val="0"/>
              </a:spcAft>
              <a:buClr>
                <a:srgbClr val="CC0000"/>
              </a:buClr>
              <a:buChar char="•"/>
              <a:defRPr sz="1200">
                <a:solidFill>
                  <a:schemeClr val="tx1"/>
                </a:solidFill>
                <a:latin typeface="Futura PT Demi" charset="-52"/>
              </a:defRPr>
            </a:lvl8pPr>
            <a:lvl9pPr marL="3886200" indent="-228600" eaLnBrk="0" fontAlgn="base" hangingPunct="0">
              <a:spcBef>
                <a:spcPct val="20000"/>
              </a:spcBef>
              <a:spcAft>
                <a:spcPct val="0"/>
              </a:spcAft>
              <a:buClr>
                <a:srgbClr val="CC0000"/>
              </a:buClr>
              <a:buChar char="•"/>
              <a:defRPr sz="1200">
                <a:solidFill>
                  <a:schemeClr val="tx1"/>
                </a:solidFill>
                <a:latin typeface="Futura PT Demi" charset="-52"/>
              </a:defRPr>
            </a:lvl9pPr>
          </a:lstStyle>
          <a:p>
            <a:pPr algn="r">
              <a:spcBef>
                <a:spcPct val="0"/>
              </a:spcBef>
              <a:buClrTx/>
              <a:buFontTx/>
              <a:buNone/>
              <a:defRPr/>
            </a:pPr>
            <a:fld id="{4D1C6C1C-1B9D-4295-A066-17CC0D2E5C25}" type="slidenum">
              <a:rPr lang="en-US" altLang="ru-RU" sz="2400" b="1" smtClean="0">
                <a:effectLst>
                  <a:outerShdw blurRad="38100" dist="38100" dir="2700000" algn="tl">
                    <a:srgbClr val="C0C0C0"/>
                  </a:outerShdw>
                </a:effectLst>
              </a:rPr>
              <a:pPr algn="r">
                <a:spcBef>
                  <a:spcPct val="0"/>
                </a:spcBef>
                <a:buClrTx/>
                <a:buFontTx/>
                <a:buNone/>
                <a:defRPr/>
              </a:pPr>
              <a:t>9</a:t>
            </a:fld>
            <a:endParaRPr lang="ru-RU" altLang="ru-RU" sz="2400" b="1">
              <a:effectLst>
                <a:outerShdw blurRad="38100" dist="38100" dir="2700000" algn="tl">
                  <a:srgbClr val="C0C0C0"/>
                </a:outerShdw>
              </a:effectLst>
            </a:endParaRPr>
          </a:p>
        </p:txBody>
      </p:sp>
    </p:spTree>
    <p:extLst>
      <p:ext uri="{BB962C8B-B14F-4D97-AF65-F5344CB8AC3E}">
        <p14:creationId xmlns:p14="http://schemas.microsoft.com/office/powerpoint/2010/main" val="260073405"/>
      </p:ext>
    </p:extLst>
  </p:cSld>
  <p:clrMapOvr>
    <a:masterClrMapping/>
  </p:clrMapOvr>
</p:sld>
</file>

<file path=ppt/theme/theme1.xml><?xml version="1.0" encoding="utf-8"?>
<a:theme xmlns:a="http://schemas.openxmlformats.org/drawingml/2006/main" name="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46513</TotalTime>
  <Words>5692</Words>
  <Application>Microsoft Office PowerPoint</Application>
  <PresentationFormat>Широкоэкранный</PresentationFormat>
  <Paragraphs>620</Paragraphs>
  <Slides>69</Slides>
  <Notes>54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69</vt:i4>
      </vt:variant>
    </vt:vector>
  </HeadingPairs>
  <TitlesOfParts>
    <vt:vector size="75" baseType="lpstr">
      <vt:lpstr>Futura PT Book</vt:lpstr>
      <vt:lpstr>Wingdings</vt:lpstr>
      <vt:lpstr>Futura PT Demi</vt:lpstr>
      <vt:lpstr>Calibri</vt:lpstr>
      <vt:lpstr>Arial</vt:lpstr>
      <vt:lpstr>Специальное оформление</vt:lpstr>
      <vt:lpstr>Презентация PowerPoint</vt:lpstr>
      <vt:lpstr>Презентация PowerPoint</vt:lpstr>
      <vt:lpstr>Презентация PowerPoint</vt:lpstr>
      <vt:lpstr>Презентация PowerPoint</vt:lpstr>
      <vt:lpstr>«1С:Университет ПРОФ».  Структура конфигурации</vt:lpstr>
      <vt:lpstr>Презентация PowerPoint</vt:lpstr>
      <vt:lpstr>Изменения в нормативных актах</vt:lpstr>
      <vt:lpstr>Изменения в «1С:Университет ПРОФ»</vt:lpstr>
      <vt:lpstr>Изменения в «1С:Университет ПРОФ»</vt:lpstr>
      <vt:lpstr>Изменения в «1С:Университет ПРОФ»</vt:lpstr>
      <vt:lpstr>Изменения в «1С:Университет ПРОФ»</vt:lpstr>
      <vt:lpstr>Изменения в Портале вуза</vt:lpstr>
      <vt:lpstr>Рекомендуемые настройки приемной кампании в «1С:Университет ПРОФ» для ВО</vt:lpstr>
      <vt:lpstr>Рекомендуемые настройки приемной кампании в «1С:Университет ПРОФ» для ВО</vt:lpstr>
      <vt:lpstr>Рекомендуемые настройки приемной кампании в «1С:Университет ПРОФ» для ВО</vt:lpstr>
      <vt:lpstr>Рекомендуемые настройки приемной кампании в «1С:Университет ПРОФ» для ВО</vt:lpstr>
      <vt:lpstr>Рекомендуемые настройки приемной кампании в «1С:Университет ПРОФ» для ВО</vt:lpstr>
      <vt:lpstr>Рекомендуемые настройки приемной кампании в «1С:Университет ПРОФ» для ВО</vt:lpstr>
      <vt:lpstr>Рекомендуемые настройки приемной кампании в «1С:Университет ПРОФ» для СПО</vt:lpstr>
      <vt:lpstr>Презентация PowerPoint</vt:lpstr>
      <vt:lpstr>Необходимые версии ПО для взаимодействия с ССПВО</vt:lpstr>
      <vt:lpstr>Новые возможности проведения приемной кампании и  механизмов интеграции с ССПВО в 2026 году</vt:lpstr>
      <vt:lpstr>Выгрузка данных о приемной кампании в ССПВО</vt:lpstr>
      <vt:lpstr>Что делать, если данные о приемной кампании были внесены в ЛК ССПВО вручную?</vt:lpstr>
      <vt:lpstr>Перед импортом заявлений проверьте настройку соответствий</vt:lpstr>
      <vt:lpstr>Перед импортом заявлений проверьте настройку соответствий</vt:lpstr>
      <vt:lpstr>Презентация PowerPoint</vt:lpstr>
      <vt:lpstr>Обмен данными с ССПВО</vt:lpstr>
      <vt:lpstr>Чек-лист тестирования ССПВО</vt:lpstr>
      <vt:lpstr>Возможные сценарии работы</vt:lpstr>
      <vt:lpstr>Загрузка заявлений поступающих из ССПВО Шаг 1/5. Чтение очереди.</vt:lpstr>
      <vt:lpstr>Загрузка заявлений поступающих из ССПВО Шаг 2/5. Мастер приемной кампании.</vt:lpstr>
      <vt:lpstr>Загрузка заявлений поступающих из ССПВО Шаг 3/5. Анкета абитуриента.</vt:lpstr>
      <vt:lpstr>Загрузка заявлений поступающих из ССПВО Шаг 4/5. Состав конкурсов в анкете.</vt:lpstr>
      <vt:lpstr>Загрузка заявлений поступающих из ССПВО Шаг 5/5. Одобрение анкеты.</vt:lpstr>
      <vt:lpstr>Загрузка заявлений поступающих из ССПВО Планы развития</vt:lpstr>
      <vt:lpstr>Презентация PowerPoint</vt:lpstr>
      <vt:lpstr>Настройки обработки «Взаимодействие с системой Суперсервис»</vt:lpstr>
      <vt:lpstr>Настройки обработки «Взаимодействие с системой Суперсервис»</vt:lpstr>
      <vt:lpstr>Перечень необходимых регламентных заданий</vt:lpstr>
      <vt:lpstr>Презентация PowerPoint</vt:lpstr>
      <vt:lpstr>Индивидуальные достижения</vt:lpstr>
      <vt:lpstr>Если индивидуальное достижение некорректно</vt:lpstr>
      <vt:lpstr>Выгрузка индивидуальных достижений</vt:lpstr>
      <vt:lpstr>Работа с договорами о платном обучении. Предварительные настройки</vt:lpstr>
      <vt:lpstr>Работа с договорами о платном обучении. Предварительные настройки</vt:lpstr>
      <vt:lpstr>Работа с договорами о платном обучении. Предварительные настройки</vt:lpstr>
      <vt:lpstr>Работа с договорами о платном обучении. Схема работы с договорами</vt:lpstr>
      <vt:lpstr>Работа с договорами о платном обучении. Условия для успешной выгрузки</vt:lpstr>
      <vt:lpstr>Выгрузка файлов договора о платном обучении.</vt:lpstr>
      <vt:lpstr>Выгрузка записи на сдачу вступительных испытаний</vt:lpstr>
      <vt:lpstr>Результаты вступительных испытаний. Внутренние вступительные испытания</vt:lpstr>
      <vt:lpstr>Результаты вступительных испытаний. ЕГЭ</vt:lpstr>
      <vt:lpstr>Ранжированный конкурсный список</vt:lpstr>
      <vt:lpstr>Приказы</vt:lpstr>
      <vt:lpstr>Выгрузка результатов вступительных испытаний, конкурсных списков</vt:lpstr>
      <vt:lpstr>Регламентная выгрузка.</vt:lpstr>
      <vt:lpstr>Вопросы и ответы</vt:lpstr>
      <vt:lpstr>Вопросы и ответы</vt:lpstr>
      <vt:lpstr>Вопросы и ответы</vt:lpstr>
      <vt:lpstr>Вопросы и ответы</vt:lpstr>
      <vt:lpstr>Презентация PowerPoint</vt:lpstr>
      <vt:lpstr>Суперсервис «Поступление в вуз онлайн» Методические материалы </vt:lpstr>
      <vt:lpstr>Руководство пользователя «1С:Университет ПРОФ» Том 2, глава 3 </vt:lpstr>
      <vt:lpstr>Руководство пользователя «1С:Университет ПРОФ» Том 2, глава 3 </vt:lpstr>
      <vt:lpstr>Презентация PowerPoint</vt:lpstr>
      <vt:lpstr>Презентация PowerPoint</vt:lpstr>
      <vt:lpstr>Презентация PowerPoint</vt:lpstr>
      <vt:lpstr>СПАСИБО ЗА ВНИМАНИЕ!</vt:lpstr>
    </vt:vector>
  </TitlesOfParts>
  <Company>1C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Fomin_D</dc:creator>
  <cp:lastModifiedBy>Яна Казначеева</cp:lastModifiedBy>
  <cp:revision>1496</cp:revision>
  <dcterms:created xsi:type="dcterms:W3CDTF">2015-09-09T08:16:26Z</dcterms:created>
  <dcterms:modified xsi:type="dcterms:W3CDTF">2026-05-21T19:28:24Z</dcterms:modified>
</cp:coreProperties>
</file>