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4382" r:id="rId1"/>
  </p:sldMasterIdLst>
  <p:notesMasterIdLst>
    <p:notesMasterId r:id="rId37"/>
  </p:notesMasterIdLst>
  <p:handoutMasterIdLst>
    <p:handoutMasterId r:id="rId38"/>
  </p:handoutMasterIdLst>
  <p:sldIdLst>
    <p:sldId id="2758" r:id="rId2"/>
    <p:sldId id="258" r:id="rId3"/>
    <p:sldId id="369" r:id="rId4"/>
    <p:sldId id="370" r:id="rId5"/>
    <p:sldId id="2810" r:id="rId6"/>
    <p:sldId id="2791" r:id="rId7"/>
    <p:sldId id="2793" r:id="rId8"/>
    <p:sldId id="2813" r:id="rId9"/>
    <p:sldId id="260" r:id="rId10"/>
    <p:sldId id="2814" r:id="rId11"/>
    <p:sldId id="2831" r:id="rId12"/>
    <p:sldId id="2816" r:id="rId13"/>
    <p:sldId id="2815" r:id="rId14"/>
    <p:sldId id="2820" r:id="rId15"/>
    <p:sldId id="2817" r:id="rId16"/>
    <p:sldId id="2818" r:id="rId17"/>
    <p:sldId id="2819" r:id="rId18"/>
    <p:sldId id="2821" r:id="rId19"/>
    <p:sldId id="2826" r:id="rId20"/>
    <p:sldId id="2827" r:id="rId21"/>
    <p:sldId id="2828" r:id="rId22"/>
    <p:sldId id="2829" r:id="rId23"/>
    <p:sldId id="2830" r:id="rId24"/>
    <p:sldId id="2822" r:id="rId25"/>
    <p:sldId id="2824" r:id="rId26"/>
    <p:sldId id="2825" r:id="rId27"/>
    <p:sldId id="375" r:id="rId28"/>
    <p:sldId id="359" r:id="rId29"/>
    <p:sldId id="324" r:id="rId30"/>
    <p:sldId id="325" r:id="rId31"/>
    <p:sldId id="392" r:id="rId32"/>
    <p:sldId id="2772" r:id="rId33"/>
    <p:sldId id="2773" r:id="rId34"/>
    <p:sldId id="366" r:id="rId35"/>
    <p:sldId id="300" r:id="rId36"/>
  </p:sldIdLst>
  <p:sldSz cx="12192000" cy="6858000"/>
  <p:notesSz cx="6797675" cy="9872663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alibri Light" panose="020F0302020204030204" pitchFamily="34" charset="0"/>
      <p:regular r:id="rId43"/>
      <p:italic r:id="rId44"/>
    </p:embeddedFont>
    <p:embeddedFont>
      <p:font typeface="Futura PT Book" panose="020B0604020202020204" charset="-52"/>
      <p:regular r:id="rId45"/>
      <p:italic r:id="rId46"/>
    </p:embeddedFont>
    <p:embeddedFont>
      <p:font typeface="Futura PT Demi" panose="020B0604020202020204" charset="-52"/>
      <p:regular r:id="rId47"/>
      <p:italic r:id="rId4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2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Зданевич Яна" initials="ЗЯ" lastIdx="16" clrIdx="0"/>
  <p:cmAuthor id="1" name="Яна Казначеева" initials="ЯК" lastIdx="49" clrIdx="1">
    <p:extLst>
      <p:ext uri="{19B8F6BF-5375-455C-9EA6-DF929625EA0E}">
        <p15:presenceInfo xmlns:p15="http://schemas.microsoft.com/office/powerpoint/2012/main" userId="S-1-5-21-4223100943-1059172657-247882760-1136" providerId="AD"/>
      </p:ext>
    </p:extLst>
  </p:cmAuthor>
  <p:cmAuthor id="2" name="Софья Лагунова" initials="СЛ" lastIdx="1" clrIdx="2">
    <p:extLst>
      <p:ext uri="{19B8F6BF-5375-455C-9EA6-DF929625EA0E}">
        <p15:presenceInfo xmlns:p15="http://schemas.microsoft.com/office/powerpoint/2012/main" userId="S-1-5-21-4223100943-1059172657-247882760-41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FC000"/>
    <a:srgbClr val="FFCC00"/>
    <a:srgbClr val="ED7D31"/>
    <a:srgbClr val="FF9933"/>
    <a:srgbClr val="FCFAEB"/>
    <a:srgbClr val="CC3300"/>
    <a:srgbClr val="FFCF30"/>
    <a:srgbClr val="B18D07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20" autoAdjust="0"/>
    <p:restoredTop sz="93491" autoAdjust="0"/>
  </p:normalViewPr>
  <p:slideViewPr>
    <p:cSldViewPr>
      <p:cViewPr varScale="1">
        <p:scale>
          <a:sx n="112" d="100"/>
          <a:sy n="112" d="100"/>
        </p:scale>
        <p:origin x="720" y="120"/>
      </p:cViewPr>
      <p:guideLst>
        <p:guide orient="horz" pos="2160"/>
        <p:guide pos="4203"/>
      </p:guideLst>
    </p:cSldViewPr>
  </p:slideViewPr>
  <p:outlineViewPr>
    <p:cViewPr>
      <p:scale>
        <a:sx n="33" d="100"/>
        <a:sy n="33" d="100"/>
      </p:scale>
      <p:origin x="0" y="-1367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26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46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DE71F8-2316-42BA-8DFB-4D5CE10854D6}" type="doc">
      <dgm:prSet loTypeId="urn:microsoft.com/office/officeart/2005/8/layout/hList1" loCatId="list" qsTypeId="urn:microsoft.com/office/officeart/2005/8/quickstyle/simple2" qsCatId="simple" csTypeId="urn:microsoft.com/office/officeart/2005/8/colors/colorful2" csCatId="colorful" phldr="1"/>
      <dgm:spPr/>
    </dgm:pt>
    <dgm:pt modelId="{0D192E68-B1ED-44F0-894C-82B8922E733E}">
      <dgm:prSet phldrT="[Текст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dirty="0">
              <a:latin typeface="Futura PT Demi" panose="020B0604020202020204" charset="-52"/>
            </a:rPr>
            <a:t>Функции для диспетчера учебного отдела</a:t>
          </a:r>
        </a:p>
      </dgm:t>
    </dgm:pt>
    <dgm:pt modelId="{0985A0B1-194F-4583-B95C-9344FBF3612A}" type="parTrans" cxnId="{C7090964-2662-4C06-8E00-5F3753D5EA00}">
      <dgm:prSet/>
      <dgm:spPr/>
      <dgm:t>
        <a:bodyPr/>
        <a:lstStyle/>
        <a:p>
          <a:endParaRPr lang="ru-RU"/>
        </a:p>
      </dgm:t>
    </dgm:pt>
    <dgm:pt modelId="{9809B0AC-E138-4EAD-92E5-AFF846CDC2C8}" type="sibTrans" cxnId="{C7090964-2662-4C06-8E00-5F3753D5EA00}">
      <dgm:prSet/>
      <dgm:spPr/>
      <dgm:t>
        <a:bodyPr/>
        <a:lstStyle/>
        <a:p>
          <a:endParaRPr lang="ru-RU"/>
        </a:p>
      </dgm:t>
    </dgm:pt>
    <dgm:pt modelId="{2C5441DD-9D7D-4982-A2EE-686FF69FBD5C}">
      <dgm:prSet phldrT="[Текст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dirty="0">
              <a:latin typeface="Futura PT Demi" panose="020B0604020202020204" pitchFamily="34" charset="-52"/>
            </a:rPr>
            <a:t>Функции оповещения студентов и преподавателей </a:t>
          </a:r>
          <a:endParaRPr lang="ru-RU" dirty="0">
            <a:latin typeface="Futura PT Demi" panose="020B0604020202020204" charset="-52"/>
          </a:endParaRPr>
        </a:p>
      </dgm:t>
    </dgm:pt>
    <dgm:pt modelId="{E0A82E76-894C-4850-BE50-4A8A749C941C}" type="parTrans" cxnId="{62DCA999-2294-4358-9ECF-710DFF92B2CD}">
      <dgm:prSet/>
      <dgm:spPr/>
      <dgm:t>
        <a:bodyPr/>
        <a:lstStyle/>
        <a:p>
          <a:endParaRPr lang="ru-RU"/>
        </a:p>
      </dgm:t>
    </dgm:pt>
    <dgm:pt modelId="{59A273DE-7C2E-4235-BC9A-4E62AB52C5FA}" type="sibTrans" cxnId="{62DCA999-2294-4358-9ECF-710DFF92B2CD}">
      <dgm:prSet/>
      <dgm:spPr/>
      <dgm:t>
        <a:bodyPr/>
        <a:lstStyle/>
        <a:p>
          <a:endParaRPr lang="ru-RU"/>
        </a:p>
      </dgm:t>
    </dgm:pt>
    <dgm:pt modelId="{8B471577-BE04-444D-BDD9-F184FA074440}">
      <dgm:prSet phldrT="[Текст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dirty="0">
              <a:latin typeface="Futura PT Demi" panose="020B0604020202020204" pitchFamily="34" charset="-52"/>
            </a:rPr>
            <a:t>Проверка коллизий;</a:t>
          </a:r>
          <a:endParaRPr lang="ru-RU" dirty="0">
            <a:latin typeface="Futura PT Demi" panose="020B0604020202020204" charset="-52"/>
          </a:endParaRPr>
        </a:p>
      </dgm:t>
    </dgm:pt>
    <dgm:pt modelId="{EABD015A-1302-480F-BA08-A01383F72779}" type="parTrans" cxnId="{63ED05F9-EA13-407A-A4CA-26E7CF55A46D}">
      <dgm:prSet/>
      <dgm:spPr/>
      <dgm:t>
        <a:bodyPr/>
        <a:lstStyle/>
        <a:p>
          <a:endParaRPr lang="ru-RU"/>
        </a:p>
      </dgm:t>
    </dgm:pt>
    <dgm:pt modelId="{BAFDCD30-9936-4CAC-AC35-314B2F17FBC4}" type="sibTrans" cxnId="{63ED05F9-EA13-407A-A4CA-26E7CF55A46D}">
      <dgm:prSet/>
      <dgm:spPr/>
      <dgm:t>
        <a:bodyPr/>
        <a:lstStyle/>
        <a:p>
          <a:endParaRPr lang="ru-RU"/>
        </a:p>
      </dgm:t>
    </dgm:pt>
    <dgm:pt modelId="{69AF3F10-45E8-4ABA-9D3C-413CEBF1AE5F}">
      <dgm:prSet phldrT="[Текст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dirty="0">
              <a:latin typeface="Futura PT Demi" panose="020B0604020202020204" pitchFamily="34" charset="-52"/>
            </a:rPr>
            <a:t>Возможность работы сразу нескольких диспетчеров;</a:t>
          </a:r>
          <a:endParaRPr lang="ru-RU" dirty="0"/>
        </a:p>
      </dgm:t>
    </dgm:pt>
    <dgm:pt modelId="{F2DC0222-420F-4A42-88E1-15EBC02C7711}" type="parTrans" cxnId="{C3C61BF6-C511-46CA-8DE3-2CBF53120086}">
      <dgm:prSet/>
      <dgm:spPr/>
      <dgm:t>
        <a:bodyPr/>
        <a:lstStyle/>
        <a:p>
          <a:endParaRPr lang="ru-RU"/>
        </a:p>
      </dgm:t>
    </dgm:pt>
    <dgm:pt modelId="{94EDB8A2-9E3D-47EE-A958-3FBBC0287E5A}" type="sibTrans" cxnId="{C3C61BF6-C511-46CA-8DE3-2CBF53120086}">
      <dgm:prSet/>
      <dgm:spPr/>
      <dgm:t>
        <a:bodyPr/>
        <a:lstStyle/>
        <a:p>
          <a:endParaRPr lang="ru-RU"/>
        </a:p>
      </dgm:t>
    </dgm:pt>
    <dgm:pt modelId="{CBD86E9F-5419-4C10-AC0E-60AEA40563EF}">
      <dgm:prSet phldrT="[Текст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dirty="0">
              <a:latin typeface="Futura PT Demi" panose="020B0604020202020204" pitchFamily="34" charset="-52"/>
            </a:rPr>
            <a:t>Плановое  расписание и фактическое с привязкой к датам;</a:t>
          </a:r>
          <a:endParaRPr lang="ru-RU" dirty="0"/>
        </a:p>
      </dgm:t>
    </dgm:pt>
    <dgm:pt modelId="{272C31A6-1258-4CD9-A5DB-F9E36E2D91AC}" type="parTrans" cxnId="{9552C4B2-73CB-4D02-BC21-9359E3190B2B}">
      <dgm:prSet/>
      <dgm:spPr/>
      <dgm:t>
        <a:bodyPr/>
        <a:lstStyle/>
        <a:p>
          <a:endParaRPr lang="ru-RU"/>
        </a:p>
      </dgm:t>
    </dgm:pt>
    <dgm:pt modelId="{7A433BF4-3CD8-4C05-9F47-F5DEEB47C4EB}" type="sibTrans" cxnId="{9552C4B2-73CB-4D02-BC21-9359E3190B2B}">
      <dgm:prSet/>
      <dgm:spPr/>
      <dgm:t>
        <a:bodyPr/>
        <a:lstStyle/>
        <a:p>
          <a:endParaRPr lang="ru-RU"/>
        </a:p>
      </dgm:t>
    </dgm:pt>
    <dgm:pt modelId="{417A607B-3D39-49B6-912D-5B4BA5CB96E2}">
      <dgm:prSet phldrT="[Текст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dirty="0">
              <a:latin typeface="Futura PT Demi" panose="020B0604020202020204" pitchFamily="34" charset="-52"/>
            </a:rPr>
            <a:t>Интуитивно понятная настройка; </a:t>
          </a:r>
          <a:endParaRPr lang="ru-RU" dirty="0"/>
        </a:p>
      </dgm:t>
    </dgm:pt>
    <dgm:pt modelId="{3CA78418-17B4-43D6-B553-2C3FDE3E38E9}" type="parTrans" cxnId="{3F397C42-4126-461D-9EBA-CD873464198E}">
      <dgm:prSet/>
      <dgm:spPr/>
      <dgm:t>
        <a:bodyPr/>
        <a:lstStyle/>
        <a:p>
          <a:endParaRPr lang="ru-RU"/>
        </a:p>
      </dgm:t>
    </dgm:pt>
    <dgm:pt modelId="{D2E4CB8C-95C2-4388-90A6-5EB4AC635C62}" type="sibTrans" cxnId="{3F397C42-4126-461D-9EBA-CD873464198E}">
      <dgm:prSet/>
      <dgm:spPr/>
      <dgm:t>
        <a:bodyPr/>
        <a:lstStyle/>
        <a:p>
          <a:endParaRPr lang="ru-RU"/>
        </a:p>
      </dgm:t>
    </dgm:pt>
    <dgm:pt modelId="{6CA52D94-8B07-483B-B976-E47E287A638C}">
      <dgm:prSet phldrT="[Текст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dirty="0">
              <a:latin typeface="Futura PT Demi" panose="020B0604020202020204" pitchFamily="34" charset="-52"/>
            </a:rPr>
            <a:t>Возможность сделать отдельное расписание для сессий.</a:t>
          </a:r>
          <a:endParaRPr lang="ru-RU" dirty="0"/>
        </a:p>
      </dgm:t>
    </dgm:pt>
    <dgm:pt modelId="{AB6E203D-65A5-4937-ACBF-32AE65B982D0}" type="parTrans" cxnId="{9532426D-5934-4777-9EA9-00F3082E97B9}">
      <dgm:prSet/>
      <dgm:spPr/>
      <dgm:t>
        <a:bodyPr/>
        <a:lstStyle/>
        <a:p>
          <a:endParaRPr lang="ru-RU"/>
        </a:p>
      </dgm:t>
    </dgm:pt>
    <dgm:pt modelId="{1D553E9C-252C-4C62-A612-7E2B36543B0F}" type="sibTrans" cxnId="{9532426D-5934-4777-9EA9-00F3082E97B9}">
      <dgm:prSet/>
      <dgm:spPr/>
      <dgm:t>
        <a:bodyPr/>
        <a:lstStyle/>
        <a:p>
          <a:endParaRPr lang="ru-RU"/>
        </a:p>
      </dgm:t>
    </dgm:pt>
    <dgm:pt modelId="{53B94B67-6DF2-4D53-BE6C-9A15D98220D1}">
      <dgm:prSet phldrT="[Текст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dirty="0">
              <a:latin typeface="Futura PT Demi" panose="020B0604020202020204" pitchFamily="34" charset="-52"/>
            </a:rPr>
            <a:t>Отображение в Личном Кабинете университета;</a:t>
          </a:r>
          <a:endParaRPr lang="ru-RU" dirty="0">
            <a:latin typeface="Futura PT Demi" panose="020B0604020202020204" charset="-52"/>
          </a:endParaRPr>
        </a:p>
      </dgm:t>
    </dgm:pt>
    <dgm:pt modelId="{19320C3B-F564-4F80-8487-9190AE44EFBB}" type="parTrans" cxnId="{1531A7B6-85C1-4981-88F5-76B26B78DAAA}">
      <dgm:prSet/>
      <dgm:spPr/>
      <dgm:t>
        <a:bodyPr/>
        <a:lstStyle/>
        <a:p>
          <a:endParaRPr lang="ru-RU"/>
        </a:p>
      </dgm:t>
    </dgm:pt>
    <dgm:pt modelId="{02CDB89D-9D4E-4C33-85C7-352A66F30BB8}" type="sibTrans" cxnId="{1531A7B6-85C1-4981-88F5-76B26B78DAAA}">
      <dgm:prSet/>
      <dgm:spPr/>
      <dgm:t>
        <a:bodyPr/>
        <a:lstStyle/>
        <a:p>
          <a:endParaRPr lang="ru-RU"/>
        </a:p>
      </dgm:t>
    </dgm:pt>
    <dgm:pt modelId="{D56521B7-9CD9-4DBD-983D-1D72D2860C77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dirty="0">
              <a:latin typeface="Futura PT Demi" panose="020B0604020202020204" pitchFamily="34" charset="-52"/>
            </a:rPr>
            <a:t>Выгрузка в национальный мессенджер МАХ;</a:t>
          </a:r>
        </a:p>
      </dgm:t>
    </dgm:pt>
    <dgm:pt modelId="{7DFC4C63-60ED-46A7-8B4A-814A94A06073}" type="parTrans" cxnId="{25EA40FC-C1BE-4F3B-8BD2-2B9FA9743389}">
      <dgm:prSet/>
      <dgm:spPr/>
      <dgm:t>
        <a:bodyPr/>
        <a:lstStyle/>
        <a:p>
          <a:endParaRPr lang="ru-RU"/>
        </a:p>
      </dgm:t>
    </dgm:pt>
    <dgm:pt modelId="{1CE40786-FC23-40E8-88D2-2521A45F3613}" type="sibTrans" cxnId="{25EA40FC-C1BE-4F3B-8BD2-2B9FA9743389}">
      <dgm:prSet/>
      <dgm:spPr/>
      <dgm:t>
        <a:bodyPr/>
        <a:lstStyle/>
        <a:p>
          <a:endParaRPr lang="ru-RU"/>
        </a:p>
      </dgm:t>
    </dgm:pt>
    <dgm:pt modelId="{D15211AE-E8E2-49F7-B4B1-9708CCF478A1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>
              <a:latin typeface="Futura PT Demi" panose="020B0604020202020204" pitchFamily="34" charset="-52"/>
            </a:rPr>
            <a:t>Вывод расписания на печать.</a:t>
          </a:r>
          <a:endParaRPr lang="ru-RU" dirty="0">
            <a:latin typeface="Futura PT Demi" panose="020B0604020202020204" pitchFamily="34" charset="-52"/>
          </a:endParaRPr>
        </a:p>
      </dgm:t>
    </dgm:pt>
    <dgm:pt modelId="{2DC34CEA-1EF0-4B30-B49E-BA64B13BB47E}" type="parTrans" cxnId="{7946033A-93F8-4074-9C19-3CDF50C05342}">
      <dgm:prSet/>
      <dgm:spPr/>
      <dgm:t>
        <a:bodyPr/>
        <a:lstStyle/>
        <a:p>
          <a:endParaRPr lang="ru-RU"/>
        </a:p>
      </dgm:t>
    </dgm:pt>
    <dgm:pt modelId="{A56FACBE-BF8D-4A2C-AAFD-5FE69BFED2BD}" type="sibTrans" cxnId="{7946033A-93F8-4074-9C19-3CDF50C05342}">
      <dgm:prSet/>
      <dgm:spPr/>
      <dgm:t>
        <a:bodyPr/>
        <a:lstStyle/>
        <a:p>
          <a:endParaRPr lang="ru-RU"/>
        </a:p>
      </dgm:t>
    </dgm:pt>
    <dgm:pt modelId="{B5987DE8-6515-468A-B95C-54D7FAFD8E3E}">
      <dgm:prSet phldrT="[Текст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dirty="0">
              <a:latin typeface="Futura PT Demi" panose="020B0604020202020204" pitchFamily="34" charset="-52"/>
            </a:rPr>
            <a:t>Составление расписания как на основании рассчитанной нагрузки так и на основании введенных вузом данных;</a:t>
          </a:r>
          <a:endParaRPr lang="ru-RU" dirty="0"/>
        </a:p>
      </dgm:t>
    </dgm:pt>
    <dgm:pt modelId="{69312413-4723-49ED-BFC0-85720A9ACF1B}" type="parTrans" cxnId="{89164C37-7788-4D47-A6F4-DD68D6975B06}">
      <dgm:prSet/>
      <dgm:spPr/>
      <dgm:t>
        <a:bodyPr/>
        <a:lstStyle/>
        <a:p>
          <a:endParaRPr lang="ru-RU"/>
        </a:p>
      </dgm:t>
    </dgm:pt>
    <dgm:pt modelId="{9A8CE705-5611-4574-BAF1-92F0D8A990E1}" type="sibTrans" cxnId="{89164C37-7788-4D47-A6F4-DD68D6975B06}">
      <dgm:prSet/>
      <dgm:spPr/>
      <dgm:t>
        <a:bodyPr/>
        <a:lstStyle/>
        <a:p>
          <a:endParaRPr lang="ru-RU"/>
        </a:p>
      </dgm:t>
    </dgm:pt>
    <dgm:pt modelId="{AE8D5172-2F1D-4FD4-A722-2B85BABF9FF7}" type="pres">
      <dgm:prSet presAssocID="{D3DE71F8-2316-42BA-8DFB-4D5CE10854D6}" presName="Name0" presStyleCnt="0">
        <dgm:presLayoutVars>
          <dgm:dir/>
          <dgm:animLvl val="lvl"/>
          <dgm:resizeHandles val="exact"/>
        </dgm:presLayoutVars>
      </dgm:prSet>
      <dgm:spPr/>
    </dgm:pt>
    <dgm:pt modelId="{60975FE7-610A-425F-94BF-5A84CECCF63D}" type="pres">
      <dgm:prSet presAssocID="{0D192E68-B1ED-44F0-894C-82B8922E733E}" presName="composite" presStyleCnt="0"/>
      <dgm:spPr/>
    </dgm:pt>
    <dgm:pt modelId="{AD222FF4-51A9-4272-A7FB-12F2581F3C7D}" type="pres">
      <dgm:prSet presAssocID="{0D192E68-B1ED-44F0-894C-82B8922E733E}" presName="parTx" presStyleLbl="alignNode1" presStyleIdx="0" presStyleCnt="2" custScaleY="113837">
        <dgm:presLayoutVars>
          <dgm:chMax val="0"/>
          <dgm:chPref val="0"/>
          <dgm:bulletEnabled val="1"/>
        </dgm:presLayoutVars>
      </dgm:prSet>
      <dgm:spPr/>
    </dgm:pt>
    <dgm:pt modelId="{3E7C8450-6210-488D-9D64-F222C76B694B}" type="pres">
      <dgm:prSet presAssocID="{0D192E68-B1ED-44F0-894C-82B8922E733E}" presName="desTx" presStyleLbl="alignAccFollowNode1" presStyleIdx="0" presStyleCnt="2">
        <dgm:presLayoutVars>
          <dgm:bulletEnabled val="1"/>
        </dgm:presLayoutVars>
      </dgm:prSet>
      <dgm:spPr/>
    </dgm:pt>
    <dgm:pt modelId="{55CCF797-515C-47CD-A354-C76D70CDB327}" type="pres">
      <dgm:prSet presAssocID="{9809B0AC-E138-4EAD-92E5-AFF846CDC2C8}" presName="space" presStyleCnt="0"/>
      <dgm:spPr/>
    </dgm:pt>
    <dgm:pt modelId="{DB30FB93-BECD-4580-A6D5-D40D0499F459}" type="pres">
      <dgm:prSet presAssocID="{2C5441DD-9D7D-4982-A2EE-686FF69FBD5C}" presName="composite" presStyleCnt="0"/>
      <dgm:spPr/>
    </dgm:pt>
    <dgm:pt modelId="{8B98BB85-E151-4494-9C4B-919B2DABBA6D}" type="pres">
      <dgm:prSet presAssocID="{2C5441DD-9D7D-4982-A2EE-686FF69FBD5C}" presName="parTx" presStyleLbl="alignNode1" presStyleIdx="1" presStyleCnt="2" custScaleY="113837">
        <dgm:presLayoutVars>
          <dgm:chMax val="0"/>
          <dgm:chPref val="0"/>
          <dgm:bulletEnabled val="1"/>
        </dgm:presLayoutVars>
      </dgm:prSet>
      <dgm:spPr/>
    </dgm:pt>
    <dgm:pt modelId="{67DE58BB-149A-4E04-B579-B36C7710798E}" type="pres">
      <dgm:prSet presAssocID="{2C5441DD-9D7D-4982-A2EE-686FF69FBD5C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928A6600-C22E-460F-A983-9289DA9A0D72}" type="presOf" srcId="{B5987DE8-6515-468A-B95C-54D7FAFD8E3E}" destId="{3E7C8450-6210-488D-9D64-F222C76B694B}" srcOrd="0" destOrd="4" presId="urn:microsoft.com/office/officeart/2005/8/layout/hList1"/>
    <dgm:cxn modelId="{89164C37-7788-4D47-A6F4-DD68D6975B06}" srcId="{0D192E68-B1ED-44F0-894C-82B8922E733E}" destId="{B5987DE8-6515-468A-B95C-54D7FAFD8E3E}" srcOrd="4" destOrd="0" parTransId="{69312413-4723-49ED-BFC0-85720A9ACF1B}" sibTransId="{9A8CE705-5611-4574-BAF1-92F0D8A990E1}"/>
    <dgm:cxn modelId="{7946033A-93F8-4074-9C19-3CDF50C05342}" srcId="{2C5441DD-9D7D-4982-A2EE-686FF69FBD5C}" destId="{D15211AE-E8E2-49F7-B4B1-9708CCF478A1}" srcOrd="2" destOrd="0" parTransId="{2DC34CEA-1EF0-4B30-B49E-BA64B13BB47E}" sibTransId="{A56FACBE-BF8D-4A2C-AAFD-5FE69BFED2BD}"/>
    <dgm:cxn modelId="{3850663F-BC64-4530-B0A8-07717FD885EB}" type="presOf" srcId="{D3DE71F8-2316-42BA-8DFB-4D5CE10854D6}" destId="{AE8D5172-2F1D-4FD4-A722-2B85BABF9FF7}" srcOrd="0" destOrd="0" presId="urn:microsoft.com/office/officeart/2005/8/layout/hList1"/>
    <dgm:cxn modelId="{3F397C42-4126-461D-9EBA-CD873464198E}" srcId="{0D192E68-B1ED-44F0-894C-82B8922E733E}" destId="{417A607B-3D39-49B6-912D-5B4BA5CB96E2}" srcOrd="3" destOrd="0" parTransId="{3CA78418-17B4-43D6-B553-2C3FDE3E38E9}" sibTransId="{D2E4CB8C-95C2-4388-90A6-5EB4AC635C62}"/>
    <dgm:cxn modelId="{C7090964-2662-4C06-8E00-5F3753D5EA00}" srcId="{D3DE71F8-2316-42BA-8DFB-4D5CE10854D6}" destId="{0D192E68-B1ED-44F0-894C-82B8922E733E}" srcOrd="0" destOrd="0" parTransId="{0985A0B1-194F-4583-B95C-9344FBF3612A}" sibTransId="{9809B0AC-E138-4EAD-92E5-AFF846CDC2C8}"/>
    <dgm:cxn modelId="{FA74B566-8710-4F20-B64A-7928A3B37ABA}" type="presOf" srcId="{8B471577-BE04-444D-BDD9-F184FA074440}" destId="{3E7C8450-6210-488D-9D64-F222C76B694B}" srcOrd="0" destOrd="0" presId="urn:microsoft.com/office/officeart/2005/8/layout/hList1"/>
    <dgm:cxn modelId="{9532426D-5934-4777-9EA9-00F3082E97B9}" srcId="{0D192E68-B1ED-44F0-894C-82B8922E733E}" destId="{6CA52D94-8B07-483B-B976-E47E287A638C}" srcOrd="5" destOrd="0" parTransId="{AB6E203D-65A5-4937-ACBF-32AE65B982D0}" sibTransId="{1D553E9C-252C-4C62-A612-7E2B36543B0F}"/>
    <dgm:cxn modelId="{B41BCC7C-A3E8-4706-A684-DD931F5EF12A}" type="presOf" srcId="{2C5441DD-9D7D-4982-A2EE-686FF69FBD5C}" destId="{8B98BB85-E151-4494-9C4B-919B2DABBA6D}" srcOrd="0" destOrd="0" presId="urn:microsoft.com/office/officeart/2005/8/layout/hList1"/>
    <dgm:cxn modelId="{446EF289-C7A4-4A32-B10C-E2373B1BC756}" type="presOf" srcId="{53B94B67-6DF2-4D53-BE6C-9A15D98220D1}" destId="{67DE58BB-149A-4E04-B579-B36C7710798E}" srcOrd="0" destOrd="0" presId="urn:microsoft.com/office/officeart/2005/8/layout/hList1"/>
    <dgm:cxn modelId="{62DCA999-2294-4358-9ECF-710DFF92B2CD}" srcId="{D3DE71F8-2316-42BA-8DFB-4D5CE10854D6}" destId="{2C5441DD-9D7D-4982-A2EE-686FF69FBD5C}" srcOrd="1" destOrd="0" parTransId="{E0A82E76-894C-4850-BE50-4A8A749C941C}" sibTransId="{59A273DE-7C2E-4235-BC9A-4E62AB52C5FA}"/>
    <dgm:cxn modelId="{4730B9A7-4C00-434D-A7C9-0E48BE4D96F8}" type="presOf" srcId="{6CA52D94-8B07-483B-B976-E47E287A638C}" destId="{3E7C8450-6210-488D-9D64-F222C76B694B}" srcOrd="0" destOrd="5" presId="urn:microsoft.com/office/officeart/2005/8/layout/hList1"/>
    <dgm:cxn modelId="{79E640A8-922A-4974-B138-4056D60665FF}" type="presOf" srcId="{417A607B-3D39-49B6-912D-5B4BA5CB96E2}" destId="{3E7C8450-6210-488D-9D64-F222C76B694B}" srcOrd="0" destOrd="3" presId="urn:microsoft.com/office/officeart/2005/8/layout/hList1"/>
    <dgm:cxn modelId="{9552C4B2-73CB-4D02-BC21-9359E3190B2B}" srcId="{0D192E68-B1ED-44F0-894C-82B8922E733E}" destId="{CBD86E9F-5419-4C10-AC0E-60AEA40563EF}" srcOrd="2" destOrd="0" parTransId="{272C31A6-1258-4CD9-A5DB-F9E36E2D91AC}" sibTransId="{7A433BF4-3CD8-4C05-9F47-F5DEEB47C4EB}"/>
    <dgm:cxn modelId="{1531A7B6-85C1-4981-88F5-76B26B78DAAA}" srcId="{2C5441DD-9D7D-4982-A2EE-686FF69FBD5C}" destId="{53B94B67-6DF2-4D53-BE6C-9A15D98220D1}" srcOrd="0" destOrd="0" parTransId="{19320C3B-F564-4F80-8487-9190AE44EFBB}" sibTransId="{02CDB89D-9D4E-4C33-85C7-352A66F30BB8}"/>
    <dgm:cxn modelId="{0ECF78B9-2693-4B18-B9E5-F04586202654}" type="presOf" srcId="{D15211AE-E8E2-49F7-B4B1-9708CCF478A1}" destId="{67DE58BB-149A-4E04-B579-B36C7710798E}" srcOrd="0" destOrd="2" presId="urn:microsoft.com/office/officeart/2005/8/layout/hList1"/>
    <dgm:cxn modelId="{384AC1BC-7407-4487-8168-D872441E880E}" type="presOf" srcId="{D56521B7-9CD9-4DBD-983D-1D72D2860C77}" destId="{67DE58BB-149A-4E04-B579-B36C7710798E}" srcOrd="0" destOrd="1" presId="urn:microsoft.com/office/officeart/2005/8/layout/hList1"/>
    <dgm:cxn modelId="{958017C0-21A3-488E-A128-2CAB20CEF5C3}" type="presOf" srcId="{69AF3F10-45E8-4ABA-9D3C-413CEBF1AE5F}" destId="{3E7C8450-6210-488D-9D64-F222C76B694B}" srcOrd="0" destOrd="1" presId="urn:microsoft.com/office/officeart/2005/8/layout/hList1"/>
    <dgm:cxn modelId="{2E4D7BCE-2266-49BB-A967-A3B53E175DD7}" type="presOf" srcId="{0D192E68-B1ED-44F0-894C-82B8922E733E}" destId="{AD222FF4-51A9-4272-A7FB-12F2581F3C7D}" srcOrd="0" destOrd="0" presId="urn:microsoft.com/office/officeart/2005/8/layout/hList1"/>
    <dgm:cxn modelId="{65D07BF1-7109-41A1-9B9E-C5395088A3E4}" type="presOf" srcId="{CBD86E9F-5419-4C10-AC0E-60AEA40563EF}" destId="{3E7C8450-6210-488D-9D64-F222C76B694B}" srcOrd="0" destOrd="2" presId="urn:microsoft.com/office/officeart/2005/8/layout/hList1"/>
    <dgm:cxn modelId="{C3C61BF6-C511-46CA-8DE3-2CBF53120086}" srcId="{0D192E68-B1ED-44F0-894C-82B8922E733E}" destId="{69AF3F10-45E8-4ABA-9D3C-413CEBF1AE5F}" srcOrd="1" destOrd="0" parTransId="{F2DC0222-420F-4A42-88E1-15EBC02C7711}" sibTransId="{94EDB8A2-9E3D-47EE-A958-3FBBC0287E5A}"/>
    <dgm:cxn modelId="{63ED05F9-EA13-407A-A4CA-26E7CF55A46D}" srcId="{0D192E68-B1ED-44F0-894C-82B8922E733E}" destId="{8B471577-BE04-444D-BDD9-F184FA074440}" srcOrd="0" destOrd="0" parTransId="{EABD015A-1302-480F-BA08-A01383F72779}" sibTransId="{BAFDCD30-9936-4CAC-AC35-314B2F17FBC4}"/>
    <dgm:cxn modelId="{25EA40FC-C1BE-4F3B-8BD2-2B9FA9743389}" srcId="{2C5441DD-9D7D-4982-A2EE-686FF69FBD5C}" destId="{D56521B7-9CD9-4DBD-983D-1D72D2860C77}" srcOrd="1" destOrd="0" parTransId="{7DFC4C63-60ED-46A7-8B4A-814A94A06073}" sibTransId="{1CE40786-FC23-40E8-88D2-2521A45F3613}"/>
    <dgm:cxn modelId="{ACA3767E-6176-47E5-9D55-EF2DA29E506D}" type="presParOf" srcId="{AE8D5172-2F1D-4FD4-A722-2B85BABF9FF7}" destId="{60975FE7-610A-425F-94BF-5A84CECCF63D}" srcOrd="0" destOrd="0" presId="urn:microsoft.com/office/officeart/2005/8/layout/hList1"/>
    <dgm:cxn modelId="{9C1A533F-63F8-40F3-82A5-9571E07A7364}" type="presParOf" srcId="{60975FE7-610A-425F-94BF-5A84CECCF63D}" destId="{AD222FF4-51A9-4272-A7FB-12F2581F3C7D}" srcOrd="0" destOrd="0" presId="urn:microsoft.com/office/officeart/2005/8/layout/hList1"/>
    <dgm:cxn modelId="{15FF72B8-12D0-4A58-8A83-842E65015307}" type="presParOf" srcId="{60975FE7-610A-425F-94BF-5A84CECCF63D}" destId="{3E7C8450-6210-488D-9D64-F222C76B694B}" srcOrd="1" destOrd="0" presId="urn:microsoft.com/office/officeart/2005/8/layout/hList1"/>
    <dgm:cxn modelId="{C8450FDE-4C04-46FB-9A5F-B72B1152B209}" type="presParOf" srcId="{AE8D5172-2F1D-4FD4-A722-2B85BABF9FF7}" destId="{55CCF797-515C-47CD-A354-C76D70CDB327}" srcOrd="1" destOrd="0" presId="urn:microsoft.com/office/officeart/2005/8/layout/hList1"/>
    <dgm:cxn modelId="{92878A97-54D9-4B35-AFCA-20E30CA9F8C3}" type="presParOf" srcId="{AE8D5172-2F1D-4FD4-A722-2B85BABF9FF7}" destId="{DB30FB93-BECD-4580-A6D5-D40D0499F459}" srcOrd="2" destOrd="0" presId="urn:microsoft.com/office/officeart/2005/8/layout/hList1"/>
    <dgm:cxn modelId="{41F93F31-4513-4712-9C6D-2BF98E8E3472}" type="presParOf" srcId="{DB30FB93-BECD-4580-A6D5-D40D0499F459}" destId="{8B98BB85-E151-4494-9C4B-919B2DABBA6D}" srcOrd="0" destOrd="0" presId="urn:microsoft.com/office/officeart/2005/8/layout/hList1"/>
    <dgm:cxn modelId="{8D6A8343-3FFB-452D-9BEE-1E893A26962A}" type="presParOf" srcId="{DB30FB93-BECD-4580-A6D5-D40D0499F459}" destId="{67DE58BB-149A-4E04-B579-B36C7710798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222FF4-51A9-4272-A7FB-12F2581F3C7D}">
      <dsp:nvSpPr>
        <dsp:cNvPr id="0" name=""/>
        <dsp:cNvSpPr/>
      </dsp:nvSpPr>
      <dsp:spPr>
        <a:xfrm>
          <a:off x="47" y="115264"/>
          <a:ext cx="4561154" cy="9054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2100" kern="1200" dirty="0">
              <a:latin typeface="Futura PT Demi" panose="020B0604020202020204" charset="-52"/>
            </a:rPr>
            <a:t>Функции для диспетчера учебного отдела</a:t>
          </a:r>
        </a:p>
      </dsp:txBody>
      <dsp:txXfrm>
        <a:off x="47" y="115264"/>
        <a:ext cx="4561154" cy="905427"/>
      </dsp:txXfrm>
    </dsp:sp>
    <dsp:sp modelId="{3E7C8450-6210-488D-9D64-F222C76B694B}">
      <dsp:nvSpPr>
        <dsp:cNvPr id="0" name=""/>
        <dsp:cNvSpPr/>
      </dsp:nvSpPr>
      <dsp:spPr>
        <a:xfrm>
          <a:off x="47" y="965664"/>
          <a:ext cx="4561154" cy="426573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2100" kern="1200" dirty="0">
              <a:latin typeface="Futura PT Demi" panose="020B0604020202020204" pitchFamily="34" charset="-52"/>
            </a:rPr>
            <a:t>Проверка коллизий;</a:t>
          </a:r>
          <a:endParaRPr lang="ru-RU" sz="2100" kern="1200" dirty="0">
            <a:latin typeface="Futura PT Demi" panose="020B0604020202020204" charset="-52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2100" kern="1200" dirty="0">
              <a:latin typeface="Futura PT Demi" panose="020B0604020202020204" pitchFamily="34" charset="-52"/>
            </a:rPr>
            <a:t>Возможность работы сразу нескольких диспетчеров;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2100" kern="1200" dirty="0">
              <a:latin typeface="Futura PT Demi" panose="020B0604020202020204" pitchFamily="34" charset="-52"/>
            </a:rPr>
            <a:t>Плановое  расписание и фактическое с привязкой к датам;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2100" kern="1200" dirty="0">
              <a:latin typeface="Futura PT Demi" panose="020B0604020202020204" pitchFamily="34" charset="-52"/>
            </a:rPr>
            <a:t>Интуитивно понятная настройка; 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2100" kern="1200" dirty="0">
              <a:latin typeface="Futura PT Demi" panose="020B0604020202020204" pitchFamily="34" charset="-52"/>
            </a:rPr>
            <a:t>Составление расписания как на основании рассчитанной нагрузки так и на основании введенных вузом данных;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2100" kern="1200" dirty="0">
              <a:latin typeface="Futura PT Demi" panose="020B0604020202020204" pitchFamily="34" charset="-52"/>
            </a:rPr>
            <a:t>Возможность сделать отдельное расписание для сессий.</a:t>
          </a:r>
          <a:endParaRPr lang="ru-RU" sz="2100" kern="1200" dirty="0"/>
        </a:p>
      </dsp:txBody>
      <dsp:txXfrm>
        <a:off x="47" y="965664"/>
        <a:ext cx="4561154" cy="4265730"/>
      </dsp:txXfrm>
    </dsp:sp>
    <dsp:sp modelId="{8B98BB85-E151-4494-9C4B-919B2DABBA6D}">
      <dsp:nvSpPr>
        <dsp:cNvPr id="0" name=""/>
        <dsp:cNvSpPr/>
      </dsp:nvSpPr>
      <dsp:spPr>
        <a:xfrm>
          <a:off x="5199763" y="115264"/>
          <a:ext cx="4561154" cy="905427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2100" kern="1200" dirty="0">
              <a:latin typeface="Futura PT Demi" panose="020B0604020202020204" pitchFamily="34" charset="-52"/>
            </a:rPr>
            <a:t>Функции оповещения студентов и преподавателей </a:t>
          </a:r>
          <a:endParaRPr lang="ru-RU" sz="2100" kern="1200" dirty="0">
            <a:latin typeface="Futura PT Demi" panose="020B0604020202020204" charset="-52"/>
          </a:endParaRPr>
        </a:p>
      </dsp:txBody>
      <dsp:txXfrm>
        <a:off x="5199763" y="115264"/>
        <a:ext cx="4561154" cy="905427"/>
      </dsp:txXfrm>
    </dsp:sp>
    <dsp:sp modelId="{67DE58BB-149A-4E04-B579-B36C7710798E}">
      <dsp:nvSpPr>
        <dsp:cNvPr id="0" name=""/>
        <dsp:cNvSpPr/>
      </dsp:nvSpPr>
      <dsp:spPr>
        <a:xfrm>
          <a:off x="5199763" y="965664"/>
          <a:ext cx="4561154" cy="4265730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2100" kern="1200" dirty="0">
              <a:latin typeface="Futura PT Demi" panose="020B0604020202020204" pitchFamily="34" charset="-52"/>
            </a:rPr>
            <a:t>Отображение в Личном Кабинете университета;</a:t>
          </a:r>
          <a:endParaRPr lang="ru-RU" sz="2100" kern="1200" dirty="0">
            <a:latin typeface="Futura PT Demi" panose="020B0604020202020204" charset="-52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2100" kern="1200" dirty="0">
              <a:latin typeface="Futura PT Demi" panose="020B0604020202020204" pitchFamily="34" charset="-52"/>
            </a:rPr>
            <a:t>Выгрузка в национальный мессенджер МАХ;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2100" kern="1200">
              <a:latin typeface="Futura PT Demi" panose="020B0604020202020204" pitchFamily="34" charset="-52"/>
            </a:rPr>
            <a:t>Вывод расписания на печать.</a:t>
          </a:r>
          <a:endParaRPr lang="ru-RU" sz="2100" kern="1200" dirty="0">
            <a:latin typeface="Futura PT Demi" panose="020B0604020202020204" pitchFamily="34" charset="-52"/>
          </a:endParaRPr>
        </a:p>
      </dsp:txBody>
      <dsp:txXfrm>
        <a:off x="5199763" y="965664"/>
        <a:ext cx="4561154" cy="42657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12D6C-4603-4ACE-ABE2-8E1CE0C4831B}" type="datetimeFigureOut">
              <a:rPr lang="ru-RU" smtClean="0"/>
              <a:t>31.03.2026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2B493-1956-486E-8992-38AAF7A854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1926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/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7587" name="Rectangle 3">
            <a:extLst/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3B9BFBF-4472-4B61-BCA8-FD79C34DCE78}" type="datetimeFigureOut">
              <a:rPr lang="ru-RU" altLang="ru-RU"/>
              <a:pPr>
                <a:defRPr/>
              </a:pPr>
              <a:t>31.03.2026</a:t>
            </a:fld>
            <a:endParaRPr lang="ru-RU" altLang="ru-RU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6363" y="739775"/>
            <a:ext cx="6584950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>
            <a:extLst/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89475"/>
            <a:ext cx="5438775" cy="44434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67590" name="Rectangle 6">
            <a:extLst/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63"/>
            <a:ext cx="2946400" cy="4937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7591" name="Rectangle 7">
            <a:extLst/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7363"/>
            <a:ext cx="2946400" cy="4937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E9B7B84-0B97-4B91-B9DD-A0FA24A0950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056305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9B7B84-0B97-4B91-B9DD-A0FA24A09506}" type="slidenum">
              <a:rPr lang="ru-RU" altLang="ru-RU" smtClean="0"/>
              <a:pPr>
                <a:defRPr/>
              </a:pPr>
              <a:t>4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73312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9B7B84-0B97-4B91-B9DD-A0FA24A09506}" type="slidenum">
              <a:rPr lang="ru-RU" altLang="ru-RU" smtClean="0"/>
              <a:pPr>
                <a:defRPr/>
              </a:pPr>
              <a:t>9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71901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9B7B84-0B97-4B91-B9DD-A0FA24A09506}" type="slidenum">
              <a:rPr lang="ru-RU" altLang="ru-RU" smtClean="0"/>
              <a:pPr>
                <a:defRPr/>
              </a:pPr>
              <a:t>26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99959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3422CF-3A15-48A1-BCA3-B4D9EF128C99}" type="slidenum">
              <a:rPr lang="ru-RU" altLang="ru-RU" smtClean="0"/>
              <a:pPr/>
              <a:t>35</a:t>
            </a:fld>
            <a:endParaRPr lang="ru-RU" alt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554920-BAA1-4744-BAE2-2E83A1B11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466E447-228E-4599-A11C-20ABA1DAC7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71395D-76FF-4B51-B0F5-09CCB7DB4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5217-5695-448D-B5F3-9E31B5BB133A}" type="datetimeFigureOut">
              <a:rPr lang="ru-RU" smtClean="0"/>
              <a:t>31.03.2026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F67267-CAA5-4A2A-B33A-DCBCFF61F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1C95CF-9F4B-4581-9D80-23DA68ADA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92A4-5033-4229-B741-06003D9F9DF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81868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6E2CC3-48F8-4C38-846E-67AFE1120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484426-6F17-49B1-9F90-FA7ACBB237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86B4B5-C21D-40A6-B946-67B786D85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5217-5695-448D-B5F3-9E31B5BB133A}" type="datetimeFigureOut">
              <a:rPr lang="ru-RU" smtClean="0"/>
              <a:t>31.03.2026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D40FF0-70F8-41B3-A01E-5CDA99102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EF6B57-EAFA-439B-BA95-E7F7509C4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92A4-5033-4229-B741-06003D9F9DF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9843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8A56B90-FACA-4FD6-BD70-79AB4BBE87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AFA0DC-F07B-4FB3-B948-09E4BAEF07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59648D-B2B7-4FB6-BDCE-3F8F8F4A4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5217-5695-448D-B5F3-9E31B5BB133A}" type="datetimeFigureOut">
              <a:rPr lang="ru-RU" smtClean="0"/>
              <a:t>31.03.2026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230004-113E-45CB-8062-8460B0667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8CC673-EF6F-4B64-BCC8-99955A6FD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92A4-5033-4229-B741-06003D9F9DF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2937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A7D232D0-5600-4B6E-B110-135CFEFE82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357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8514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592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161561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74EC14-09C4-436A-9BD2-4125C1759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818F4D-58D5-45CD-8F50-CBBF44925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889E11-0116-4055-B921-68DB3F340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5217-5695-448D-B5F3-9E31B5BB133A}" type="datetimeFigureOut">
              <a:rPr lang="ru-RU" smtClean="0"/>
              <a:t>31.03.2026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39E4EB-226F-424D-8355-F6102651E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4E2E59-095F-4D0A-9A3F-15B7C877C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92A4-5033-4229-B741-06003D9F9DF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577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7430C6-C696-4DDA-8654-E53232333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C431D9-094C-4096-8F14-B7AC807D1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C2123F-21AC-46DD-9431-F8C7F6BAF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5217-5695-448D-B5F3-9E31B5BB133A}" type="datetimeFigureOut">
              <a:rPr lang="ru-RU" smtClean="0"/>
              <a:t>31.03.2026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AD54E0-417D-4B73-98F6-D2C662DF3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4304FE-4142-40C2-88AC-1ED0A2EDE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92A4-5033-4229-B741-06003D9F9DF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3362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418C7E-F436-4387-9B6C-2488C7F5F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751D35-C4CE-4BC0-AEAC-A3AB736F4A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0C632B0-9952-464C-9E33-3399E61630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30ACB5-8545-4A0C-927B-93924A6F5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5217-5695-448D-B5F3-9E31B5BB133A}" type="datetimeFigureOut">
              <a:rPr lang="ru-RU" smtClean="0"/>
              <a:t>31.03.2026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243F64-34CA-46F5-8FB9-5D0EC4898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C99B0B-8726-4E30-BE3C-2335C8E6D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92A4-5033-4229-B741-06003D9F9DF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80331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F3D18C-BEDF-4D48-895C-9F795B180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29BDCC2-255F-47D3-AD91-4E3AD0DF5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2033A07-5183-4397-91D6-3BAE170E4C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AFFEB5A-F20C-4E96-B0EC-DEE6CCF65E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40D1B79-6817-4344-A99F-DF666E015F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E0F9BB5-7C1F-438F-BC1A-171CD9E71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5217-5695-448D-B5F3-9E31B5BB133A}" type="datetimeFigureOut">
              <a:rPr lang="ru-RU" smtClean="0"/>
              <a:t>31.03.2026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AEBEEB5-E4C2-4808-A09D-6044E78AD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FC65594-0E1C-420C-8032-10A585896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92A4-5033-4229-B741-06003D9F9DF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0348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4BF534-55D8-4D38-B373-7AC651121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DCE201F-C3B6-4AC5-9C8D-3732F9609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5217-5695-448D-B5F3-9E31B5BB133A}" type="datetimeFigureOut">
              <a:rPr lang="ru-RU" smtClean="0"/>
              <a:t>31.03.2026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38A921F-F940-4565-BE37-93F849D04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84CD923-ACA8-45B0-9802-FF3A850F5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92A4-5033-4229-B741-06003D9F9DF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6048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B621BBC-F642-4878-807F-6F7903308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5217-5695-448D-B5F3-9E31B5BB133A}" type="datetimeFigureOut">
              <a:rPr lang="ru-RU" smtClean="0"/>
              <a:t>31.03.2026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E3657C2-9315-4C3D-91F7-A0C80E87D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CCC59A-FF2E-48B3-B9C8-FB382F55D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92A4-5033-4229-B741-06003D9F9DF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4635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0024E6-ADB6-444A-981C-C19C758EA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A62A5D-55E1-4C6D-B91E-8FAE89818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35D2D0-AE57-4CF2-B20D-FE113E5660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037331-42D1-46E5-9A8F-F345F7C09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5217-5695-448D-B5F3-9E31B5BB133A}" type="datetimeFigureOut">
              <a:rPr lang="ru-RU" smtClean="0"/>
              <a:t>31.03.2026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7B3B20-36A1-47D0-8604-7A7090D4F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17114F-4EB8-462C-8EE1-4718F89CD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92A4-5033-4229-B741-06003D9F9DF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4594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03B8E8-38AF-48EC-9D40-7B3110584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A7A2399-7F42-40BE-BE5B-516732E56A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87AF88-6ECE-4EAE-A929-23C5C4B06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673938-49DA-460C-9232-C1B95A0B6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5217-5695-448D-B5F3-9E31B5BB133A}" type="datetimeFigureOut">
              <a:rPr lang="ru-RU" smtClean="0"/>
              <a:t>31.03.2026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7ECBC6-0CAC-4519-81E2-B4D5D7093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54CE36-88C0-4194-A742-ED63FDF6A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92A4-5033-4229-B741-06003D9F9DF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0086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D2D9D9-7439-4156-BA07-45157C237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2B3F4E-EA81-4B51-97CB-1B6DAF9B4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347B22-89A1-438E-B5A2-F49026E9BC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65217-5695-448D-B5F3-9E31B5BB133A}" type="datetimeFigureOut">
              <a:rPr lang="ru-RU" smtClean="0"/>
              <a:t>31.03.2026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7F5495-D644-45E0-8629-3613758F3A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F5E7A0-CFAD-42F6-B552-96B242E39E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92A4-5033-4229-B741-06003D9F9DFE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2">
            <a:extLst>
              <a:ext uri="{FF2B5EF4-FFF2-40B4-BE49-F238E27FC236}">
                <a16:creationId xmlns:a16="http://schemas.microsoft.com/office/drawing/2014/main" id="{09D692B4-EDD9-44F3-820D-B65FD5340EC6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2323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3" r:id="rId1"/>
    <p:sldLayoutId id="2147484384" r:id="rId2"/>
    <p:sldLayoutId id="2147484385" r:id="rId3"/>
    <p:sldLayoutId id="2147484386" r:id="rId4"/>
    <p:sldLayoutId id="2147484387" r:id="rId5"/>
    <p:sldLayoutId id="2147484388" r:id="rId6"/>
    <p:sldLayoutId id="2147484389" r:id="rId7"/>
    <p:sldLayoutId id="2147484390" r:id="rId8"/>
    <p:sldLayoutId id="2147484391" r:id="rId9"/>
    <p:sldLayoutId id="2147484392" r:id="rId10"/>
    <p:sldLayoutId id="2147484393" r:id="rId11"/>
    <p:sldLayoutId id="2147484394" r:id="rId12"/>
    <p:sldLayoutId id="2147484333" r:id="rId13"/>
    <p:sldLayoutId id="2147484334" r:id="rId14"/>
    <p:sldLayoutId id="2147484335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jpeg"/><Relationship Id="rId18" Type="http://schemas.openxmlformats.org/officeDocument/2006/relationships/image" Target="../media/image47.jpeg"/><Relationship Id="rId3" Type="http://schemas.openxmlformats.org/officeDocument/2006/relationships/image" Target="../media/image32.jpeg"/><Relationship Id="rId21" Type="http://schemas.openxmlformats.org/officeDocument/2006/relationships/image" Target="../media/image50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jpeg"/><Relationship Id="rId2" Type="http://schemas.openxmlformats.org/officeDocument/2006/relationships/image" Target="../media/image31.png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png"/><Relationship Id="rId15" Type="http://schemas.openxmlformats.org/officeDocument/2006/relationships/image" Target="../media/image44.jpeg"/><Relationship Id="rId23" Type="http://schemas.openxmlformats.org/officeDocument/2006/relationships/image" Target="../media/image8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Relationship Id="rId22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olutions.1c.ru/catalog/university-prof" TargetMode="External"/><Relationship Id="rId2" Type="http://schemas.openxmlformats.org/officeDocument/2006/relationships/hyperlink" Target="http://solutions.1c.ru/catalog/universit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www.sgu-infocom.ru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sovmestimo.1c.ru/catalog/29730/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s://solutions.1c.ru/catalog/intellektinfo_opop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olutions.1c.ru/catalog/gis_scos/" TargetMode="External"/><Relationship Id="rId5" Type="http://schemas.openxmlformats.org/officeDocument/2006/relationships/hyperlink" Target="https://sovmestimo.1c.ru/catalog/29822/" TargetMode="External"/><Relationship Id="rId4" Type="http://schemas.openxmlformats.org/officeDocument/2006/relationships/hyperlink" Target="https://sovmestimo.1c.ru/catalog/29917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s://sgu-infocom.ru/support/faq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eleases.1c.ru/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releases.1c.ru/project/SGU_UniversityPROF_2_3" TargetMode="External"/><Relationship Id="rId13" Type="http://schemas.openxmlformats.org/officeDocument/2006/relationships/hyperlink" Target="https://sgu-infocom.ru/support/faq/" TargetMode="External"/><Relationship Id="rId3" Type="http://schemas.openxmlformats.org/officeDocument/2006/relationships/hyperlink" Target="http://solutions.1c.ru/catalog/university-prof" TargetMode="External"/><Relationship Id="rId7" Type="http://schemas.openxmlformats.org/officeDocument/2006/relationships/hyperlink" Target="https://solutions.1c.ru/catalog/university-prof/buy" TargetMode="External"/><Relationship Id="rId12" Type="http://schemas.openxmlformats.org/officeDocument/2006/relationships/hyperlink" Target="http://sgu-infocom.ru/" TargetMode="External"/><Relationship Id="rId2" Type="http://schemas.openxmlformats.org/officeDocument/2006/relationships/hyperlink" Target="http://solutions.1c.ru/catalog/universit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hyperlink" Target="https://t.me/superservicesuniversity" TargetMode="External"/><Relationship Id="rId5" Type="http://schemas.openxmlformats.org/officeDocument/2006/relationships/hyperlink" Target="http://www.sgu-infocom.ru/" TargetMode="External"/><Relationship Id="rId10" Type="http://schemas.openxmlformats.org/officeDocument/2006/relationships/hyperlink" Target="https://t.me/chat1cUniver" TargetMode="External"/><Relationship Id="rId4" Type="http://schemas.openxmlformats.org/officeDocument/2006/relationships/hyperlink" Target="http://1c.ru/news/info.jsp?id=23782" TargetMode="External"/><Relationship Id="rId9" Type="http://schemas.openxmlformats.org/officeDocument/2006/relationships/hyperlink" Target="https://sgu-infocom.ru/support/webinars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mailto:1&#1089;@sgu-infocom.ru" TargetMode="External"/><Relationship Id="rId3" Type="http://schemas.openxmlformats.org/officeDocument/2006/relationships/image" Target="../media/image55.png"/><Relationship Id="rId7" Type="http://schemas.openxmlformats.org/officeDocument/2006/relationships/hyperlink" Target="http://sgu-infocom.r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olutions.1c.ru/catalog/university" TargetMode="External"/><Relationship Id="rId11" Type="http://schemas.openxmlformats.org/officeDocument/2006/relationships/image" Target="../media/image6.png"/><Relationship Id="rId5" Type="http://schemas.openxmlformats.org/officeDocument/2006/relationships/hyperlink" Target="http://solutions.1c.ru/catalog/university-prof" TargetMode="External"/><Relationship Id="rId10" Type="http://schemas.openxmlformats.org/officeDocument/2006/relationships/hyperlink" Target="mailto:1&#1089;sales@infocom-s.ru" TargetMode="External"/><Relationship Id="rId4" Type="http://schemas.openxmlformats.org/officeDocument/2006/relationships/image" Target="../media/image56.png"/><Relationship Id="rId9" Type="http://schemas.openxmlformats.org/officeDocument/2006/relationships/hyperlink" Target="https://1c-connect.com/join/s/riwg6ipz1idap8p9wi3rutoip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5">
            <a:extLst>
              <a:ext uri="{FF2B5EF4-FFF2-40B4-BE49-F238E27FC236}">
                <a16:creationId xmlns:a16="http://schemas.microsoft.com/office/drawing/2014/main" id="{66C80D6C-F2D1-415C-B4EF-FD1825426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238" y="1456407"/>
            <a:ext cx="5678114" cy="67627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Futura PT Book" panose="020B0502020204020303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utura PT Book" panose="020B0502020204020303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utura PT Book" panose="020B0502020204020303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altLang="ru-RU" sz="3200" spc="100" dirty="0">
                <a:solidFill>
                  <a:srgbClr val="1C1C1C"/>
                </a:solidFill>
                <a:latin typeface="Futura PT Demi" panose="020B0702020204020303" pitchFamily="34" charset="-52"/>
                <a:cs typeface="Arial" panose="020B0604020202020204" pitchFamily="34" charset="0"/>
              </a:rPr>
              <a:t>«1С:Университет ПРОФ»: работа с расписанием. </a:t>
            </a:r>
            <a:br>
              <a:rPr lang="ru-RU" altLang="ru-RU" sz="3200" spc="100" dirty="0">
                <a:solidFill>
                  <a:srgbClr val="1C1C1C"/>
                </a:solidFill>
                <a:latin typeface="Futura PT Demi" panose="020B0702020204020303" pitchFamily="34" charset="-52"/>
                <a:cs typeface="Arial" panose="020B0604020202020204" pitchFamily="34" charset="0"/>
              </a:rPr>
            </a:br>
            <a:r>
              <a:rPr lang="ru-RU" altLang="ru-RU" sz="3200" spc="100" dirty="0">
                <a:solidFill>
                  <a:srgbClr val="1C1C1C"/>
                </a:solidFill>
                <a:latin typeface="Futura PT Demi" panose="020B0702020204020303" pitchFamily="34" charset="-52"/>
                <a:cs typeface="Arial" panose="020B0604020202020204" pitchFamily="34" charset="0"/>
              </a:rPr>
              <a:t>Выгрузка расписания в национальный мессенджер МАХ</a:t>
            </a:r>
            <a:endParaRPr lang="ru-RU" altLang="ru-RU" sz="4000" spc="100" dirty="0">
              <a:solidFill>
                <a:srgbClr val="1C1C1C"/>
              </a:solidFill>
              <a:latin typeface="Futura PT Demi" panose="020B0702020204020303" pitchFamily="34" charset="-52"/>
              <a:cs typeface="Arial" panose="020B0604020202020204" pitchFamily="34" charset="0"/>
            </a:endParaRPr>
          </a:p>
        </p:txBody>
      </p:sp>
      <p:sp>
        <p:nvSpPr>
          <p:cNvPr id="6147" name="TextBox 10">
            <a:extLst>
              <a:ext uri="{FF2B5EF4-FFF2-40B4-BE49-F238E27FC236}">
                <a16:creationId xmlns:a16="http://schemas.microsoft.com/office/drawing/2014/main" id="{3A64503E-7A6E-4F38-A036-03E3AAE77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9031" y="333375"/>
            <a:ext cx="1351332" cy="149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r" eaLnBrk="1" hangingPunct="1">
              <a:lnSpc>
                <a:spcPct val="5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600">
                <a:solidFill>
                  <a:srgbClr val="1C1C1C"/>
                </a:solidFill>
              </a:rPr>
              <a:t>Апрель </a:t>
            </a:r>
            <a:r>
              <a:rPr lang="ru-RU" altLang="ru-RU" sz="1600" dirty="0">
                <a:solidFill>
                  <a:srgbClr val="1C1C1C"/>
                </a:solidFill>
              </a:rPr>
              <a:t>2026 г.</a:t>
            </a:r>
          </a:p>
        </p:txBody>
      </p:sp>
      <p:sp>
        <p:nvSpPr>
          <p:cNvPr id="6148" name="TextBox 6">
            <a:extLst>
              <a:ext uri="{FF2B5EF4-FFF2-40B4-BE49-F238E27FC236}">
                <a16:creationId xmlns:a16="http://schemas.microsoft.com/office/drawing/2014/main" id="{903F662C-C581-4BA4-B7DA-CA19F580D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074" y="2996952"/>
            <a:ext cx="1067600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marL="354013" indent="-354013">
              <a:spcBef>
                <a:spcPct val="0"/>
              </a:spcBef>
              <a:buClrTx/>
              <a:buAutoNum type="arabicPeriod"/>
              <a:defRPr/>
            </a:pPr>
            <a:r>
              <a:rPr lang="ru-RU" altLang="ru-RU" sz="2400" dirty="0">
                <a:cs typeface="Arial" charset="0"/>
              </a:rPr>
              <a:t>Возможности «1С:Университет ПРОФ» для работы с расписанием:</a:t>
            </a:r>
          </a:p>
          <a:p>
            <a:pPr marL="457200" indent="-457200">
              <a:spcBef>
                <a:spcPct val="0"/>
              </a:spcBef>
              <a:buClrTx/>
              <a:defRPr/>
            </a:pPr>
            <a:r>
              <a:rPr lang="ru-RU" altLang="ru-RU" sz="2400" dirty="0">
                <a:cs typeface="Arial" charset="0"/>
              </a:rPr>
              <a:t>формирование данных для расписания;</a:t>
            </a:r>
          </a:p>
          <a:p>
            <a:pPr marL="457200" indent="-457200">
              <a:spcBef>
                <a:spcPct val="0"/>
              </a:spcBef>
              <a:buClrTx/>
              <a:defRPr/>
            </a:pPr>
            <a:r>
              <a:rPr lang="ru-RU" altLang="ru-RU" sz="2400" dirty="0">
                <a:cs typeface="Arial" charset="0"/>
              </a:rPr>
              <a:t>работа с предпочтениями преподавателей; </a:t>
            </a:r>
          </a:p>
          <a:p>
            <a:pPr marL="457200" indent="-457200">
              <a:spcBef>
                <a:spcPct val="0"/>
              </a:spcBef>
              <a:buClrTx/>
              <a:defRPr/>
            </a:pPr>
            <a:r>
              <a:rPr lang="ru-RU" altLang="ru-RU" sz="2400" dirty="0">
                <a:cs typeface="Arial" charset="0"/>
              </a:rPr>
              <a:t>составление планового и фактического расписания; </a:t>
            </a:r>
          </a:p>
          <a:p>
            <a:pPr marL="457200" indent="-457200">
              <a:spcBef>
                <a:spcPct val="0"/>
              </a:spcBef>
              <a:buClrTx/>
              <a:defRPr/>
            </a:pPr>
            <a:r>
              <a:rPr lang="ru-RU" altLang="ru-RU" sz="2400" dirty="0">
                <a:cs typeface="Arial" charset="0"/>
              </a:rPr>
              <a:t>отображение расписания в Личном кабинете обучающегося и преподавателя на Портале вуза;</a:t>
            </a:r>
          </a:p>
          <a:p>
            <a:pPr marL="457200" indent="-457200">
              <a:spcBef>
                <a:spcPct val="0"/>
              </a:spcBef>
              <a:buClrTx/>
              <a:defRPr/>
            </a:pPr>
            <a:r>
              <a:rPr lang="ru-RU" altLang="ru-RU" sz="2400" dirty="0">
                <a:cs typeface="Arial" charset="0"/>
              </a:rPr>
              <a:t>выгрузка расписания в национальный мессенджер МАХ. </a:t>
            </a:r>
          </a:p>
          <a:p>
            <a:pPr>
              <a:spcBef>
                <a:spcPct val="0"/>
              </a:spcBef>
              <a:buClrTx/>
              <a:buNone/>
              <a:tabLst>
                <a:tab pos="269875" algn="l"/>
                <a:tab pos="354013" algn="l"/>
                <a:tab pos="541338" algn="l"/>
                <a:tab pos="625475" algn="l"/>
              </a:tabLst>
              <a:defRPr/>
            </a:pPr>
            <a:r>
              <a:rPr lang="ru-RU" altLang="ru-RU" sz="2400" dirty="0">
                <a:solidFill>
                  <a:srgbClr val="1C1C1C"/>
                </a:solidFill>
                <a:cs typeface="Arial" charset="0"/>
              </a:rPr>
              <a:t>2. Демонстрация функциональных возможностей </a:t>
            </a:r>
            <a:br>
              <a:rPr lang="ru-RU" altLang="ru-RU" sz="2400" dirty="0">
                <a:solidFill>
                  <a:srgbClr val="1C1C1C"/>
                </a:solidFill>
                <a:cs typeface="Arial" charset="0"/>
              </a:rPr>
            </a:br>
            <a:r>
              <a:rPr lang="ru-RU" altLang="ru-RU" sz="2400" dirty="0">
                <a:solidFill>
                  <a:srgbClr val="1C1C1C"/>
                </a:solidFill>
                <a:cs typeface="Arial" charset="0"/>
              </a:rPr>
              <a:t>«1С:Университет ПРОФ» для работы с расписанием</a:t>
            </a:r>
            <a:r>
              <a:rPr lang="en-US" altLang="ru-RU" sz="2400" dirty="0">
                <a:solidFill>
                  <a:srgbClr val="1C1C1C"/>
                </a:solidFill>
                <a:cs typeface="Arial" charset="0"/>
              </a:rPr>
              <a:t>;</a:t>
            </a:r>
            <a:endParaRPr lang="ru-RU" altLang="ru-RU" sz="2400" dirty="0">
              <a:solidFill>
                <a:srgbClr val="1C1C1C"/>
              </a:solidFill>
              <a:cs typeface="Arial" charset="0"/>
            </a:endParaRPr>
          </a:p>
          <a:p>
            <a:pPr>
              <a:spcBef>
                <a:spcPct val="0"/>
              </a:spcBef>
              <a:buClr>
                <a:srgbClr val="FF0000"/>
              </a:buClr>
              <a:buNone/>
              <a:defRPr/>
            </a:pPr>
            <a:r>
              <a:rPr lang="ru-RU" altLang="ru-RU" sz="2400" dirty="0">
                <a:solidFill>
                  <a:srgbClr val="1C1C1C"/>
                </a:solidFill>
                <a:cs typeface="Arial" charset="0"/>
              </a:rPr>
              <a:t>3. Ответы на вопросы </a:t>
            </a:r>
          </a:p>
        </p:txBody>
      </p:sp>
      <p:pic>
        <p:nvPicPr>
          <p:cNvPr id="7" name="Рисунок 1">
            <a:extLst>
              <a:ext uri="{FF2B5EF4-FFF2-40B4-BE49-F238E27FC236}">
                <a16:creationId xmlns:a16="http://schemas.microsoft.com/office/drawing/2014/main" id="{AE22ACF6-4779-4DCB-BEE6-38741C9D0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613" y="5160963"/>
            <a:ext cx="1601787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6">
            <a:extLst>
              <a:ext uri="{FF2B5EF4-FFF2-40B4-BE49-F238E27FC236}">
                <a16:creationId xmlns:a16="http://schemas.microsoft.com/office/drawing/2014/main" id="{84DD6E14-27C1-4729-A4BE-AE066B6C7B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A3C315A9-032D-4F16-AC5B-696E08781794}"/>
              </a:ext>
            </a:extLst>
          </p:cNvPr>
          <p:cNvSpPr txBox="1">
            <a:spLocks noChangeArrowheads="1"/>
          </p:cNvSpPr>
          <p:nvPr/>
        </p:nvSpPr>
        <p:spPr>
          <a:xfrm>
            <a:off x="1992313" y="0"/>
            <a:ext cx="8424167" cy="1081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>
                <a:latin typeface="Futura PT Demi" panose="020B0604020202020204" charset="-52"/>
              </a:rPr>
              <a:t>Пример работы с источниками данных. Структура университета</a:t>
            </a:r>
          </a:p>
        </p:txBody>
      </p:sp>
      <p:pic>
        <p:nvPicPr>
          <p:cNvPr id="69" name="Рисунок 6">
            <a:extLst>
              <a:ext uri="{FF2B5EF4-FFF2-40B4-BE49-F238E27FC236}">
                <a16:creationId xmlns:a16="http://schemas.microsoft.com/office/drawing/2014/main" id="{8FC89FD4-90C5-4FA0-A866-510C3AA82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855A2D6F-701D-489D-9814-AD51B2FFE848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9AD3CC49-CA9C-46EB-8B56-508CBB2BFEB6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10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7DDC3A-5D8B-4CFF-9C1B-329D672673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763"/>
          <a:stretch/>
        </p:blipFill>
        <p:spPr>
          <a:xfrm>
            <a:off x="1115843" y="1268413"/>
            <a:ext cx="5207785" cy="52905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60C77BC-09DD-466B-85F4-E9FFAE58F5F6}"/>
              </a:ext>
            </a:extLst>
          </p:cNvPr>
          <p:cNvSpPr/>
          <p:nvPr/>
        </p:nvSpPr>
        <p:spPr>
          <a:xfrm>
            <a:off x="3926882" y="5840776"/>
            <a:ext cx="648072" cy="1900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id="{2EA3BEA9-D6A2-498C-9A4F-72B329F3358F}"/>
              </a:ext>
            </a:extLst>
          </p:cNvPr>
          <p:cNvSpPr txBox="1">
            <a:spLocks/>
          </p:cNvSpPr>
          <p:nvPr/>
        </p:nvSpPr>
        <p:spPr>
          <a:xfrm>
            <a:off x="6614348" y="2491667"/>
            <a:ext cx="4617215" cy="1874666"/>
          </a:xfrm>
          <a:prstGeom prst="rect">
            <a:avLst/>
          </a:prstGeom>
          <a:ln w="38100">
            <a:solidFill>
              <a:schemeClr val="accent2"/>
            </a:solidFill>
            <a:prstDash val="lgDash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>
                <a:latin typeface="Futura PT Demi" panose="020B0604020202020204" charset="-52"/>
              </a:rPr>
              <a:t>Данные об аудиториях автоматически добавляются в сетку расписания из документа «Формирование структуры университета» в том случае, если у элемента указан вид структуры «Аудитория». </a:t>
            </a:r>
          </a:p>
        </p:txBody>
      </p:sp>
    </p:spTree>
    <p:extLst>
      <p:ext uri="{BB962C8B-B14F-4D97-AF65-F5344CB8AC3E}">
        <p14:creationId xmlns:p14="http://schemas.microsoft.com/office/powerpoint/2010/main" val="4002480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8F278AC-70B7-45F0-B808-8E21EEFA0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05" y="1731781"/>
            <a:ext cx="5328593" cy="339443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A3C315A9-032D-4F16-AC5B-696E08781794}"/>
              </a:ext>
            </a:extLst>
          </p:cNvPr>
          <p:cNvSpPr txBox="1">
            <a:spLocks noChangeArrowheads="1"/>
          </p:cNvSpPr>
          <p:nvPr/>
        </p:nvSpPr>
        <p:spPr>
          <a:xfrm>
            <a:off x="1992313" y="0"/>
            <a:ext cx="8424167" cy="1081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>
                <a:latin typeface="Futura PT Demi" panose="020B0604020202020204" charset="-52"/>
              </a:rPr>
              <a:t>Пример работы с источниками данных. Время проведения занятий</a:t>
            </a:r>
          </a:p>
        </p:txBody>
      </p:sp>
      <p:pic>
        <p:nvPicPr>
          <p:cNvPr id="69" name="Рисунок 6">
            <a:extLst>
              <a:ext uri="{FF2B5EF4-FFF2-40B4-BE49-F238E27FC236}">
                <a16:creationId xmlns:a16="http://schemas.microsoft.com/office/drawing/2014/main" id="{8FC89FD4-90C5-4FA0-A866-510C3AA826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855A2D6F-701D-489D-9814-AD51B2FFE848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9AD3CC49-CA9C-46EB-8B56-508CBB2BFEB6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11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id="{2EA3BEA9-D6A2-498C-9A4F-72B329F3358F}"/>
              </a:ext>
            </a:extLst>
          </p:cNvPr>
          <p:cNvSpPr txBox="1">
            <a:spLocks/>
          </p:cNvSpPr>
          <p:nvPr/>
        </p:nvSpPr>
        <p:spPr>
          <a:xfrm>
            <a:off x="6351803" y="1731781"/>
            <a:ext cx="5328592" cy="3394438"/>
          </a:xfrm>
          <a:prstGeom prst="rect">
            <a:avLst/>
          </a:prstGeom>
          <a:ln w="38100">
            <a:solidFill>
              <a:schemeClr val="accent2"/>
            </a:solidFill>
            <a:prstDash val="lgDash"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>
                <a:latin typeface="Futura PT Demi" panose="020B0604020202020204" charset="-52"/>
              </a:rPr>
              <a:t>Документ «Время проведения занятий» предназначен для определения временных рамок проведения учебных занятий. Информация из данного документа используется при заполнении документов «Посещаемость» и «Аттестационная ведомость», а также при составлении расписания.</a:t>
            </a:r>
          </a:p>
          <a:p>
            <a:pPr marL="0" indent="0">
              <a:buNone/>
            </a:pPr>
            <a:r>
              <a:rPr lang="ru-RU" sz="2000" dirty="0">
                <a:latin typeface="Futura PT Demi" panose="020B0604020202020204" charset="-52"/>
              </a:rPr>
              <a:t>В табличной части документа указываются порядковый номер занятия, время начала и окончания каждого занятия, а также количество выбранных единиц измерения, затрачиваемых на одно занятие.</a:t>
            </a:r>
          </a:p>
        </p:txBody>
      </p:sp>
    </p:spTree>
    <p:extLst>
      <p:ext uri="{BB962C8B-B14F-4D97-AF65-F5344CB8AC3E}">
        <p14:creationId xmlns:p14="http://schemas.microsoft.com/office/powerpoint/2010/main" val="3437645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F8900C1-382B-40B5-B50E-08F1B2DE568B}"/>
              </a:ext>
            </a:extLst>
          </p:cNvPr>
          <p:cNvSpPr txBox="1">
            <a:spLocks noChangeArrowheads="1"/>
          </p:cNvSpPr>
          <p:nvPr/>
        </p:nvSpPr>
        <p:spPr>
          <a:xfrm>
            <a:off x="1992313" y="0"/>
            <a:ext cx="10199687" cy="1081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>
                <a:latin typeface="Futura PT Demi" panose="020B0604020202020204" charset="-52"/>
              </a:rPr>
              <a:t>Консолидация источников данных</a:t>
            </a:r>
          </a:p>
          <a:p>
            <a:r>
              <a:rPr lang="ru-RU" altLang="ru-RU" sz="3200" b="1" dirty="0">
                <a:latin typeface="Futura PT Demi" panose="020B0604020202020204" charset="-52"/>
              </a:rPr>
              <a:t>в </a:t>
            </a:r>
            <a:r>
              <a:rPr lang="ru-RU" sz="3200" b="1" dirty="0">
                <a:latin typeface="Futura PT Demi" panose="020B0604020202020204" charset="-52"/>
              </a:rPr>
              <a:t>регистре «Данные для расписания»</a:t>
            </a:r>
            <a:endParaRPr lang="ru-RU" altLang="ru-RU" sz="3200" b="1" dirty="0">
              <a:latin typeface="Futura PT Demi" panose="020B0604020202020204" charset="-52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4B817A0F-3B75-4F1E-95EC-99EC2039C06B}"/>
              </a:ext>
            </a:extLst>
          </p:cNvPr>
          <p:cNvSpPr txBox="1">
            <a:spLocks/>
          </p:cNvSpPr>
          <p:nvPr/>
        </p:nvSpPr>
        <p:spPr>
          <a:xfrm>
            <a:off x="568624" y="1340768"/>
            <a:ext cx="4536504" cy="27428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>
                <a:latin typeface="Futura PT Demi" panose="020B0604020202020204" charset="-52"/>
              </a:rPr>
              <a:t>В регистре «Данные для расписания» хранятся исходные данные, которые могут быть:</a:t>
            </a:r>
          </a:p>
          <a:p>
            <a:r>
              <a:rPr lang="ru-RU" sz="2400" dirty="0">
                <a:latin typeface="Futura PT Demi" panose="020B0604020202020204" charset="-52"/>
              </a:rPr>
              <a:t>Взяты из документа «Распределение поручений» (заполняется через механизм «Обновление данных расписания»);</a:t>
            </a:r>
          </a:p>
          <a:p>
            <a:r>
              <a:rPr lang="ru-RU" sz="2400" dirty="0">
                <a:latin typeface="Futura PT Demi" panose="020B0604020202020204" charset="-52"/>
              </a:rPr>
              <a:t>Введены вручную.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9EE6EA-822F-4776-B34C-665AAA5AD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5D2CD1-5D1D-4D64-B11B-B9BC69429FE8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9AD3CC49-CA9C-46EB-8B56-508CBB2BFEB6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12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330B9C1-553A-48F5-92A5-8DD78B461CFB}"/>
              </a:ext>
            </a:extLst>
          </p:cNvPr>
          <p:cNvSpPr/>
          <p:nvPr/>
        </p:nvSpPr>
        <p:spPr>
          <a:xfrm>
            <a:off x="369840" y="4894447"/>
            <a:ext cx="4934072" cy="1323439"/>
          </a:xfrm>
          <a:prstGeom prst="rect">
            <a:avLst/>
          </a:prstGeom>
          <a:ln w="38100">
            <a:solidFill>
              <a:schemeClr val="accent2"/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ru-RU" sz="2000" dirty="0">
                <a:latin typeface="Futura PT Demi" panose="020B0604020202020204" charset="-52"/>
              </a:rPr>
              <a:t>В регистре реализована гибкая фильтрация, позволяющая легко найти требуемые занятия по группам, курсам, дисциплинам, периоду контроля и т.д.</a:t>
            </a:r>
            <a:endParaRPr lang="ru-RU" sz="20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A24B8AD-0095-443C-8303-7B9C921EE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288" y="1620043"/>
            <a:ext cx="6172298" cy="46892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82647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5C24840-F54B-44B0-B27D-B70D73CC3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473534"/>
            <a:ext cx="4752528" cy="50518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Futura PT Demi" panose="020B0604020202020204" charset="-52"/>
              </a:rPr>
              <a:t>Перед составлением расписания создается элемент справочника «Проекты расписания». В нем настраиваются:</a:t>
            </a:r>
          </a:p>
          <a:p>
            <a:r>
              <a:rPr lang="ru-RU" sz="2400" dirty="0">
                <a:latin typeface="Futura PT Demi" panose="020B0604020202020204" charset="-52"/>
              </a:rPr>
              <a:t>Максимальное количество занятий у студентов и преподавателей;</a:t>
            </a:r>
          </a:p>
          <a:p>
            <a:r>
              <a:rPr lang="ru-RU" sz="2400" dirty="0">
                <a:latin typeface="Futura PT Demi" panose="020B0604020202020204" charset="-52"/>
              </a:rPr>
              <a:t>Максимальное количество окон у студентов и преподавателей;</a:t>
            </a:r>
          </a:p>
          <a:p>
            <a:r>
              <a:rPr lang="ru-RU" sz="2400" dirty="0">
                <a:latin typeface="Futura PT Demi" panose="020B0604020202020204" charset="-52"/>
              </a:rPr>
              <a:t>Представление группы в расписании.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4876A95-911D-43D9-B419-0C5002F7B7E3}"/>
              </a:ext>
            </a:extLst>
          </p:cNvPr>
          <p:cNvSpPr txBox="1">
            <a:spLocks noChangeArrowheads="1"/>
          </p:cNvSpPr>
          <p:nvPr/>
        </p:nvSpPr>
        <p:spPr>
          <a:xfrm>
            <a:off x="1992313" y="0"/>
            <a:ext cx="10199687" cy="1081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>
                <a:latin typeface="Futura PT Demi" panose="020B0604020202020204" charset="-52"/>
              </a:rPr>
              <a:t>Перед составлением расписания…</a:t>
            </a:r>
          </a:p>
        </p:txBody>
      </p:sp>
      <p:pic>
        <p:nvPicPr>
          <p:cNvPr id="9" name="Рисунок 6">
            <a:extLst>
              <a:ext uri="{FF2B5EF4-FFF2-40B4-BE49-F238E27FC236}">
                <a16:creationId xmlns:a16="http://schemas.microsoft.com/office/drawing/2014/main" id="{3F44017C-F1CB-4D4A-8E25-67BDA4D33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38CC773-6593-4A0A-BF8D-78923D23760B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9AD3CC49-CA9C-46EB-8B56-508CBB2BFEB6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13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3F89EF-E686-4555-9E0D-735833229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288" y="1620044"/>
            <a:ext cx="6172298" cy="46892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11852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398EF9F-5129-46E5-B9DC-B38F31269CED}"/>
              </a:ext>
            </a:extLst>
          </p:cNvPr>
          <p:cNvSpPr txBox="1">
            <a:spLocks noChangeArrowheads="1"/>
          </p:cNvSpPr>
          <p:nvPr/>
        </p:nvSpPr>
        <p:spPr>
          <a:xfrm>
            <a:off x="1992313" y="0"/>
            <a:ext cx="10199687" cy="1081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>
                <a:latin typeface="Futura PT Demi" panose="020B0604020202020204" charset="-52"/>
              </a:rPr>
              <a:t>Рабочее место сотрудника диспетчерской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DEF7591-DCB2-49B3-9991-C360FEC310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8D476DE-CE26-4478-801A-C261FC531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146" y="1404103"/>
            <a:ext cx="9737071" cy="5193249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12DB90F-E0BD-479B-8EFF-4E502868000C}"/>
              </a:ext>
            </a:extLst>
          </p:cNvPr>
          <p:cNvSpPr/>
          <p:nvPr/>
        </p:nvSpPr>
        <p:spPr>
          <a:xfrm>
            <a:off x="3603869" y="2317465"/>
            <a:ext cx="3283078" cy="411826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340C854-3363-4C44-BB36-CEA403E2241C}"/>
              </a:ext>
            </a:extLst>
          </p:cNvPr>
          <p:cNvSpPr/>
          <p:nvPr/>
        </p:nvSpPr>
        <p:spPr>
          <a:xfrm>
            <a:off x="6929164" y="2317465"/>
            <a:ext cx="1691678" cy="411826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03F8E4E-0344-4EAB-BECC-4C771C5D1AD7}"/>
              </a:ext>
            </a:extLst>
          </p:cNvPr>
          <p:cNvSpPr/>
          <p:nvPr/>
        </p:nvSpPr>
        <p:spPr>
          <a:xfrm>
            <a:off x="8650670" y="2317465"/>
            <a:ext cx="1991304" cy="411826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4DFB41-BAD7-44F9-B1F5-E37234C0111A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9AD3CC49-CA9C-46EB-8B56-508CBB2BFEB6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14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FB6D438-FE32-4279-8A0E-9A4A4AB96A8F}"/>
              </a:ext>
            </a:extLst>
          </p:cNvPr>
          <p:cNvSpPr/>
          <p:nvPr/>
        </p:nvSpPr>
        <p:spPr>
          <a:xfrm>
            <a:off x="3646086" y="2317464"/>
            <a:ext cx="320173" cy="461665"/>
          </a:xfrm>
          <a:prstGeom prst="rect">
            <a:avLst/>
          </a:prstGeom>
          <a:ln w="762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Futura PT Demi" panose="020B0604020202020204" charset="-52"/>
              </a:rPr>
              <a:t>1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79D27FA-CFC1-4B96-8199-95FA995F3F15}"/>
              </a:ext>
            </a:extLst>
          </p:cNvPr>
          <p:cNvSpPr/>
          <p:nvPr/>
        </p:nvSpPr>
        <p:spPr>
          <a:xfrm>
            <a:off x="6962224" y="2317464"/>
            <a:ext cx="363976" cy="461665"/>
          </a:xfrm>
          <a:prstGeom prst="rect">
            <a:avLst/>
          </a:prstGeom>
          <a:ln w="762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Futura PT Demi" panose="020B0604020202020204" charset="-52"/>
              </a:rPr>
              <a:t>2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1C8BE08-469A-4321-B011-1E515361B216}"/>
              </a:ext>
            </a:extLst>
          </p:cNvPr>
          <p:cNvSpPr/>
          <p:nvPr/>
        </p:nvSpPr>
        <p:spPr>
          <a:xfrm>
            <a:off x="8650669" y="2317464"/>
            <a:ext cx="363977" cy="461665"/>
          </a:xfrm>
          <a:prstGeom prst="rect">
            <a:avLst/>
          </a:prstGeom>
          <a:ln w="762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Futura PT Demi" panose="020B0604020202020204" charset="-52"/>
              </a:rPr>
              <a:t>3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210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21B19F4-BBC5-4604-BD81-4C0E6FE9AB45}"/>
              </a:ext>
            </a:extLst>
          </p:cNvPr>
          <p:cNvSpPr txBox="1">
            <a:spLocks noChangeArrowheads="1"/>
          </p:cNvSpPr>
          <p:nvPr/>
        </p:nvSpPr>
        <p:spPr>
          <a:xfrm>
            <a:off x="1992313" y="0"/>
            <a:ext cx="10199687" cy="1081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>
                <a:latin typeface="Futura PT Demi" panose="020B0604020202020204" charset="-52"/>
              </a:rPr>
              <a:t>Настройка ограничений и предпочтений проведения занятий</a:t>
            </a:r>
          </a:p>
        </p:txBody>
      </p:sp>
      <p:pic>
        <p:nvPicPr>
          <p:cNvPr id="4" name="Рисунок 6">
            <a:extLst>
              <a:ext uri="{FF2B5EF4-FFF2-40B4-BE49-F238E27FC236}">
                <a16:creationId xmlns:a16="http://schemas.microsoft.com/office/drawing/2014/main" id="{2DBF22C1-12F5-4ED0-97A8-CADD4D539E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C859CFB-78E0-4D5B-9691-4846C8200AF5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9AD3CC49-CA9C-46EB-8B56-508CBB2BFEB6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15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1E6358D-923E-43BE-8E8D-0C9CB15094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73"/>
          <a:stretch/>
        </p:blipFill>
        <p:spPr>
          <a:xfrm>
            <a:off x="513124" y="1208882"/>
            <a:ext cx="7959140" cy="524589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D2CFF6F-2B17-4F39-AC7B-8FFAC1F64B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1231" y="4009628"/>
            <a:ext cx="4400550" cy="2362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id="{60D430C7-B880-4617-9CA8-8C1BFBE91C61}"/>
              </a:ext>
            </a:extLst>
          </p:cNvPr>
          <p:cNvSpPr txBox="1">
            <a:spLocks/>
          </p:cNvSpPr>
          <p:nvPr/>
        </p:nvSpPr>
        <p:spPr>
          <a:xfrm>
            <a:off x="8861390" y="1582737"/>
            <a:ext cx="290258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>
                <a:latin typeface="Futura PT Demi" panose="020B0604020202020204" charset="-52"/>
              </a:rPr>
              <a:t>Настройка выполняется в справочнике «Уровни предпочтений»</a:t>
            </a:r>
          </a:p>
        </p:txBody>
      </p:sp>
    </p:spTree>
    <p:extLst>
      <p:ext uri="{BB962C8B-B14F-4D97-AF65-F5344CB8AC3E}">
        <p14:creationId xmlns:p14="http://schemas.microsoft.com/office/powerpoint/2010/main" val="3959876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669590F-5E66-4F0A-A48D-366A8D421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288" y="1620044"/>
            <a:ext cx="6172298" cy="46890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73862F01-8E4E-444A-AF2B-58F8FA079415}"/>
              </a:ext>
            </a:extLst>
          </p:cNvPr>
          <p:cNvSpPr txBox="1">
            <a:spLocks noChangeArrowheads="1"/>
          </p:cNvSpPr>
          <p:nvPr/>
        </p:nvSpPr>
        <p:spPr>
          <a:xfrm>
            <a:off x="1992313" y="0"/>
            <a:ext cx="6839991" cy="1081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>
                <a:latin typeface="Futura PT Demi" panose="020B0604020202020204" charset="-52"/>
              </a:rPr>
              <a:t>Разработка расписания-шаблона и актуального расписания</a:t>
            </a:r>
          </a:p>
        </p:txBody>
      </p:sp>
      <p:pic>
        <p:nvPicPr>
          <p:cNvPr id="4" name="Рисунок 6">
            <a:extLst>
              <a:ext uri="{FF2B5EF4-FFF2-40B4-BE49-F238E27FC236}">
                <a16:creationId xmlns:a16="http://schemas.microsoft.com/office/drawing/2014/main" id="{00815CF7-157E-49F3-AD07-A8E00846C4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id="{E8022F1D-3F59-480E-BDA5-D97F12DFB68A}"/>
              </a:ext>
            </a:extLst>
          </p:cNvPr>
          <p:cNvSpPr txBox="1">
            <a:spLocks/>
          </p:cNvSpPr>
          <p:nvPr/>
        </p:nvSpPr>
        <p:spPr>
          <a:xfrm>
            <a:off x="472428" y="1550293"/>
            <a:ext cx="4831484" cy="295882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>
                <a:latin typeface="Futura PT Demi" panose="020B0604020202020204" charset="-52"/>
              </a:rPr>
              <a:t>«1С:Университет ПРОФ» позволяет работать с двумя типами расписания:</a:t>
            </a:r>
          </a:p>
          <a:p>
            <a:pPr>
              <a:buFontTx/>
              <a:buChar char="-"/>
            </a:pPr>
            <a:r>
              <a:rPr lang="ru-RU" sz="2400" dirty="0">
                <a:latin typeface="Futura PT Demi" panose="020B0604020202020204" charset="-52"/>
              </a:rPr>
              <a:t>плановое расписание, являющееся шаблоном, составляющимся по неделям;</a:t>
            </a:r>
          </a:p>
          <a:p>
            <a:pPr>
              <a:buFontTx/>
              <a:buChar char="-"/>
            </a:pPr>
            <a:r>
              <a:rPr lang="ru-RU" sz="2400" dirty="0">
                <a:latin typeface="Futura PT Demi" panose="020B0604020202020204" charset="-52"/>
              </a:rPr>
              <a:t>фактическое расписание, с привязкой к конкретным датам.</a:t>
            </a:r>
          </a:p>
          <a:p>
            <a:pPr>
              <a:buFontTx/>
              <a:buChar char="-"/>
            </a:pPr>
            <a:endParaRPr lang="ru-RU" sz="2400" dirty="0">
              <a:latin typeface="Futura PT Demi" panose="020B0604020202020204" charset="-5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6A6951-A691-41C7-AA13-EEFF59BD182F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9AD3CC49-CA9C-46EB-8B56-508CBB2BFEB6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16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293A4F7-5B14-48FC-A816-A3A4F187FD0C}"/>
              </a:ext>
            </a:extLst>
          </p:cNvPr>
          <p:cNvSpPr/>
          <p:nvPr/>
        </p:nvSpPr>
        <p:spPr>
          <a:xfrm>
            <a:off x="9408368" y="1916832"/>
            <a:ext cx="792088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13601AC-93DB-422A-B865-B39FEFE4653C}"/>
              </a:ext>
            </a:extLst>
          </p:cNvPr>
          <p:cNvSpPr/>
          <p:nvPr/>
        </p:nvSpPr>
        <p:spPr>
          <a:xfrm>
            <a:off x="623392" y="4677848"/>
            <a:ext cx="4680520" cy="1631216"/>
          </a:xfrm>
          <a:prstGeom prst="rect">
            <a:avLst/>
          </a:prstGeom>
          <a:ln w="38100">
            <a:solidFill>
              <a:schemeClr val="accent2"/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ru-RU" sz="2000" dirty="0">
                <a:latin typeface="Futura PT Demi" panose="020B0604020202020204" charset="-52"/>
              </a:rPr>
              <a:t>Плановое расписание позволяет не вбивать расписание на каждый день года, а задать шаблон и скопировать его в фактическое, тиражировав его на нужный период</a:t>
            </a:r>
          </a:p>
        </p:txBody>
      </p:sp>
    </p:spTree>
    <p:extLst>
      <p:ext uri="{BB962C8B-B14F-4D97-AF65-F5344CB8AC3E}">
        <p14:creationId xmlns:p14="http://schemas.microsoft.com/office/powerpoint/2010/main" val="1225635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A085798-D791-4C01-ACE0-7EE98BDB7BE7}"/>
              </a:ext>
            </a:extLst>
          </p:cNvPr>
          <p:cNvSpPr txBox="1">
            <a:spLocks noChangeArrowheads="1"/>
          </p:cNvSpPr>
          <p:nvPr/>
        </p:nvSpPr>
        <p:spPr>
          <a:xfrm>
            <a:off x="1992314" y="0"/>
            <a:ext cx="8477250" cy="1081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>
                <a:latin typeface="Futura PT Demi" panose="020B0604020202020204" charset="-52"/>
              </a:rPr>
              <a:t>Учет коллизий между несколькими проектами расписания</a:t>
            </a:r>
          </a:p>
        </p:txBody>
      </p:sp>
      <p:pic>
        <p:nvPicPr>
          <p:cNvPr id="4" name="Рисунок 6">
            <a:extLst>
              <a:ext uri="{FF2B5EF4-FFF2-40B4-BE49-F238E27FC236}">
                <a16:creationId xmlns:a16="http://schemas.microsoft.com/office/drawing/2014/main" id="{99417E44-086C-4AE0-93AC-7053C294A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id="{B0AFA98D-6CCA-4D05-AC62-B4C7BC3C582F}"/>
              </a:ext>
            </a:extLst>
          </p:cNvPr>
          <p:cNvSpPr txBox="1">
            <a:spLocks/>
          </p:cNvSpPr>
          <p:nvPr/>
        </p:nvSpPr>
        <p:spPr>
          <a:xfrm>
            <a:off x="6257282" y="2217516"/>
            <a:ext cx="5110334" cy="3484988"/>
          </a:xfrm>
          <a:prstGeom prst="rect">
            <a:avLst/>
          </a:prstGeom>
          <a:ln w="38100">
            <a:solidFill>
              <a:schemeClr val="accent2"/>
            </a:solidFill>
            <a:prstDash val="lgDash"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>
                <a:latin typeface="Futura PT Demi" panose="020B0604020202020204" charset="-52"/>
              </a:rPr>
              <a:t>В «1С:Университет ПРОФ» проекты можно объединять в группы (справочник «Группы проектов расписания»), что позволяет проверить, не возникают ли коллизии между расписаниями, составленными по разным проектам.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999AC0E-8661-4BDC-A33E-636BB4B8B0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06"/>
          <a:stretch/>
        </p:blipFill>
        <p:spPr>
          <a:xfrm>
            <a:off x="824385" y="2217516"/>
            <a:ext cx="4608512" cy="348498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703832-6EE8-4627-9386-A637B4F6D80C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9AD3CC49-CA9C-46EB-8B56-508CBB2BFEB6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17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4948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>
            <a:extLst>
              <a:ext uri="{FF2B5EF4-FFF2-40B4-BE49-F238E27FC236}">
                <a16:creationId xmlns:a16="http://schemas.microsoft.com/office/drawing/2014/main" id="{C5FDF8A1-8072-4B7D-BB9C-28DAC47D4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EA652D2-F23F-469B-ABA6-B129D0E0B6D8}"/>
              </a:ext>
            </a:extLst>
          </p:cNvPr>
          <p:cNvSpPr txBox="1">
            <a:spLocks noChangeArrowheads="1"/>
          </p:cNvSpPr>
          <p:nvPr/>
        </p:nvSpPr>
        <p:spPr>
          <a:xfrm>
            <a:off x="1992313" y="0"/>
            <a:ext cx="8640191" cy="1081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>
                <a:latin typeface="Futura PT Demi" panose="020B0604020202020204" charset="-52"/>
              </a:rPr>
              <a:t>Что делать, если появились занятия, которых нет в распределении поручений? 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E0CF96F-4E5D-44E3-AAF2-3CEA0FC864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31"/>
          <a:stretch/>
        </p:blipFill>
        <p:spPr>
          <a:xfrm>
            <a:off x="408379" y="1471452"/>
            <a:ext cx="5248275" cy="391509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0BF998B2-EF01-40F5-A6D4-EE14D14B3E67}"/>
              </a:ext>
            </a:extLst>
          </p:cNvPr>
          <p:cNvSpPr txBox="1">
            <a:spLocks/>
          </p:cNvSpPr>
          <p:nvPr/>
        </p:nvSpPr>
        <p:spPr>
          <a:xfrm>
            <a:off x="2796716" y="5776912"/>
            <a:ext cx="6048672" cy="515578"/>
          </a:xfrm>
          <a:prstGeom prst="rect">
            <a:avLst/>
          </a:prstGeom>
          <a:ln w="38100">
            <a:solidFill>
              <a:schemeClr val="accent2"/>
            </a:solidFill>
            <a:prstDash val="lgDash"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>
                <a:latin typeface="Futura PT Demi" panose="020B0604020202020204" charset="-52"/>
              </a:rPr>
              <a:t>Внеплановые занятия можно добавить в регистр сведений «Данные для расписания» вручную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59DD2B-FFFA-4F3A-9F5B-217EC098289D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9AD3CC49-CA9C-46EB-8B56-508CBB2BFEB6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18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C130AD0-DB8F-4264-B83E-271CD10789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5033" y="1467818"/>
            <a:ext cx="5718587" cy="392236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6DF86C9A-C42A-4C67-8D57-F5CACB957C7D}"/>
              </a:ext>
            </a:extLst>
          </p:cNvPr>
          <p:cNvSpPr/>
          <p:nvPr/>
        </p:nvSpPr>
        <p:spPr>
          <a:xfrm>
            <a:off x="5356355" y="4077072"/>
            <a:ext cx="1178993" cy="515578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99567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>
            <a:extLst>
              <a:ext uri="{FF2B5EF4-FFF2-40B4-BE49-F238E27FC236}">
                <a16:creationId xmlns:a16="http://schemas.microsoft.com/office/drawing/2014/main" id="{49B6FD3F-1A9F-4BAB-8576-CDF7A615F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078C03A-FF22-4B3A-81B5-A576E2AB2CD3}"/>
              </a:ext>
            </a:extLst>
          </p:cNvPr>
          <p:cNvSpPr txBox="1">
            <a:spLocks noChangeArrowheads="1"/>
          </p:cNvSpPr>
          <p:nvPr/>
        </p:nvSpPr>
        <p:spPr>
          <a:xfrm>
            <a:off x="1992313" y="0"/>
            <a:ext cx="8280151" cy="1081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>
                <a:latin typeface="Futura PT Demi" panose="020B0604020202020204" charset="-52"/>
              </a:rPr>
              <a:t>Отчетность по расписанию. </a:t>
            </a:r>
            <a:br>
              <a:rPr lang="ru-RU" altLang="ru-RU" sz="3200" b="1" dirty="0">
                <a:latin typeface="Futura PT Demi" panose="020B0604020202020204" charset="-52"/>
              </a:rPr>
            </a:br>
            <a:r>
              <a:rPr lang="ru-RU" altLang="ru-RU" sz="3200" b="1" dirty="0">
                <a:latin typeface="Futura PT Demi" panose="020B0604020202020204" charset="-52"/>
              </a:rPr>
              <a:t>Анализ расписания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7C52137-685C-4ED7-AB86-062F4CDF8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16" y="1245977"/>
            <a:ext cx="7076757" cy="51673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D287B6B-E07C-41CB-A7E5-DBCEF61FAE06}"/>
              </a:ext>
            </a:extLst>
          </p:cNvPr>
          <p:cNvSpPr/>
          <p:nvPr/>
        </p:nvSpPr>
        <p:spPr>
          <a:xfrm>
            <a:off x="8421810" y="2033598"/>
            <a:ext cx="314679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Futura PT Demi" panose="020B0604020202020204" charset="-52"/>
              </a:rPr>
              <a:t>Отчет «Анализ расписания» предназначен для отображения информации о различных отклонениях, возникших при составлении расписания, например, отклонениях от максимально и минимально допустимого количества пар</a:t>
            </a:r>
            <a:endParaRPr lang="ru-RU" sz="2000" dirty="0">
              <a:latin typeface="Futura PT Demi" panose="020B0604020202020204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3D57DB-7AEE-40D2-87CE-2860FBBC4A88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9AD3CC49-CA9C-46EB-8B56-508CBB2BFEB6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19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4111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latin typeface="Futura PT Book" charset="-52"/>
            </a:endParaRPr>
          </a:p>
        </p:txBody>
      </p:sp>
      <p:sp>
        <p:nvSpPr>
          <p:cNvPr id="7" name="Заголовок 1">
            <a:extLst/>
          </p:cNvPr>
          <p:cNvSpPr txBox="1">
            <a:spLocks/>
          </p:cNvSpPr>
          <p:nvPr/>
        </p:nvSpPr>
        <p:spPr bwMode="auto">
          <a:xfrm>
            <a:off x="963613" y="4406900"/>
            <a:ext cx="10363200" cy="20462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4000" kern="0" dirty="0">
                <a:solidFill>
                  <a:schemeClr val="tx1"/>
                </a:solidFill>
              </a:rPr>
              <a:t>«1С:УНИВЕРСИТЕТ» И</a:t>
            </a:r>
            <a:br>
              <a:rPr lang="ru-RU" sz="4000" kern="0" dirty="0">
                <a:solidFill>
                  <a:schemeClr val="tx1"/>
                </a:solidFill>
              </a:rPr>
            </a:br>
            <a:r>
              <a:rPr lang="ru-RU" sz="4000" kern="0" dirty="0">
                <a:solidFill>
                  <a:schemeClr val="tx1"/>
                </a:solidFill>
              </a:rPr>
              <a:t>«1С:УНИВЕРСИТЕТ ПРОФ».</a:t>
            </a:r>
            <a:br>
              <a:rPr lang="ru-RU" sz="4000" kern="0" dirty="0">
                <a:solidFill>
                  <a:schemeClr val="tx1"/>
                </a:solidFill>
              </a:rPr>
            </a:br>
            <a:r>
              <a:rPr lang="ru-RU" sz="4000" kern="0" dirty="0">
                <a:solidFill>
                  <a:schemeClr val="tx1"/>
                </a:solidFill>
              </a:rPr>
              <a:t>ОБЩАЯ ИНФОРМАЦИЯ О РЕШЕНИЯХ</a:t>
            </a:r>
          </a:p>
        </p:txBody>
      </p:sp>
      <p:pic>
        <p:nvPicPr>
          <p:cNvPr id="819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908050"/>
            <a:ext cx="6529387" cy="326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987036-D42E-41A7-8C1A-AF7347839C93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0ADAAA40-7388-4BF2-9B54-2424B9CBB426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2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DCE28A4-9A25-4313-955C-7C1DA2AB68A6}"/>
              </a:ext>
            </a:extLst>
          </p:cNvPr>
          <p:cNvSpPr txBox="1">
            <a:spLocks noChangeArrowheads="1"/>
          </p:cNvSpPr>
          <p:nvPr/>
        </p:nvSpPr>
        <p:spPr>
          <a:xfrm>
            <a:off x="1992313" y="0"/>
            <a:ext cx="8280151" cy="1081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>
                <a:latin typeface="Futura PT Demi" panose="020B0604020202020204" charset="-52"/>
              </a:rPr>
              <a:t>Отчетность по расписанию.</a:t>
            </a:r>
            <a:br>
              <a:rPr lang="ru-RU" altLang="ru-RU" sz="3200" b="1" dirty="0">
                <a:latin typeface="Futura PT Demi" panose="020B0604020202020204" charset="-52"/>
              </a:rPr>
            </a:br>
            <a:r>
              <a:rPr lang="ru-RU" altLang="ru-RU" sz="3200" b="1" dirty="0">
                <a:latin typeface="Futura PT Demi" panose="020B0604020202020204" charset="-52"/>
              </a:rPr>
              <a:t>Печатная форма расписания</a:t>
            </a:r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6A8FB588-D065-4069-BB68-8E9B05F87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FC9379-ED5E-478A-9036-E91B578CEC20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9AD3CC49-CA9C-46EB-8B56-508CBB2BFEB6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20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1418FEA-A6EC-44B4-B78D-FB2DE80773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4" t="529" r="8897" b="7079"/>
          <a:stretch/>
        </p:blipFill>
        <p:spPr>
          <a:xfrm>
            <a:off x="1847528" y="1340768"/>
            <a:ext cx="8081863" cy="50949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59699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6691A822-64DC-4DED-82D5-8FE36404714D}"/>
              </a:ext>
            </a:extLst>
          </p:cNvPr>
          <p:cNvSpPr txBox="1">
            <a:spLocks noChangeArrowheads="1"/>
          </p:cNvSpPr>
          <p:nvPr/>
        </p:nvSpPr>
        <p:spPr>
          <a:xfrm>
            <a:off x="1992313" y="0"/>
            <a:ext cx="8280151" cy="1081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>
                <a:latin typeface="Futura PT Demi" panose="020B0604020202020204" charset="-52"/>
              </a:rPr>
              <a:t>Отчетность по расписанию. </a:t>
            </a:r>
          </a:p>
          <a:p>
            <a:r>
              <a:rPr lang="ru-RU" altLang="ru-RU" sz="3200" b="1" dirty="0">
                <a:latin typeface="Futura PT Demi" panose="020B0604020202020204" charset="-52"/>
              </a:rPr>
              <a:t>Расписание кафедры</a:t>
            </a:r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7926AD68-664E-49FD-B134-434B79E4F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1389D86-15C1-4EB4-A4B3-BD8CA160D8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70" r="18629" b="13333"/>
          <a:stretch/>
        </p:blipFill>
        <p:spPr>
          <a:xfrm>
            <a:off x="2120548" y="1288233"/>
            <a:ext cx="7950905" cy="509309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F2DF45-D51D-49C3-9FCC-379B1334CDAB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9AD3CC49-CA9C-46EB-8B56-508CBB2BFEB6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21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4195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C5504B27-3F19-4BA3-B35A-C95FF232A903}"/>
              </a:ext>
            </a:extLst>
          </p:cNvPr>
          <p:cNvSpPr txBox="1">
            <a:spLocks noChangeArrowheads="1"/>
          </p:cNvSpPr>
          <p:nvPr/>
        </p:nvSpPr>
        <p:spPr>
          <a:xfrm>
            <a:off x="1992313" y="0"/>
            <a:ext cx="8280151" cy="1081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>
                <a:latin typeface="Futura PT Demi" panose="020B0604020202020204" charset="-52"/>
              </a:rPr>
              <a:t>Отчетность по расписанию. </a:t>
            </a:r>
          </a:p>
          <a:p>
            <a:r>
              <a:rPr lang="ru-RU" altLang="ru-RU" sz="3200" b="1" dirty="0">
                <a:latin typeface="Futura PT Demi" panose="020B0604020202020204" charset="-52"/>
              </a:rPr>
              <a:t>Расписание по аудиториям</a:t>
            </a:r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1A043A3A-F208-445D-83C5-75BC612660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BAB582-D6AA-4A7C-8E77-08C3FFECA484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9AD3CC49-CA9C-46EB-8B56-508CBB2BFEB6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22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C73C045-FC80-46B8-AEA0-374813981D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213" b="13145"/>
          <a:stretch/>
        </p:blipFill>
        <p:spPr>
          <a:xfrm>
            <a:off x="2120547" y="1284069"/>
            <a:ext cx="7950905" cy="509309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52115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C5504B27-3F19-4BA3-B35A-C95FF232A903}"/>
              </a:ext>
            </a:extLst>
          </p:cNvPr>
          <p:cNvSpPr txBox="1">
            <a:spLocks noChangeArrowheads="1"/>
          </p:cNvSpPr>
          <p:nvPr/>
        </p:nvSpPr>
        <p:spPr>
          <a:xfrm>
            <a:off x="1992313" y="0"/>
            <a:ext cx="8280151" cy="1081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>
                <a:latin typeface="Futura PT Demi" panose="020B0604020202020204" charset="-52"/>
              </a:rPr>
              <a:t>Отчетность по расписанию. </a:t>
            </a:r>
          </a:p>
          <a:p>
            <a:r>
              <a:rPr lang="ru-RU" altLang="ru-RU" sz="3200" b="1" dirty="0">
                <a:latin typeface="Futura PT Demi" panose="020B0604020202020204" charset="-52"/>
              </a:rPr>
              <a:t>Расписание по направлениям подготовки</a:t>
            </a:r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1A043A3A-F208-445D-83C5-75BC612660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B163916-30DB-402E-8473-8BCB156C00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1055440" y="1363090"/>
            <a:ext cx="2981325" cy="51911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8FAE04-AEBB-4ED8-B10E-5626875456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2184" y="1364676"/>
            <a:ext cx="2981325" cy="518795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id="{AA14D813-EB3C-4339-92AA-1008D523F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1839" y="2625255"/>
            <a:ext cx="3336329" cy="1307801"/>
          </a:xfrm>
          <a:prstGeom prst="rect">
            <a:avLst/>
          </a:prstGeom>
          <a:noFill/>
          <a:ln w="38100">
            <a:solidFill>
              <a:srgbClr val="ED7D31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2735"/>
              </a:buClr>
              <a:buFont typeface="Wingdings" panose="05000000000000000000" pitchFamily="2" charset="2"/>
              <a:buNone/>
              <a:defRPr sz="2000" kern="1200">
                <a:solidFill>
                  <a:srgbClr val="1A1A1A"/>
                </a:solidFill>
                <a:latin typeface="+mn-lt"/>
                <a:ea typeface="+mn-ea"/>
                <a:cs typeface="+mn-cs"/>
              </a:defRPr>
            </a:lvl1pPr>
            <a:lvl2pPr marL="361950" indent="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2735"/>
              </a:buClr>
              <a:buNone/>
              <a:defRPr kern="1200">
                <a:solidFill>
                  <a:srgbClr val="1A1A1A"/>
                </a:solidFill>
                <a:latin typeface="+mn-lt"/>
                <a:ea typeface="+mn-ea"/>
                <a:cs typeface="+mn-cs"/>
              </a:defRPr>
            </a:lvl2pPr>
            <a:lvl3pPr marL="719137" indent="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bg2"/>
              </a:buClr>
              <a:buNone/>
              <a:defRPr sz="1600" kern="1200">
                <a:solidFill>
                  <a:srgbClr val="1A1A1A"/>
                </a:solidFill>
                <a:latin typeface="+mn-lt"/>
                <a:ea typeface="+mn-ea"/>
                <a:cs typeface="+mn-cs"/>
              </a:defRPr>
            </a:lvl3pPr>
            <a:lvl4pPr marL="1409700" indent="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bg2"/>
              </a:buClr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35000"/>
              </a:spcBef>
              <a:spcAft>
                <a:spcPct val="0"/>
              </a:spcAft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600"/>
              </a:spcAft>
              <a:buClrTx/>
              <a:defRPr/>
            </a:pPr>
            <a:r>
              <a:rPr lang="ru-RU" kern="0" dirty="0">
                <a:latin typeface="Futura PT Demi" panose="020B0604020202020204" charset="-52"/>
                <a:cs typeface="Arial"/>
              </a:rPr>
              <a:t>Расписание может быть отдельно сформировано для каждого курса и направления подготовки</a:t>
            </a:r>
            <a:endParaRPr kumimoji="0" lang="ru-RU" i="0" u="none" strike="noStrike" kern="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Futura PT Demi" panose="020B0604020202020204" charset="-52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08A97D-F2D8-4F2C-8556-1ED1B2ED706D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9AD3CC49-CA9C-46EB-8B56-508CBB2BFEB6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23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39850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>
            <a:extLst>
              <a:ext uri="{FF2B5EF4-FFF2-40B4-BE49-F238E27FC236}">
                <a16:creationId xmlns:a16="http://schemas.microsoft.com/office/drawing/2014/main" id="{6D431268-6AE3-4363-9F23-5D786D79D8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CAD33F1-13B1-48DF-92A4-81767B434244}"/>
              </a:ext>
            </a:extLst>
          </p:cNvPr>
          <p:cNvSpPr txBox="1">
            <a:spLocks noChangeArrowheads="1"/>
          </p:cNvSpPr>
          <p:nvPr/>
        </p:nvSpPr>
        <p:spPr>
          <a:xfrm>
            <a:off x="1992313" y="0"/>
            <a:ext cx="8280151" cy="1081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>
                <a:latin typeface="Futura PT Demi" panose="020B0604020202020204" charset="-52"/>
              </a:rPr>
              <a:t>Информирование обучающегося о расписании. Личный кабинет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9A5A680-CE16-4B3F-8B05-3C22A8C44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792" y="1175246"/>
            <a:ext cx="8208417" cy="526047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32AD24-9DF4-4487-8271-7BD028644C44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9AD3CC49-CA9C-46EB-8B56-508CBB2BFEB6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24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8121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8FA8CBA2-053E-47FB-9061-6C1B71E39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09" y="1683755"/>
            <a:ext cx="4926878" cy="4422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2735"/>
              </a:buClr>
              <a:buFont typeface="Wingdings" panose="05000000000000000000" pitchFamily="2" charset="2"/>
              <a:buNone/>
              <a:defRPr sz="2000" kern="1200">
                <a:solidFill>
                  <a:srgbClr val="1A1A1A"/>
                </a:solidFill>
                <a:latin typeface="+mn-lt"/>
                <a:ea typeface="+mn-ea"/>
                <a:cs typeface="+mn-cs"/>
              </a:defRPr>
            </a:lvl1pPr>
            <a:lvl2pPr marL="361950" indent="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2735"/>
              </a:buClr>
              <a:buNone/>
              <a:defRPr kern="1200">
                <a:solidFill>
                  <a:srgbClr val="1A1A1A"/>
                </a:solidFill>
                <a:latin typeface="+mn-lt"/>
                <a:ea typeface="+mn-ea"/>
                <a:cs typeface="+mn-cs"/>
              </a:defRPr>
            </a:lvl2pPr>
            <a:lvl3pPr marL="719137" indent="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bg2"/>
              </a:buClr>
              <a:buNone/>
              <a:defRPr sz="1600" kern="1200">
                <a:solidFill>
                  <a:srgbClr val="1A1A1A"/>
                </a:solidFill>
                <a:latin typeface="+mn-lt"/>
                <a:ea typeface="+mn-ea"/>
                <a:cs typeface="+mn-cs"/>
              </a:defRPr>
            </a:lvl3pPr>
            <a:lvl4pPr marL="1409700" indent="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bg2"/>
              </a:buClr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35000"/>
              </a:spcBef>
              <a:spcAft>
                <a:spcPct val="0"/>
              </a:spcAft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ru-RU" kern="0" dirty="0">
                <a:latin typeface="Futura PT Demi" panose="020B0604020202020204" charset="-52"/>
                <a:cs typeface="Arial"/>
              </a:rPr>
              <a:t>Уже доступен для версии 2.3.1.16 «1С:Университет ПРОФ»</a:t>
            </a:r>
            <a:br>
              <a:rPr lang="ru-RU" kern="0" dirty="0">
                <a:latin typeface="Futura PT Demi" panose="020B0604020202020204" charset="-52"/>
                <a:cs typeface="Arial"/>
              </a:rPr>
            </a:br>
            <a:r>
              <a:rPr lang="ru-RU" kern="0" dirty="0">
                <a:latin typeface="Futura PT Demi" panose="020B0604020202020204" charset="-52"/>
                <a:cs typeface="Arial"/>
              </a:rPr>
              <a:t>(требуется наличие действующего ключа СЛК </a:t>
            </a:r>
            <a:r>
              <a:rPr lang="ru-RU" altLang="ru-RU" kern="0" dirty="0">
                <a:latin typeface="Futura PT Demi" panose="020B0604020202020204" charset="-52"/>
                <a:cs typeface="Arial"/>
              </a:rPr>
              <a:t>для «1С:Университет ПРОФ»</a:t>
            </a:r>
            <a:r>
              <a:rPr lang="ru-RU" kern="0" dirty="0">
                <a:latin typeface="Futura PT Demi" panose="020B0604020202020204" charset="-52"/>
                <a:cs typeface="Arial"/>
              </a:rPr>
              <a:t>).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endParaRPr lang="ru-RU" kern="0" dirty="0">
              <a:latin typeface="Futura PT Demi" panose="020B0604020202020204" charset="-52"/>
              <a:cs typeface="Arial"/>
            </a:endParaRPr>
          </a:p>
          <a:p>
            <a:pPr marL="342900" lvl="0" indent="-342900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ru-RU" kern="0" dirty="0">
                <a:latin typeface="Futura PT Demi" panose="020B0604020202020204" charset="-52"/>
                <a:cs typeface="Arial"/>
              </a:rPr>
              <a:t>Комплект включает два модуля</a:t>
            </a:r>
            <a:endParaRPr kumimoji="0" lang="ru-RU" i="0" u="none" strike="noStrike" kern="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Futura PT Demi" panose="020B0604020202020204" charset="-52"/>
              <a:cs typeface="Arial"/>
            </a:endParaRPr>
          </a:p>
          <a:p>
            <a:pPr marL="1004887" lvl="2" indent="-285750">
              <a:spcBef>
                <a:spcPts val="0"/>
              </a:spcBef>
              <a:spcAft>
                <a:spcPts val="600"/>
              </a:spcAft>
              <a:buClrTx/>
              <a:buFont typeface="Courier New" panose="02070309020205020404" pitchFamily="49" charset="0"/>
              <a:buChar char="o"/>
              <a:defRPr/>
            </a:pPr>
            <a:r>
              <a:rPr lang="ru-RU" sz="2000" kern="0" dirty="0">
                <a:latin typeface="Futura PT Demi" panose="020B0604020202020204" charset="-52"/>
                <a:cs typeface="Arial"/>
              </a:rPr>
              <a:t>бот, отображающий успеваемость обучающегося </a:t>
            </a:r>
            <a:br>
              <a:rPr lang="ru-RU" sz="2000" kern="0" dirty="0">
                <a:latin typeface="Futura PT Demi" panose="020B0604020202020204" charset="-52"/>
                <a:cs typeface="Arial"/>
              </a:rPr>
            </a:br>
            <a:r>
              <a:rPr lang="ru-RU" sz="2000" kern="0" dirty="0">
                <a:latin typeface="Futura PT Demi" panose="020B0604020202020204" charset="-52"/>
                <a:cs typeface="Arial"/>
              </a:rPr>
              <a:t>в </a:t>
            </a:r>
            <a:r>
              <a:rPr lang="en-US" sz="2000" kern="0" dirty="0">
                <a:latin typeface="Futura PT Demi" panose="020B0604020202020204" charset="-52"/>
                <a:cs typeface="Arial"/>
              </a:rPr>
              <a:t>MAX</a:t>
            </a:r>
            <a:r>
              <a:rPr lang="ru-RU" sz="2000" kern="0" dirty="0">
                <a:latin typeface="Futura PT Demi" panose="020B0604020202020204" charset="-52"/>
                <a:cs typeface="Arial"/>
              </a:rPr>
              <a:t>;</a:t>
            </a:r>
          </a:p>
          <a:p>
            <a:pPr marL="1062037" lvl="2" indent="-342900">
              <a:spcBef>
                <a:spcPts val="0"/>
              </a:spcBef>
              <a:spcAft>
                <a:spcPts val="600"/>
              </a:spcAft>
              <a:buClrTx/>
              <a:buFont typeface="Courier New" panose="02070309020205020404" pitchFamily="49" charset="0"/>
              <a:buChar char="o"/>
              <a:defRPr/>
            </a:pPr>
            <a:r>
              <a:rPr lang="ru-RU" sz="2000" kern="0" dirty="0">
                <a:latin typeface="Futura PT Demi" panose="020B0604020202020204" charset="-52"/>
              </a:rPr>
              <a:t>механизм выгрузки расписания занятий в сервис «Расписание»</a:t>
            </a:r>
            <a:br>
              <a:rPr lang="en-US" sz="2000" kern="0" dirty="0">
                <a:latin typeface="Futura PT Demi" panose="020B0604020202020204" charset="-52"/>
              </a:rPr>
            </a:br>
            <a:r>
              <a:rPr lang="en-US" sz="2000" b="1" u="sng" kern="0" dirty="0">
                <a:latin typeface="Futura PT Demi" panose="020B0604020202020204" charset="-52"/>
              </a:rPr>
              <a:t>timetable.vkteam.ru</a:t>
            </a:r>
            <a:endParaRPr kumimoji="0" lang="ru-RU" sz="2000" i="0" u="none" strike="noStrike" kern="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Futura PT Demi" panose="020B0604020202020204" charset="-52"/>
              <a:cs typeface="Arial"/>
            </a:endParaRP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9EF29B72-184C-41EA-B0CA-8DE0BAD71C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3A95741-C542-45E2-9162-8D141D6F526E}"/>
              </a:ext>
            </a:extLst>
          </p:cNvPr>
          <p:cNvSpPr txBox="1">
            <a:spLocks noChangeArrowheads="1"/>
          </p:cNvSpPr>
          <p:nvPr/>
        </p:nvSpPr>
        <p:spPr>
          <a:xfrm>
            <a:off x="1992313" y="0"/>
            <a:ext cx="8280151" cy="1081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>
                <a:latin typeface="Futura PT Demi" panose="020B0604020202020204" charset="-52"/>
              </a:rPr>
              <a:t>Информирование обучающегося о расписании. МАХ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3F9E4E-3A88-450B-9A0A-EC01002DEBE4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9AD3CC49-CA9C-46EB-8B56-508CBB2BFEB6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25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27324A-59EB-49E4-A690-A68ACDA838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001" y="1412776"/>
            <a:ext cx="6048673" cy="505669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891975B-E816-479B-AD1D-4DCEA16F3590}"/>
              </a:ext>
            </a:extLst>
          </p:cNvPr>
          <p:cNvSpPr/>
          <p:nvPr/>
        </p:nvSpPr>
        <p:spPr>
          <a:xfrm>
            <a:off x="5519936" y="5696374"/>
            <a:ext cx="5894583" cy="4431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0946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9EF29B72-184C-41EA-B0CA-8DE0BAD71C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3A95741-C542-45E2-9162-8D141D6F526E}"/>
              </a:ext>
            </a:extLst>
          </p:cNvPr>
          <p:cNvSpPr txBox="1">
            <a:spLocks noChangeArrowheads="1"/>
          </p:cNvSpPr>
          <p:nvPr/>
        </p:nvSpPr>
        <p:spPr>
          <a:xfrm>
            <a:off x="1992313" y="0"/>
            <a:ext cx="8640191" cy="1081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>
                <a:latin typeface="Futura PT Demi" panose="020B0604020202020204" charset="-52"/>
              </a:rPr>
              <a:t>Информирование обучающегося о расписании. Настройка взаимодействия с МАХ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8923377-E0EA-4765-BB34-7E5B35BC48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42" t="2370" r="3618" b="4580"/>
          <a:stretch/>
        </p:blipFill>
        <p:spPr>
          <a:xfrm>
            <a:off x="3071664" y="1594290"/>
            <a:ext cx="4335581" cy="451555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F033CF0-9376-4F80-AB3D-EEAC059378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7380" y="1597744"/>
            <a:ext cx="4229485" cy="451210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id="{B5CF9EF2-3FCC-414F-9172-4894FB4E9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135" y="1999089"/>
            <a:ext cx="2672514" cy="4409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2735"/>
              </a:buClr>
              <a:buFont typeface="Wingdings" panose="05000000000000000000" pitchFamily="2" charset="2"/>
              <a:buNone/>
              <a:defRPr sz="2000" kern="1200">
                <a:solidFill>
                  <a:srgbClr val="1A1A1A"/>
                </a:solidFill>
                <a:latin typeface="+mn-lt"/>
                <a:ea typeface="+mn-ea"/>
                <a:cs typeface="+mn-cs"/>
              </a:defRPr>
            </a:lvl1pPr>
            <a:lvl2pPr marL="361950" indent="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2735"/>
              </a:buClr>
              <a:buNone/>
              <a:defRPr kern="1200">
                <a:solidFill>
                  <a:srgbClr val="1A1A1A"/>
                </a:solidFill>
                <a:latin typeface="+mn-lt"/>
                <a:ea typeface="+mn-ea"/>
                <a:cs typeface="+mn-cs"/>
              </a:defRPr>
            </a:lvl2pPr>
            <a:lvl3pPr marL="719137" indent="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bg2"/>
              </a:buClr>
              <a:buNone/>
              <a:defRPr sz="1600" kern="1200">
                <a:solidFill>
                  <a:srgbClr val="1A1A1A"/>
                </a:solidFill>
                <a:latin typeface="+mn-lt"/>
                <a:ea typeface="+mn-ea"/>
                <a:cs typeface="+mn-cs"/>
              </a:defRPr>
            </a:lvl3pPr>
            <a:lvl4pPr marL="1409700" indent="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bg2"/>
              </a:buClr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35000"/>
              </a:spcBef>
              <a:spcAft>
                <a:spcPct val="0"/>
              </a:spcAft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Futura PT Demi" panose="020B0604020202020204" charset="-52"/>
                <a:cs typeface="Arial"/>
              </a:rPr>
              <a:t>Адрес сервиса «Расписание»: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Futura PT Demi" panose="020B0604020202020204" charset="-52"/>
                <a:cs typeface="Arial"/>
              </a:rPr>
            </a:br>
            <a:r>
              <a: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Futura PT Demi" panose="020B0604020202020204" charset="-52"/>
                <a:cs typeface="Arial"/>
              </a:rPr>
              <a:t>timetable.vkteam.ru</a:t>
            </a:r>
            <a:endParaRPr kumimoji="0" lang="ru-RU" sz="1800" b="1" i="0" u="sng" strike="noStrike" kern="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Futura PT Demi" panose="020B0604020202020204" charset="-52"/>
              <a:cs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Futura PT Demi" panose="020B0604020202020204" charset="-52"/>
                <a:cs typeface="Arial"/>
              </a:rPr>
              <a:t>Выгруженное расписание отображается на</a:t>
            </a:r>
            <a:r>
              <a:rPr kumimoji="0" lang="ru-RU" sz="1800" b="1" i="0" u="sng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Futura PT Demi" panose="020B0604020202020204" charset="-52"/>
                <a:cs typeface="Arial"/>
              </a:rPr>
              <a:t> </a:t>
            </a:r>
            <a:r>
              <a: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Futura PT Demi" panose="020B0604020202020204" charset="-52"/>
                <a:cs typeface="Arial"/>
              </a:rPr>
              <a:t>vk.com/schedule</a:t>
            </a:r>
            <a:endParaRPr kumimoji="0" lang="ru-RU" sz="1800" b="1" i="0" u="sng" strike="noStrike" kern="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Futura PT Demi" panose="020B0604020202020204" charset="-52"/>
              <a:cs typeface="Arial"/>
            </a:endParaRPr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845FBE77-9CDF-4028-818C-E6BD242197E5}"/>
              </a:ext>
            </a:extLst>
          </p:cNvPr>
          <p:cNvSpPr/>
          <p:nvPr/>
        </p:nvSpPr>
        <p:spPr>
          <a:xfrm>
            <a:off x="6960096" y="5002467"/>
            <a:ext cx="1178993" cy="515578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97831B-2596-4A79-80F2-D73E63BFA152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9AD3CC49-CA9C-46EB-8B56-508CBB2BFEB6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26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47313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063" y="908050"/>
            <a:ext cx="6553200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latin typeface="Futura PT Book" charset="-52"/>
            </a:endParaRPr>
          </a:p>
        </p:txBody>
      </p:sp>
      <p:sp>
        <p:nvSpPr>
          <p:cNvPr id="47108" name="Заголовок 1"/>
          <p:cNvSpPr txBox="1">
            <a:spLocks/>
          </p:cNvSpPr>
          <p:nvPr/>
        </p:nvSpPr>
        <p:spPr bwMode="auto">
          <a:xfrm>
            <a:off x="963613" y="4406900"/>
            <a:ext cx="10172700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4000" dirty="0">
                <a:solidFill>
                  <a:srgbClr val="000000"/>
                </a:solidFill>
              </a:rPr>
              <a:t>ЭКОСИСТЕМА ВУЗА</a:t>
            </a:r>
            <a:br>
              <a:rPr lang="ru-RU" altLang="ru-RU" sz="4000" dirty="0">
                <a:solidFill>
                  <a:srgbClr val="000000"/>
                </a:solidFill>
              </a:rPr>
            </a:br>
            <a:r>
              <a:rPr lang="ru-RU" altLang="ru-RU" sz="4000" dirty="0">
                <a:solidFill>
                  <a:srgbClr val="000000"/>
                </a:solidFill>
              </a:rPr>
              <a:t>И «1С:УНИВЕРСИТЕТ ПРОФ»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3F5069-6E56-441C-8196-C9EBDE422472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0ADAAA40-7388-4BF2-9B54-2424B9CBB426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27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EDB3D8AF-FFC7-4759-B3C0-ECA54B5A9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968" y="-27384"/>
            <a:ext cx="10272712" cy="10810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3200" kern="0" dirty="0">
                <a:solidFill>
                  <a:schemeClr val="tx1"/>
                </a:solidFill>
                <a:latin typeface="Futura PT Demi" panose="020B0604020202020204" pitchFamily="34" charset="-52"/>
              </a:rPr>
              <a:t>Внедрения</a:t>
            </a:r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id="{6C782479-8283-4A7E-A2CD-E810F57DDCA4}"/>
              </a:ext>
            </a:extLst>
          </p:cNvPr>
          <p:cNvSpPr txBox="1">
            <a:spLocks/>
          </p:cNvSpPr>
          <p:nvPr/>
        </p:nvSpPr>
        <p:spPr bwMode="auto">
          <a:xfrm>
            <a:off x="479425" y="1412875"/>
            <a:ext cx="10274300" cy="49053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ru-RU" altLang="ru-RU" sz="1800" kern="0" dirty="0"/>
              <a:t>Вузами России приобретено более 450 экземпляров программного продукта. </a:t>
            </a:r>
          </a:p>
          <a:p>
            <a:pPr marL="0" indent="0">
              <a:buFontTx/>
              <a:buNone/>
              <a:defRPr/>
            </a:pPr>
            <a:r>
              <a:rPr lang="ru-RU" altLang="ru-RU" sz="1800" kern="0" dirty="0"/>
              <a:t>Среди вузов, внедряющих «1С:Университет» и «1С:Университет ПРОФ»:</a:t>
            </a:r>
          </a:p>
          <a:p>
            <a:pPr marL="522288" eaLnBrk="1" fontAlgn="b" hangingPunct="1">
              <a:spcBef>
                <a:spcPts val="120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ru-RU" sz="1800" kern="0" dirty="0"/>
              <a:t>НИТУ МИСиС</a:t>
            </a:r>
          </a:p>
          <a:p>
            <a:pPr marL="522288" eaLnBrk="1" fontAlgn="b" hangingPunct="1">
              <a:spcBef>
                <a:spcPts val="120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ru-RU" sz="1800" kern="0" dirty="0"/>
              <a:t>Финансовый университет при Правительстве Российской Федерации</a:t>
            </a:r>
          </a:p>
          <a:p>
            <a:pPr marL="522288" eaLnBrk="1" fontAlgn="b" hangingPunct="1">
              <a:spcBef>
                <a:spcPts val="120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ru-RU" sz="1800" kern="0" dirty="0"/>
              <a:t>Московский политехнический университет</a:t>
            </a:r>
          </a:p>
          <a:p>
            <a:pPr marL="522288" eaLnBrk="1" fontAlgn="b" hangingPunct="1">
              <a:spcBef>
                <a:spcPts val="120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ru-RU" sz="1800" kern="0" dirty="0"/>
              <a:t>Южный федеральный университет</a:t>
            </a:r>
          </a:p>
          <a:p>
            <a:pPr marL="522288" eaLnBrk="1" fontAlgn="b" hangingPunct="1">
              <a:spcBef>
                <a:spcPts val="120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/>
              <a:t>Национальный исследовательский университет «МЭИ»</a:t>
            </a:r>
          </a:p>
          <a:p>
            <a:pPr marL="522288" eaLnBrk="1" fontAlgn="b" hangingPunct="1">
              <a:spcBef>
                <a:spcPts val="120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/>
              <a:t>Российский университет медицины</a:t>
            </a:r>
          </a:p>
          <a:p>
            <a:pPr marL="522288" eaLnBrk="1" fontAlgn="b" hangingPunct="1">
              <a:spcBef>
                <a:spcPts val="120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ru-RU" sz="1800" kern="0" dirty="0"/>
              <a:t>Северо-Кавказский федеральный университет</a:t>
            </a:r>
            <a:endParaRPr lang="ru-RU" altLang="ru-RU" kern="0" dirty="0"/>
          </a:p>
        </p:txBody>
      </p:sp>
      <p:pic>
        <p:nvPicPr>
          <p:cNvPr id="67588" name="Рисунок 9">
            <a:extLst>
              <a:ext uri="{FF2B5EF4-FFF2-40B4-BE49-F238E27FC236}">
                <a16:creationId xmlns:a16="http://schemas.microsoft.com/office/drawing/2014/main" id="{F911693D-68D0-48C3-B2C4-3CAA63546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225" y="2438276"/>
            <a:ext cx="1646238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Рисунок 10">
            <a:extLst>
              <a:ext uri="{FF2B5EF4-FFF2-40B4-BE49-F238E27FC236}">
                <a16:creationId xmlns:a16="http://schemas.microsoft.com/office/drawing/2014/main" id="{4CBE7FB1-1846-45DF-9AC2-0956EAD0B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013" y="1381522"/>
            <a:ext cx="1744662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Рисунок 11">
            <a:extLst>
              <a:ext uri="{FF2B5EF4-FFF2-40B4-BE49-F238E27FC236}">
                <a16:creationId xmlns:a16="http://schemas.microsoft.com/office/drawing/2014/main" id="{3E0A3416-B4A3-4869-BBB8-37AA517F5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5291138"/>
            <a:ext cx="1522412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1" name="Рисунок 12">
            <a:extLst>
              <a:ext uri="{FF2B5EF4-FFF2-40B4-BE49-F238E27FC236}">
                <a16:creationId xmlns:a16="http://schemas.microsoft.com/office/drawing/2014/main" id="{A7CDD32B-7E0F-4FA1-BDB8-A9ADDDD40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5289550"/>
            <a:ext cx="12477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2" name="Рисунок 13">
            <a:extLst>
              <a:ext uri="{FF2B5EF4-FFF2-40B4-BE49-F238E27FC236}">
                <a16:creationId xmlns:a16="http://schemas.microsoft.com/office/drawing/2014/main" id="{B6DD2F76-AD55-4452-892D-2A46AC95F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348288"/>
            <a:ext cx="1520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3" name="Рисунок 14">
            <a:extLst>
              <a:ext uri="{FF2B5EF4-FFF2-40B4-BE49-F238E27FC236}">
                <a16:creationId xmlns:a16="http://schemas.microsoft.com/office/drawing/2014/main" id="{AD18A996-1BA0-4C56-9D09-831434B37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6122988"/>
            <a:ext cx="6461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4" name="Рисунок 15">
            <a:extLst>
              <a:ext uri="{FF2B5EF4-FFF2-40B4-BE49-F238E27FC236}">
                <a16:creationId xmlns:a16="http://schemas.microsoft.com/office/drawing/2014/main" id="{75026248-9011-428D-86D1-B6611BA37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5349875"/>
            <a:ext cx="1158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5" name="Рисунок 16" descr="C:\Users\grechkin\AppData\Local\Microsoft\Windows\INetCache\Content.Word\Моск институ психоанализа.png">
            <a:extLst>
              <a:ext uri="{FF2B5EF4-FFF2-40B4-BE49-F238E27FC236}">
                <a16:creationId xmlns:a16="http://schemas.microsoft.com/office/drawing/2014/main" id="{F25CC1BF-3B58-4778-A807-EB5CF0166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5" y="5295900"/>
            <a:ext cx="17621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6" name="Рисунок 17" descr="C:\Users\grechkin\AppData\Local\Microsoft\Windows\INetCache\Content.Word\ГСГУ_logo.png">
            <a:extLst>
              <a:ext uri="{FF2B5EF4-FFF2-40B4-BE49-F238E27FC236}">
                <a16:creationId xmlns:a16="http://schemas.microsoft.com/office/drawing/2014/main" id="{7BE2A33A-4F43-49C5-96C3-61759F850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75" y="6161088"/>
            <a:ext cx="50323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7" name="Рисунок 18" descr="C:\Users\grechkin\AppData\Local\Microsoft\Windows\INetCache\Content.Word\Станкин.jpg">
            <a:extLst>
              <a:ext uri="{FF2B5EF4-FFF2-40B4-BE49-F238E27FC236}">
                <a16:creationId xmlns:a16="http://schemas.microsoft.com/office/drawing/2014/main" id="{37695404-B93E-4CF4-ACB9-1D536BA52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225" y="5278438"/>
            <a:ext cx="863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8" name="Рисунок 19" descr="C:\Users\grechkin\AppData\Local\Microsoft\Windows\INetCache\Content.Word\ПСТГУ на светлом.png">
            <a:extLst>
              <a:ext uri="{FF2B5EF4-FFF2-40B4-BE49-F238E27FC236}">
                <a16:creationId xmlns:a16="http://schemas.microsoft.com/office/drawing/2014/main" id="{4692584C-210C-41D0-8D53-F4D215CD2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413" y="6089650"/>
            <a:ext cx="6318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9" name="Picture 3" descr="МЭИ">
            <a:extLst>
              <a:ext uri="{FF2B5EF4-FFF2-40B4-BE49-F238E27FC236}">
                <a16:creationId xmlns:a16="http://schemas.microsoft.com/office/drawing/2014/main" id="{36BEB3B4-0DC7-4BF6-B136-E85704FE6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50" y="6013450"/>
            <a:ext cx="1285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0" name="Picture 4" descr="РГАУ-МСХА_логотип">
            <a:extLst>
              <a:ext uri="{FF2B5EF4-FFF2-40B4-BE49-F238E27FC236}">
                <a16:creationId xmlns:a16="http://schemas.microsoft.com/office/drawing/2014/main" id="{7AF7B1D8-FA1B-4609-BDF5-05178A996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5" y="6051550"/>
            <a:ext cx="7429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1" name="Picture 5" descr="РТА">
            <a:extLst>
              <a:ext uri="{FF2B5EF4-FFF2-40B4-BE49-F238E27FC236}">
                <a16:creationId xmlns:a16="http://schemas.microsoft.com/office/drawing/2014/main" id="{8C39F36B-FD8F-458F-8664-F559C4B0B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6027738"/>
            <a:ext cx="7810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2" name="Рисунок 23" descr="C:\Users\grechkin\AppData\Local\Microsoft\Windows\INetCache\Content.Word\Штиглиц уточнить.png">
            <a:extLst>
              <a:ext uri="{FF2B5EF4-FFF2-40B4-BE49-F238E27FC236}">
                <a16:creationId xmlns:a16="http://schemas.microsoft.com/office/drawing/2014/main" id="{B33C332A-262A-4E01-BD4A-A7C89AE2F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25" y="6053138"/>
            <a:ext cx="70485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3" name="Рисунок 24" descr="C:\Users\grechkin\AppData\Local\Microsoft\Windows\INetCache\Content.Word\Сколково в цвете.jpg">
            <a:extLst>
              <a:ext uri="{FF2B5EF4-FFF2-40B4-BE49-F238E27FC236}">
                <a16:creationId xmlns:a16="http://schemas.microsoft.com/office/drawing/2014/main" id="{46B861D0-24F5-4240-8A56-6DE18783F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13" y="6089650"/>
            <a:ext cx="9556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4" name="Рисунок 25">
            <a:extLst>
              <a:ext uri="{FF2B5EF4-FFF2-40B4-BE49-F238E27FC236}">
                <a16:creationId xmlns:a16="http://schemas.microsoft.com/office/drawing/2014/main" id="{8CC5DC36-B31F-47C1-9983-0332D4E8A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7825" y="5259388"/>
            <a:ext cx="138271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6" name="Рисунок 27">
            <a:extLst>
              <a:ext uri="{FF2B5EF4-FFF2-40B4-BE49-F238E27FC236}">
                <a16:creationId xmlns:a16="http://schemas.microsoft.com/office/drawing/2014/main" id="{0B3FBFF0-DECC-4E21-86A9-EEE8EC47E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263" y="3797300"/>
            <a:ext cx="7715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7" name="Рисунок 28">
            <a:extLst>
              <a:ext uri="{FF2B5EF4-FFF2-40B4-BE49-F238E27FC236}">
                <a16:creationId xmlns:a16="http://schemas.microsoft.com/office/drawing/2014/main" id="{293DC2EE-3AF2-4351-95F7-C199304AF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3913" y="3449638"/>
            <a:ext cx="7715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8" name="Рисунок 29">
            <a:extLst>
              <a:ext uri="{FF2B5EF4-FFF2-40B4-BE49-F238E27FC236}">
                <a16:creationId xmlns:a16="http://schemas.microsoft.com/office/drawing/2014/main" id="{2A12D13F-F0E3-4A00-BD53-039B5059A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825" y="3824288"/>
            <a:ext cx="7715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9" name="Рисунок 30">
            <a:extLst>
              <a:ext uri="{FF2B5EF4-FFF2-40B4-BE49-F238E27FC236}">
                <a16:creationId xmlns:a16="http://schemas.microsoft.com/office/drawing/2014/main" id="{B6D0E68A-01BC-4FC3-AADC-6975020A6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725" y="3446463"/>
            <a:ext cx="7715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7D340D6-2B50-46B8-81DC-A9D792BD1B38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B60C86AB-A673-4E7A-A478-2988F96ED299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28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7" name="Рисунок 6">
            <a:extLst>
              <a:ext uri="{FF2B5EF4-FFF2-40B4-BE49-F238E27FC236}">
                <a16:creationId xmlns:a16="http://schemas.microsoft.com/office/drawing/2014/main" id="{603AAC00-3FA7-4E2F-B553-7B35ACBBF3AF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latin typeface="Futura PT Book" charset="-52"/>
            </a:endParaRPr>
          </a:p>
        </p:txBody>
      </p:sp>
      <p:sp>
        <p:nvSpPr>
          <p:cNvPr id="11" name="Текст 2">
            <a:extLst/>
          </p:cNvPr>
          <p:cNvSpPr txBox="1">
            <a:spLocks/>
          </p:cNvSpPr>
          <p:nvPr/>
        </p:nvSpPr>
        <p:spPr bwMode="auto">
          <a:xfrm>
            <a:off x="550863" y="1484313"/>
            <a:ext cx="10274300" cy="49053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ru-RU" altLang="ru-RU" sz="2400" kern="0" dirty="0"/>
              <a:t>Экосистема 1С</a:t>
            </a:r>
          </a:p>
          <a:p>
            <a:pPr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ru-RU" sz="2400" dirty="0"/>
              <a:t>партнеры фирмы «1С» (в РФ более 60 компаний-партнеров фирмы 1С с компетенциями в части автоматизации образовательных организаций):</a:t>
            </a:r>
          </a:p>
          <a:p>
            <a:pPr marL="922338" lvl="1" eaLnBrk="1" fontAlgn="b" hangingPunct="1">
              <a:spcBef>
                <a:spcPts val="0"/>
              </a:spcBef>
              <a:spcAft>
                <a:spcPts val="1200"/>
              </a:spcAft>
              <a:buClrTx/>
              <a:buFont typeface="Courier New" panose="02070309020205020404" pitchFamily="49" charset="0"/>
              <a:buChar char="o"/>
              <a:defRPr/>
            </a:pPr>
            <a:r>
              <a:rPr lang="ru-RU" sz="2000" dirty="0"/>
              <a:t>специалисты по «1С» технологиям (в РФ более 100 тыс. специалистов по программированию в среде «1С»); </a:t>
            </a:r>
          </a:p>
          <a:p>
            <a:pPr marL="922338" lvl="1" eaLnBrk="1" fontAlgn="b" hangingPunct="1">
              <a:spcBef>
                <a:spcPts val="0"/>
              </a:spcBef>
              <a:spcAft>
                <a:spcPts val="1200"/>
              </a:spcAft>
              <a:buClrTx/>
              <a:buFont typeface="Courier New" panose="02070309020205020404" pitchFamily="49" charset="0"/>
              <a:buChar char="o"/>
              <a:defRPr/>
            </a:pPr>
            <a:r>
              <a:rPr lang="ru-RU" sz="2000" dirty="0"/>
              <a:t>специалисты по «1С:Университет ПРОФ» (в РФ более 500 специалистов по «1С:Университет ПРОФ»);</a:t>
            </a:r>
          </a:p>
          <a:p>
            <a:pPr marL="357188" indent="-357188" eaLnBrk="1" fontAlgn="b" hangingPunct="1"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ru-RU" sz="2400" dirty="0"/>
              <a:t>комплекс программных продуктов  по автоматизации предприятий, в том числе автоматизации деятельности образовательных учреждений.</a:t>
            </a:r>
          </a:p>
          <a:p>
            <a:pPr marL="522288" eaLnBrk="1" fontAlgn="b" hangingPunct="1"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§"/>
              <a:defRPr/>
            </a:pPr>
            <a:endParaRPr lang="ru-RU" kern="0" dirty="0"/>
          </a:p>
          <a:p>
            <a:pPr marL="0" indent="0">
              <a:buFontTx/>
              <a:buNone/>
              <a:defRPr/>
            </a:pPr>
            <a:endParaRPr lang="ru-RU" altLang="ru-RU" kern="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42D428-AD0B-4DFE-939D-E1C468D6EFD5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0ADAAA40-7388-4BF2-9B54-2424B9CBB426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29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6CFE40BE-0809-4DB4-907E-458758A6EA61}"/>
              </a:ext>
            </a:extLst>
          </p:cNvPr>
          <p:cNvSpPr txBox="1">
            <a:spLocks/>
          </p:cNvSpPr>
          <p:nvPr/>
        </p:nvSpPr>
        <p:spPr>
          <a:xfrm>
            <a:off x="1938461" y="1"/>
            <a:ext cx="8838059" cy="149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3200" b="1" dirty="0">
                <a:latin typeface="Futura PT Demi" panose="020B0604020202020204" charset="-52"/>
              </a:rPr>
              <a:t>Конкурентные преимущества решений на платформе «1С:Предприятие»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 2">
            <a:extLst>
              <a:ext uri="{FF2B5EF4-FFF2-40B4-BE49-F238E27FC236}">
                <a16:creationId xmlns:a16="http://schemas.microsoft.com/office/drawing/2014/main" id="{083C8DD6-C7B7-4163-A360-9E20E4B1D08C}"/>
              </a:ext>
            </a:extLst>
          </p:cNvPr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Futura PT Book" panose="020B0604020202020204" charset="-52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EF35107-3B41-4C5D-83C8-C0B790FE3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115888"/>
            <a:ext cx="7034212" cy="108108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3200" b="1" kern="0" dirty="0">
                <a:solidFill>
                  <a:srgbClr val="000000"/>
                </a:solidFill>
                <a:latin typeface="Futura PT Demi" panose="020B0702020204020303" pitchFamily="34" charset="-52"/>
              </a:rPr>
              <a:t>«1С:Университет ПРОФ». </a:t>
            </a:r>
            <a:br>
              <a:rPr lang="ru-RU" altLang="ru-RU" sz="3200" kern="0" dirty="0">
                <a:solidFill>
                  <a:srgbClr val="000000"/>
                </a:solidFill>
                <a:latin typeface="Futura PT Demi" panose="020B0702020204020303" pitchFamily="34" charset="-52"/>
              </a:rPr>
            </a:br>
            <a:r>
              <a:rPr lang="ru-RU" altLang="ru-RU" sz="3200" kern="0" dirty="0">
                <a:solidFill>
                  <a:srgbClr val="000000"/>
                </a:solidFill>
                <a:latin typeface="Futura PT Demi" panose="020B0702020204020303" pitchFamily="34" charset="-52"/>
              </a:rPr>
              <a:t>Общая информация о решениях</a:t>
            </a:r>
            <a:endParaRPr lang="ru-RU" altLang="ru-RU" sz="3200" kern="0" dirty="0">
              <a:latin typeface="Futura PT Demi" panose="020B0702020204020303" pitchFamily="34" charset="-52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32FDE678-ACAD-4289-BAEF-BDD30E7B6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525" y="1413718"/>
            <a:ext cx="11533188" cy="5327650"/>
          </a:xfrm>
        </p:spPr>
        <p:txBody>
          <a:bodyPr>
            <a:normAutofit fontScale="92500" lnSpcReduction="10000"/>
          </a:bodyPr>
          <a:lstStyle/>
          <a:p>
            <a:pPr marL="0" indent="0">
              <a:buFontTx/>
              <a:buNone/>
              <a:defRPr/>
            </a:pPr>
            <a:r>
              <a:rPr lang="ru-RU" altLang="ru-RU" sz="1800" dirty="0">
                <a:latin typeface="Futura PT Demi" panose="020B0604020202020204" charset="-52"/>
              </a:rPr>
              <a:t>Возможности: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solidFill>
                  <a:srgbClr val="008000"/>
                </a:solidFill>
                <a:latin typeface="Futura PT Demi" panose="020B0604020202020204" charset="-52"/>
              </a:rPr>
              <a:t>прием в вуз, расчет и распределение нагрузки сотрудников, делопроизводство</a:t>
            </a:r>
            <a:br>
              <a:rPr lang="ru-RU" sz="1600" dirty="0">
                <a:solidFill>
                  <a:srgbClr val="008000"/>
                </a:solidFill>
                <a:latin typeface="Futura PT Demi" panose="020B0604020202020204" charset="-52"/>
              </a:rPr>
            </a:br>
            <a:r>
              <a:rPr lang="ru-RU" sz="1600" dirty="0">
                <a:solidFill>
                  <a:srgbClr val="008000"/>
                </a:solidFill>
                <a:latin typeface="Futura PT Demi" panose="020B0604020202020204" charset="-52"/>
              </a:rPr>
              <a:t>и учет по контингенту обучающихся 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solidFill>
                  <a:srgbClr val="008000"/>
                </a:solidFill>
                <a:latin typeface="Futura PT Demi" panose="020B0604020202020204" charset="-52"/>
              </a:rPr>
              <a:t>интеграция с ФИС ГИА и приема, интеграция с ФРДО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solidFill>
                  <a:srgbClr val="008000"/>
                </a:solidFill>
                <a:latin typeface="Futura PT Demi" panose="020B0604020202020204" charset="-52"/>
              </a:rPr>
              <a:t>отчет ВПО-1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solidFill>
                  <a:srgbClr val="003399"/>
                </a:solidFill>
                <a:latin typeface="Futura PT Demi" panose="020B0604020202020204" charset="-52"/>
              </a:rPr>
              <a:t>расписание, послевузовское и дополнительное образование, планирование и учет результатов выполнения НИР, механизмы эффективного контракта в рамках новых систем оплаты труда, личные кабинеты поступающего,</a:t>
            </a:r>
            <a:br>
              <a:rPr lang="ru-RU" sz="1600" dirty="0">
                <a:solidFill>
                  <a:srgbClr val="003399"/>
                </a:solidFill>
                <a:latin typeface="Futura PT Demi" panose="020B0604020202020204" charset="-52"/>
              </a:rPr>
            </a:br>
            <a:r>
              <a:rPr lang="ru-RU" sz="1600" dirty="0">
                <a:solidFill>
                  <a:srgbClr val="003399"/>
                </a:solidFill>
                <a:latin typeface="Futura PT Demi" panose="020B0604020202020204" charset="-52"/>
              </a:rPr>
              <a:t>студента и преподавателя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solidFill>
                  <a:srgbClr val="003399"/>
                </a:solidFill>
                <a:latin typeface="Futura PT Demi" panose="020B0604020202020204" charset="-52"/>
              </a:rPr>
              <a:t>интеграция с Суперсервисом «Поступление в вуз онлайн» для высшего образования и СПО</a:t>
            </a:r>
            <a:endParaRPr lang="en-US" sz="1600" dirty="0">
              <a:solidFill>
                <a:srgbClr val="003399"/>
              </a:solidFill>
              <a:latin typeface="Futura PT Demi" panose="020B0604020202020204" charset="-52"/>
            </a:endParaRP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solidFill>
                  <a:srgbClr val="003399"/>
                </a:solidFill>
                <a:latin typeface="Futura PT Demi" panose="020B0604020202020204" charset="-52"/>
              </a:rPr>
              <a:t>интеграция с Московским социальным реестром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solidFill>
                  <a:srgbClr val="003399"/>
                </a:solidFill>
                <a:latin typeface="Futura PT Demi" panose="020B0604020202020204" charset="-52"/>
              </a:rPr>
              <a:t>интеграция с ЕР ЦДО («Суперсервис дипломов»)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solidFill>
                  <a:srgbClr val="003399"/>
                </a:solidFill>
                <a:latin typeface="Futura PT Demi" panose="020B0604020202020204" charset="-52"/>
              </a:rPr>
              <a:t>интеграция с Витриной студентов и ГИР ВУ, ФРМР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solidFill>
                  <a:srgbClr val="003399"/>
                </a:solidFill>
                <a:latin typeface="Futura PT Demi" panose="020B0604020202020204" charset="-52"/>
              </a:rPr>
              <a:t>интеграция с национальным мессенджером МАХ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solidFill>
                  <a:srgbClr val="003399"/>
                </a:solidFill>
                <a:latin typeface="Futura PT Demi" panose="020B0604020202020204" charset="-52"/>
              </a:rPr>
              <a:t>отчеты 1-НК, 2-наука, отчет о деятельности диссертационных советов</a:t>
            </a:r>
            <a:endParaRPr lang="ru-RU" sz="1600" dirty="0">
              <a:latin typeface="Futura PT Demi" panose="020B0604020202020204" charset="-52"/>
            </a:endParaRPr>
          </a:p>
          <a:p>
            <a:pPr marL="0" indent="0">
              <a:spcBef>
                <a:spcPts val="1524"/>
              </a:spcBef>
              <a:buFontTx/>
              <a:buNone/>
              <a:defRPr/>
            </a:pPr>
            <a:r>
              <a:rPr lang="ru-RU" sz="1600" dirty="0">
                <a:latin typeface="Futura PT Demi" panose="020B0604020202020204" charset="-52"/>
              </a:rPr>
              <a:t>Карточка «</a:t>
            </a:r>
            <a:r>
              <a:rPr lang="ru-RU" sz="1600" dirty="0">
                <a:solidFill>
                  <a:srgbClr val="008000"/>
                </a:solidFill>
                <a:latin typeface="Futura PT Demi" panose="020B0604020202020204" charset="-52"/>
              </a:rPr>
              <a:t>1С:Университет</a:t>
            </a:r>
            <a:r>
              <a:rPr lang="ru-RU" sz="1600" dirty="0">
                <a:latin typeface="Futura PT Demi" panose="020B0604020202020204" charset="-52"/>
              </a:rPr>
              <a:t>» </a:t>
            </a:r>
            <a:r>
              <a:rPr lang="ru-RU" sz="1600" dirty="0">
                <a:latin typeface="Futura PT Demi" panose="020B0604020202020204" charset="-52"/>
                <a:hlinkClick r:id="rId2"/>
              </a:rPr>
              <a:t>http://solutions.1c.ru/catalog/university</a:t>
            </a:r>
            <a:endParaRPr lang="ru-RU" sz="1600" dirty="0">
              <a:latin typeface="Futura PT Demi" panose="020B0604020202020204" charset="-52"/>
            </a:endParaRPr>
          </a:p>
          <a:p>
            <a:pPr marL="0" indent="0">
              <a:buFontTx/>
              <a:buNone/>
              <a:defRPr/>
            </a:pPr>
            <a:r>
              <a:rPr lang="ru-RU" sz="1600" dirty="0">
                <a:latin typeface="Futura PT Demi" panose="020B0604020202020204" charset="-52"/>
              </a:rPr>
              <a:t>Карточка «</a:t>
            </a:r>
            <a:r>
              <a:rPr lang="ru-RU" sz="1600" dirty="0">
                <a:solidFill>
                  <a:srgbClr val="003399"/>
                </a:solidFill>
                <a:latin typeface="Futura PT Demi" panose="020B0604020202020204" charset="-52"/>
              </a:rPr>
              <a:t>1С:Университет ПРОФ</a:t>
            </a:r>
            <a:r>
              <a:rPr lang="ru-RU" sz="1600" dirty="0">
                <a:latin typeface="Futura PT Demi" panose="020B0604020202020204" charset="-52"/>
              </a:rPr>
              <a:t>» </a:t>
            </a:r>
            <a:r>
              <a:rPr lang="ru-RU" sz="1600" dirty="0">
                <a:latin typeface="Futura PT Demi" panose="020B0604020202020204" charset="-52"/>
                <a:hlinkClick r:id="rId3"/>
              </a:rPr>
              <a:t>http://solutions.1c.ru/catalog/university-prof</a:t>
            </a:r>
            <a:endParaRPr lang="ru-RU" sz="1600" dirty="0">
              <a:latin typeface="Futura PT Demi" panose="020B0604020202020204" charset="-52"/>
            </a:endParaRPr>
          </a:p>
          <a:p>
            <a:pPr marL="0" indent="0">
              <a:spcBef>
                <a:spcPts val="1524"/>
              </a:spcBef>
              <a:buFontTx/>
              <a:buNone/>
              <a:defRPr/>
            </a:pPr>
            <a:r>
              <a:rPr lang="ru-RU" sz="1600" dirty="0">
                <a:latin typeface="Futura PT Demi" panose="020B0604020202020204" charset="-52"/>
              </a:rPr>
              <a:t>Презентации, записи вебинаров, перечень вузов, в которых внедрен/внедряется </a:t>
            </a:r>
            <a:br>
              <a:rPr lang="ru-RU" sz="1600" dirty="0">
                <a:latin typeface="Futura PT Demi" panose="020B0604020202020204" charset="-52"/>
              </a:rPr>
            </a:br>
            <a:r>
              <a:rPr lang="ru-RU" sz="1600" dirty="0">
                <a:latin typeface="Futura PT Demi" panose="020B0604020202020204" charset="-52"/>
              </a:rPr>
              <a:t>«1С:Университет» и «1С:Университет ПРОФ»: </a:t>
            </a:r>
            <a:r>
              <a:rPr lang="ru-RU" sz="1600" dirty="0">
                <a:latin typeface="Futura PT Demi" panose="020B0604020202020204" charset="-52"/>
                <a:hlinkClick r:id="rId4"/>
              </a:rPr>
              <a:t>http://www.sgu-infocom.ru</a:t>
            </a:r>
            <a:endParaRPr lang="ru-RU" sz="1600" dirty="0">
              <a:latin typeface="Futura PT Demi" panose="020B0604020202020204" charset="-52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AE7F75-8D6F-4755-AB5C-2CA23ED97657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6F84B876-AE01-4E1B-AA63-06ECDA8B254D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3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" name="Рисунок 6">
            <a:extLst>
              <a:ext uri="{FF2B5EF4-FFF2-40B4-BE49-F238E27FC236}">
                <a16:creationId xmlns:a16="http://schemas.microsoft.com/office/drawing/2014/main" id="{15552620-EE39-4409-938A-8D294904BA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latin typeface="Futura PT Book" charset="-52"/>
            </a:endParaRPr>
          </a:p>
        </p:txBody>
      </p:sp>
      <p:pic>
        <p:nvPicPr>
          <p:cNvPr id="50179" name="Picture 4" descr="scheme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287463"/>
            <a:ext cx="9121775" cy="542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962FC0-0E4D-45EE-B808-72FA09BA32A2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0ADAAA40-7388-4BF2-9B54-2424B9CBB426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30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713A2F31-93C5-4EAE-9A7A-58628A31420E}"/>
              </a:ext>
            </a:extLst>
          </p:cNvPr>
          <p:cNvSpPr txBox="1">
            <a:spLocks/>
          </p:cNvSpPr>
          <p:nvPr/>
        </p:nvSpPr>
        <p:spPr>
          <a:xfrm>
            <a:off x="1938461" y="0"/>
            <a:ext cx="88380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3200" b="1" dirty="0">
                <a:latin typeface="Futura PT Demi" panose="020B0604020202020204" charset="-52"/>
              </a:rPr>
              <a:t>Комплекс программных продуктов «1С» </a:t>
            </a:r>
            <a:endParaRPr lang="en-US" altLang="ru-RU" sz="3200" b="1" dirty="0">
              <a:latin typeface="Futura PT Demi" panose="020B0604020202020204" charset="-52"/>
            </a:endParaRPr>
          </a:p>
          <a:p>
            <a:pPr>
              <a:defRPr/>
            </a:pPr>
            <a:r>
              <a:rPr lang="ru-RU" altLang="ru-RU" sz="3200" b="1" dirty="0">
                <a:latin typeface="Futura PT Demi" panose="020B0604020202020204" charset="-52"/>
              </a:rPr>
              <a:t>для автоматизации вузов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>
            <a:extLst>
              <a:ext uri="{FF2B5EF4-FFF2-40B4-BE49-F238E27FC236}">
                <a16:creationId xmlns:a16="http://schemas.microsoft.com/office/drawing/2014/main" id="{7BC0030A-7971-4011-9088-84DBF74193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1544" y="187325"/>
            <a:ext cx="8280151" cy="1081088"/>
          </a:xfrm>
        </p:spPr>
        <p:txBody>
          <a:bodyPr>
            <a:noAutofit/>
          </a:bodyPr>
          <a:lstStyle/>
          <a:p>
            <a:r>
              <a:rPr lang="ru-RU" altLang="ru-RU" sz="3200" b="1" dirty="0">
                <a:latin typeface="Futura PT Demi" panose="020B0604020202020204" charset="-52"/>
              </a:rPr>
              <a:t>«1С:Университет ПРОФ». </a:t>
            </a:r>
            <a:br>
              <a:rPr lang="ru-RU" altLang="ru-RU" sz="3200" b="1" dirty="0">
                <a:latin typeface="Futura PT Demi" panose="020B0604020202020204" charset="-52"/>
              </a:rPr>
            </a:br>
            <a:r>
              <a:rPr lang="ru-RU" altLang="ru-RU" sz="3200" b="1" dirty="0">
                <a:latin typeface="Futura PT Demi" panose="020B0604020202020204" charset="-52"/>
              </a:rPr>
              <a:t>Тиражные расширения, обогащающие возможности продукта</a:t>
            </a:r>
          </a:p>
        </p:txBody>
      </p:sp>
      <p:sp>
        <p:nvSpPr>
          <p:cNvPr id="66563" name="TextBox 5">
            <a:extLst>
              <a:ext uri="{FF2B5EF4-FFF2-40B4-BE49-F238E27FC236}">
                <a16:creationId xmlns:a16="http://schemas.microsoft.com/office/drawing/2014/main" id="{4F1B5776-BCFD-49D6-9B98-D7C5C7FC3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410" y="1801813"/>
            <a:ext cx="11425238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r>
              <a:rPr lang="ru-RU" altLang="ru-RU" dirty="0"/>
              <a:t>Интеллект Инфо: Образовательные программы. Расширение для «1С:Университет ПРОФ»</a:t>
            </a:r>
            <a:br>
              <a:rPr lang="ru-RU" altLang="ru-RU" dirty="0"/>
            </a:br>
            <a:r>
              <a:rPr lang="en-US" altLang="ru-RU" dirty="0">
                <a:hlinkClick r:id="rId2"/>
              </a:rPr>
              <a:t>https://solutions.1c.ru/catalog/intellektinfo_opop/</a:t>
            </a:r>
            <a:r>
              <a:rPr lang="ru-RU" altLang="ru-RU" dirty="0"/>
              <a:t> </a:t>
            </a:r>
            <a:br>
              <a:rPr lang="ru-RU" altLang="ru-RU" dirty="0"/>
            </a:br>
            <a:endParaRPr lang="ru-RU" altLang="ru-RU" dirty="0"/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r>
              <a:rPr lang="ru-RU" altLang="ru-RU" dirty="0"/>
              <a:t>«Экспонента: Мониторинг приемной кампании. Расширение для «1С:Университет ПРОФ»</a:t>
            </a:r>
            <a:br>
              <a:rPr lang="ru-RU" altLang="ru-RU" dirty="0"/>
            </a:br>
            <a:r>
              <a:rPr lang="en-US" altLang="ru-RU" dirty="0">
                <a:hlinkClick r:id="rId3"/>
              </a:rPr>
              <a:t>https://sovmestimo.1c.ru/catalog/29730/</a:t>
            </a:r>
            <a:endParaRPr lang="ru-RU" altLang="ru-RU" dirty="0"/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endParaRPr lang="ru-RU" altLang="ru-RU" dirty="0"/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r>
              <a:rPr lang="ru-RU" altLang="ru-RU" dirty="0"/>
              <a:t>«Большие числа: Дополнение для «1С:Университет ПРОФ». Интеграция с «1С:БГУ» и «1С:ЗКГУ»</a:t>
            </a:r>
            <a:br>
              <a:rPr lang="ru-RU" altLang="ru-RU" dirty="0"/>
            </a:br>
            <a:r>
              <a:rPr lang="en-US" altLang="ru-RU" dirty="0">
                <a:hlinkClick r:id="rId4"/>
              </a:rPr>
              <a:t>https://sovmestimo.1c.ru/catalog/29917/</a:t>
            </a:r>
            <a:endParaRPr lang="ru-RU" altLang="ru-RU" dirty="0"/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endParaRPr lang="ru-RU" altLang="ru-RU" dirty="0"/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r>
              <a:rPr lang="ru-RU" altLang="ru-RU" dirty="0"/>
              <a:t> «ЦИТО: Сведения об образовательной организации. Расширение для «1С:Университет ПРОФ»</a:t>
            </a:r>
            <a:br>
              <a:rPr lang="ru-RU" altLang="ru-RU" dirty="0"/>
            </a:br>
            <a:r>
              <a:rPr lang="en-US" altLang="ru-RU" dirty="0">
                <a:hlinkClick r:id="rId5"/>
              </a:rPr>
              <a:t>https://sovmestimo.1c.ru/catalog/29822/</a:t>
            </a:r>
            <a:endParaRPr lang="ru-RU" altLang="ru-RU" dirty="0"/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endParaRPr lang="ru-RU" altLang="ru-RU" dirty="0"/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r>
              <a:rPr lang="ru-RU" altLang="ru-RU" dirty="0"/>
              <a:t>«Технологии автоматизации: Интеграция с ГИС СЦОС. Расширение для «1С:Университет ПРОФ»</a:t>
            </a:r>
            <a:br>
              <a:rPr lang="ru-RU" altLang="ru-RU" dirty="0"/>
            </a:br>
            <a:r>
              <a:rPr lang="ru-RU" altLang="ru-RU" dirty="0"/>
              <a:t> </a:t>
            </a:r>
            <a:r>
              <a:rPr lang="en-US" altLang="ru-RU" dirty="0">
                <a:hlinkClick r:id="rId6"/>
              </a:rPr>
              <a:t>https://solutions.1c.ru/catalog/gis_scos/</a:t>
            </a:r>
            <a:r>
              <a:rPr lang="ru-RU" altLang="ru-RU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9F257A-9D7C-4BFC-B2AA-D1F79AB3C657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E268934E-12A6-4007-86AA-51A5B14542F4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31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DE88841-3BEB-4B20-85DC-529AB3CF48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F75F8F-1EC9-4475-9CCA-A9CC68D8A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0"/>
            <a:ext cx="10199687" cy="103053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3200" kern="0" dirty="0">
                <a:solidFill>
                  <a:schemeClr val="tx1"/>
                </a:solidFill>
                <a:latin typeface="Futura PT Demi" panose="020B0604020202020204" pitchFamily="34" charset="-52"/>
              </a:rPr>
              <a:t>Ответы на часто задаваемые вопросы</a:t>
            </a:r>
          </a:p>
        </p:txBody>
      </p:sp>
      <p:sp>
        <p:nvSpPr>
          <p:cNvPr id="71684" name="Прямоугольник 3">
            <a:extLst>
              <a:ext uri="{FF2B5EF4-FFF2-40B4-BE49-F238E27FC236}">
                <a16:creationId xmlns:a16="http://schemas.microsoft.com/office/drawing/2014/main" id="{B1D0CBCC-FD6E-45C8-A15C-B2FBB9770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2104" y="2321004"/>
            <a:ext cx="4654925" cy="1231106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800" dirty="0">
                <a:solidFill>
                  <a:schemeClr val="tx1"/>
                </a:solidFill>
                <a:latin typeface="Futura PT Demi" panose="020B0604020202020204" pitchFamily="34" charset="-52"/>
              </a:rPr>
              <a:t>Ответы на часто задаваемые вопросы можно найти на официальном сайте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800" dirty="0">
                <a:solidFill>
                  <a:schemeClr val="tx1"/>
                </a:solidFill>
                <a:latin typeface="Futura PT Demi" panose="020B0604020202020204" pitchFamily="34" charset="-52"/>
              </a:rPr>
              <a:t>ООО «СГУ-</a:t>
            </a:r>
            <a:r>
              <a:rPr lang="ru-RU" altLang="ru-RU" sz="1800" dirty="0" err="1">
                <a:solidFill>
                  <a:schemeClr val="tx1"/>
                </a:solidFill>
                <a:latin typeface="Futura PT Demi" panose="020B0604020202020204" pitchFamily="34" charset="-52"/>
              </a:rPr>
              <a:t>Инфоком</a:t>
            </a:r>
            <a:r>
              <a:rPr lang="ru-RU" altLang="ru-RU" sz="1800" dirty="0">
                <a:solidFill>
                  <a:schemeClr val="tx1"/>
                </a:solidFill>
                <a:latin typeface="Futura PT Demi" panose="020B0604020202020204" pitchFamily="34" charset="-52"/>
              </a:rPr>
              <a:t>»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ru-RU" sz="2000" dirty="0">
                <a:solidFill>
                  <a:schemeClr val="tx1"/>
                </a:solidFill>
                <a:latin typeface="Futura PT Demi" panose="020B0604020202020204" pitchFamily="34" charset="-52"/>
                <a:hlinkClick r:id="rId2"/>
              </a:rPr>
              <a:t>https://sgu-infocom.ru/support/faq/</a:t>
            </a:r>
            <a:r>
              <a:rPr lang="ru-RU" altLang="ru-RU" sz="2000" dirty="0">
                <a:solidFill>
                  <a:schemeClr val="tx1"/>
                </a:solidFill>
                <a:latin typeface="Futura PT Demi" panose="020B0604020202020204" pitchFamily="34" charset="-52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6496C2-8597-49BB-917C-D96DA7EAA32D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A8BB0F57-7E96-403E-A4FD-AC1F1DD6C4A3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32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6C5DB77-9A54-4333-8770-ED939C4DA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974" y="1484784"/>
            <a:ext cx="6393607" cy="48353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0D9DCEF-9566-4D71-9C44-A982E6AD1C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01745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F75F8F-1EC9-4475-9CCA-A9CC68D8A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-27384"/>
            <a:ext cx="10199687" cy="10810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3200" kern="0" dirty="0">
                <a:solidFill>
                  <a:schemeClr val="tx1"/>
                </a:solidFill>
                <a:latin typeface="Futura PT Demi" panose="020B0604020202020204" pitchFamily="34" charset="-52"/>
              </a:rPr>
              <a:t>Материалы и дополнительные модули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6496C2-8597-49BB-917C-D96DA7EAA32D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A8BB0F57-7E96-403E-A4FD-AC1F1DD6C4A3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33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CEA7174-598E-4200-95E3-F588A17345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E5C6840-F633-4C36-B71E-A90CC34CA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2" y="1297263"/>
            <a:ext cx="6599141" cy="52000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Прямоугольник 3">
            <a:extLst>
              <a:ext uri="{FF2B5EF4-FFF2-40B4-BE49-F238E27FC236}">
                <a16:creationId xmlns:a16="http://schemas.microsoft.com/office/drawing/2014/main" id="{A2662891-EC95-450D-A026-495EC117C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0136" y="2321004"/>
            <a:ext cx="4366893" cy="1231106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800" dirty="0">
                <a:solidFill>
                  <a:schemeClr val="tx1"/>
                </a:solidFill>
                <a:latin typeface="Futura PT Demi" panose="020B0604020202020204" pitchFamily="34" charset="-52"/>
              </a:rPr>
              <a:t>Скачать новые материалы и расширения можно в разделе актуального релиза «1С:Университет ПРОФ» на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ru-RU" sz="2000" dirty="0">
                <a:solidFill>
                  <a:schemeClr val="tx1"/>
                </a:solidFill>
                <a:latin typeface="Futura PT Demi" panose="020B0604020202020204" pitchFamily="34" charset="-52"/>
                <a:hlinkClick r:id="rId4"/>
              </a:rPr>
              <a:t>https://releases.1c.ru/</a:t>
            </a:r>
            <a:endParaRPr lang="ru-RU" altLang="ru-RU" sz="1600" dirty="0">
              <a:solidFill>
                <a:schemeClr val="tx1"/>
              </a:solidFill>
              <a:latin typeface="Futura PT Demi" panose="020B0604020202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603656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F75F8F-1EC9-4475-9CCA-A9CC68D8A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0"/>
            <a:ext cx="10199687" cy="10810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3200" kern="0" dirty="0">
                <a:solidFill>
                  <a:schemeClr val="tx1"/>
                </a:solidFill>
                <a:latin typeface="Futura PT Demi" panose="020B0604020202020204" pitchFamily="34" charset="-52"/>
              </a:rPr>
              <a:t>Источники информации</a:t>
            </a:r>
          </a:p>
        </p:txBody>
      </p:sp>
      <p:sp>
        <p:nvSpPr>
          <p:cNvPr id="71684" name="Прямоугольник 3">
            <a:extLst>
              <a:ext uri="{FF2B5EF4-FFF2-40B4-BE49-F238E27FC236}">
                <a16:creationId xmlns:a16="http://schemas.microsoft.com/office/drawing/2014/main" id="{B1D0CBCC-FD6E-45C8-A15C-B2FBB9770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525" y="1484313"/>
            <a:ext cx="4968379" cy="484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800" dirty="0">
                <a:solidFill>
                  <a:schemeClr val="tx1"/>
                </a:solidFill>
                <a:latin typeface="Futura PT Demi" panose="020B0604020202020204" pitchFamily="34" charset="-52"/>
              </a:rPr>
              <a:t>Подробную информацию о функциональных возможностях подсистем можно получить на сайте фирмы «1С» и сайте компании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800" dirty="0">
                <a:solidFill>
                  <a:schemeClr val="tx1"/>
                </a:solidFill>
                <a:latin typeface="Futura PT Demi" panose="020B0604020202020204" pitchFamily="34" charset="-52"/>
              </a:rPr>
              <a:t>«СГУ-Инфоком».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ru-RU" altLang="ru-RU" sz="1600" dirty="0">
              <a:solidFill>
                <a:schemeClr val="tx1"/>
              </a:solidFill>
              <a:latin typeface="Futura PT Demi" panose="020B0604020202020204" pitchFamily="34" charset="-52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ru-RU" sz="1600" dirty="0">
                <a:solidFill>
                  <a:schemeClr val="accent5">
                    <a:lumMod val="50000"/>
                  </a:schemeClr>
                </a:solidFill>
                <a:latin typeface="Futura PT Demi" panose="020B0604020202020204" pitchFamily="34" charset="-52"/>
                <a:hlinkClick r:id="rId2"/>
              </a:rPr>
              <a:t>1c.ru</a:t>
            </a:r>
            <a:endParaRPr lang="ru-RU" altLang="ru-RU" sz="1600" dirty="0">
              <a:solidFill>
                <a:schemeClr val="accent5">
                  <a:lumMod val="50000"/>
                </a:schemeClr>
              </a:solidFill>
              <a:latin typeface="Futura PT Demi" panose="020B0604020202020204" pitchFamily="34" charset="-52"/>
            </a:endParaRPr>
          </a:p>
          <a:p>
            <a:pPr marL="180975" indent="-180975" ea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/>
            </a:pPr>
            <a:r>
              <a:rPr lang="ru-RU" altLang="ru-RU" sz="1600" dirty="0">
                <a:solidFill>
                  <a:schemeClr val="tx1"/>
                </a:solidFill>
                <a:latin typeface="Futura PT Demi" panose="020B0604020202020204" pitchFamily="34" charset="-52"/>
              </a:rPr>
              <a:t>карточка «1С:Университет ПРОФ» - </a:t>
            </a:r>
            <a:r>
              <a:rPr lang="en-US" altLang="ru-RU" sz="1600" dirty="0">
                <a:solidFill>
                  <a:schemeClr val="tx1"/>
                </a:solidFill>
                <a:latin typeface="Futura PT Demi" panose="020B0604020202020204" pitchFamily="34" charset="-52"/>
                <a:hlinkClick r:id="rId3"/>
              </a:rPr>
              <a:t>http://solutions.1c.ru/catalog/university-prof</a:t>
            </a:r>
            <a:r>
              <a:rPr lang="en-US" altLang="ru-RU" sz="1600" dirty="0">
                <a:solidFill>
                  <a:schemeClr val="tx1"/>
                </a:solidFill>
                <a:latin typeface="Futura PT Demi" panose="020B0604020202020204" pitchFamily="34" charset="-52"/>
              </a:rPr>
              <a:t> </a:t>
            </a:r>
            <a:endParaRPr lang="ru-RU" altLang="ru-RU" sz="1600" dirty="0">
              <a:solidFill>
                <a:schemeClr val="tx1"/>
              </a:solidFill>
              <a:latin typeface="Futura PT Demi" panose="020B0604020202020204" pitchFamily="34" charset="-52"/>
            </a:endParaRPr>
          </a:p>
          <a:p>
            <a:pPr marL="180975" indent="-180975" ea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/>
            </a:pPr>
            <a:r>
              <a:rPr lang="ru-RU" altLang="ru-RU" sz="1600" dirty="0">
                <a:solidFill>
                  <a:schemeClr val="tx1"/>
                </a:solidFill>
                <a:latin typeface="Futura PT Demi" panose="020B0604020202020204" pitchFamily="34" charset="-52"/>
              </a:rPr>
              <a:t>карточка «1С:Университет» - </a:t>
            </a:r>
            <a:r>
              <a:rPr lang="en-US" altLang="ru-RU" sz="1600" dirty="0">
                <a:solidFill>
                  <a:schemeClr val="tx1"/>
                </a:solidFill>
                <a:latin typeface="Futura PT Demi" panose="020B0604020202020204" pitchFamily="34" charset="-52"/>
                <a:hlinkClick r:id="rId2"/>
              </a:rPr>
              <a:t>http://solutions.1c.ru/catalog/university</a:t>
            </a:r>
            <a:r>
              <a:rPr lang="ru-RU" altLang="ru-RU" sz="1600" dirty="0">
                <a:solidFill>
                  <a:schemeClr val="tx1"/>
                </a:solidFill>
                <a:latin typeface="Futura PT Demi" panose="020B0604020202020204" pitchFamily="34" charset="-52"/>
              </a:rPr>
              <a:t> </a:t>
            </a:r>
          </a:p>
          <a:p>
            <a:pPr marL="180975" indent="-180975" ea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/>
            </a:pPr>
            <a:r>
              <a:rPr lang="ru-RU" altLang="ru-RU" sz="1600" dirty="0">
                <a:solidFill>
                  <a:schemeClr val="tx1"/>
                </a:solidFill>
                <a:latin typeface="Futura PT Demi" panose="020B0604020202020204" pitchFamily="34" charset="-52"/>
              </a:rPr>
              <a:t>официальное информационное письмо об изменении стоимости и запуске электронных поставок - </a:t>
            </a:r>
            <a:r>
              <a:rPr lang="en-US" altLang="ru-RU" sz="1600" dirty="0">
                <a:solidFill>
                  <a:schemeClr val="tx1"/>
                </a:solidFill>
                <a:latin typeface="Futura PT Demi" panose="020B0604020202020204" pitchFamily="34" charset="-52"/>
                <a:hlinkClick r:id="rId4"/>
              </a:rPr>
              <a:t>http://1c.ru/news/info.jsp?id=23782</a:t>
            </a:r>
            <a:r>
              <a:rPr lang="ru-RU" altLang="ru-RU" sz="1600" dirty="0">
                <a:solidFill>
                  <a:schemeClr val="tx1"/>
                </a:solidFill>
                <a:latin typeface="Futura PT Demi" panose="020B0604020202020204" pitchFamily="34" charset="-52"/>
              </a:rPr>
              <a:t> 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Tx/>
              <a:buFont typeface="Wingdings" pitchFamily="2" charset="2"/>
              <a:buChar char="§"/>
              <a:defRPr/>
            </a:pPr>
            <a:endParaRPr lang="ru-RU" altLang="ru-RU" sz="1600" dirty="0">
              <a:solidFill>
                <a:schemeClr val="tx1"/>
              </a:solidFill>
              <a:latin typeface="Futura PT Demi" panose="020B0604020202020204" pitchFamily="34" charset="-52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600" dirty="0">
                <a:solidFill>
                  <a:schemeClr val="tx1"/>
                </a:solidFill>
                <a:latin typeface="Futura PT Demi" panose="020B0604020202020204" pitchFamily="34" charset="-52"/>
                <a:hlinkClick r:id="rId5"/>
              </a:rPr>
              <a:t>http://www.sgu-infocom.ru</a:t>
            </a:r>
            <a:endParaRPr lang="ru-RU" altLang="ru-RU" sz="1600" dirty="0">
              <a:solidFill>
                <a:schemeClr val="tx1"/>
              </a:solidFill>
              <a:latin typeface="Futura PT Demi" panose="020B0604020202020204" pitchFamily="34" charset="-52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ru-RU" altLang="ru-RU" sz="1600" dirty="0">
              <a:solidFill>
                <a:schemeClr val="tx1"/>
              </a:solidFill>
              <a:latin typeface="Futura PT Demi" panose="020B0604020202020204" pitchFamily="34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6496C2-8597-49BB-917C-D96DA7EAA32D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A8BB0F57-7E96-403E-A4FD-AC1F1DD6C4A3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34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40E31A-4838-406D-8FB5-B2813AA557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3">
            <a:extLst>
              <a:ext uri="{FF2B5EF4-FFF2-40B4-BE49-F238E27FC236}">
                <a16:creationId xmlns:a16="http://schemas.microsoft.com/office/drawing/2014/main" id="{A8FD358D-E17C-4152-815B-FF83C26FA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7928" y="1482712"/>
            <a:ext cx="6744072" cy="548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ru-RU" sz="1600" dirty="0">
                <a:solidFill>
                  <a:schemeClr val="tx1"/>
                </a:solidFill>
                <a:latin typeface="Futura PT Demi" panose="020B0604020202020204" pitchFamily="34" charset="-52"/>
              </a:rPr>
              <a:t>Приобретение </a:t>
            </a:r>
            <a:r>
              <a:rPr lang="ru-RU" altLang="ru-RU" sz="1600" dirty="0">
                <a:solidFill>
                  <a:schemeClr val="tx1"/>
                </a:solidFill>
                <a:latin typeface="Futura PT Demi" panose="020B0604020202020204" pitchFamily="34" charset="-52"/>
                <a:hlinkClick r:id="rId7"/>
              </a:rPr>
              <a:t>https://solutions.1c.ru/catalog/university-prof/buy</a:t>
            </a:r>
            <a:r>
              <a:rPr lang="ru-RU" altLang="ru-RU" sz="1600" dirty="0">
                <a:solidFill>
                  <a:schemeClr val="tx1"/>
                </a:solidFill>
                <a:latin typeface="Futura PT Demi" panose="020B0604020202020204" pitchFamily="34" charset="-52"/>
              </a:rPr>
              <a:t> 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ru-RU" sz="1600" dirty="0">
                <a:solidFill>
                  <a:schemeClr val="tx1"/>
                </a:solidFill>
                <a:latin typeface="Futura PT Demi" panose="020B0604020202020204" pitchFamily="34" charset="-52"/>
              </a:rPr>
              <a:t>Обновления </a:t>
            </a:r>
            <a:r>
              <a:rPr lang="ru-RU" altLang="ru-RU" sz="1600" dirty="0">
                <a:solidFill>
                  <a:schemeClr val="tx1"/>
                </a:solidFill>
                <a:latin typeface="Futura PT Demi" panose="020B0604020202020204" pitchFamily="34" charset="-52"/>
                <a:hlinkClick r:id="rId8"/>
              </a:rPr>
              <a:t>https://releases.1c.ru/project/SGU_UniversityPROF_2_3</a:t>
            </a:r>
            <a:r>
              <a:rPr lang="ru-RU" altLang="ru-RU" sz="1600" dirty="0">
                <a:solidFill>
                  <a:schemeClr val="tx1"/>
                </a:solidFill>
                <a:latin typeface="Futura PT Demi" panose="020B0604020202020204" pitchFamily="34" charset="-52"/>
              </a:rPr>
              <a:t> 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ru-RU" sz="1600" dirty="0">
                <a:solidFill>
                  <a:schemeClr val="tx1"/>
                </a:solidFill>
                <a:latin typeface="Futura PT Demi" panose="020B0604020202020204" pitchFamily="34" charset="-52"/>
              </a:rPr>
              <a:t>Документация </a:t>
            </a:r>
            <a:r>
              <a:rPr lang="ru-RU" altLang="ru-RU" sz="1600" dirty="0">
                <a:solidFill>
                  <a:schemeClr val="tx1"/>
                </a:solidFill>
                <a:latin typeface="Futura PT Demi" panose="020B0604020202020204" pitchFamily="34" charset="-52"/>
                <a:hlinkClick r:id="rId8"/>
              </a:rPr>
              <a:t>https://releases.1c.ru/project/SGU_UniversityPROF_2_3</a:t>
            </a:r>
            <a:r>
              <a:rPr lang="ru-RU" altLang="ru-RU" sz="1600" dirty="0">
                <a:solidFill>
                  <a:schemeClr val="tx1"/>
                </a:solidFill>
                <a:latin typeface="Futura PT Demi" panose="020B0604020202020204" pitchFamily="34" charset="-52"/>
              </a:rPr>
              <a:t> 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ru-RU" sz="1600" dirty="0">
                <a:solidFill>
                  <a:schemeClr val="tx1"/>
                </a:solidFill>
                <a:latin typeface="Futura PT Demi" panose="020B0604020202020204" pitchFamily="34" charset="-52"/>
              </a:rPr>
              <a:t>Вебинары </a:t>
            </a:r>
            <a:r>
              <a:rPr lang="ru-RU" altLang="ru-RU" sz="1600" dirty="0">
                <a:solidFill>
                  <a:schemeClr val="tx1"/>
                </a:solidFill>
                <a:latin typeface="Futura PT Demi" panose="020B0604020202020204" pitchFamily="34" charset="-52"/>
                <a:hlinkClick r:id="rId9"/>
              </a:rPr>
              <a:t>https://sgu-infocom.ru/support/webinars </a:t>
            </a:r>
            <a:endParaRPr lang="ru-RU" altLang="ru-RU" sz="1600" dirty="0">
              <a:solidFill>
                <a:schemeClr val="tx1"/>
              </a:solidFill>
              <a:latin typeface="Futura PT Demi" panose="020B0604020202020204" pitchFamily="34" charset="-52"/>
            </a:endParaRP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ru-RU" sz="1600" dirty="0">
                <a:solidFill>
                  <a:schemeClr val="tx1"/>
                </a:solidFill>
                <a:latin typeface="Futura PT Demi" panose="020B0604020202020204" pitchFamily="34" charset="-52"/>
              </a:rPr>
              <a:t>Группы по обмену опытом:</a:t>
            </a:r>
          </a:p>
          <a:p>
            <a:pPr marL="180975" indent="-180975" ea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/>
            </a:pPr>
            <a:r>
              <a:rPr lang="ru-RU" altLang="ru-RU" sz="1600" dirty="0">
                <a:solidFill>
                  <a:schemeClr val="tx1"/>
                </a:solidFill>
                <a:latin typeface="Futura PT Demi" panose="020B0604020202020204" pitchFamily="34" charset="-52"/>
                <a:hlinkClick r:id="rId10"/>
              </a:rPr>
              <a:t>https://t.me/chat1cUniver </a:t>
            </a:r>
            <a:r>
              <a:rPr lang="ru-RU" altLang="ru-RU" sz="1600" dirty="0">
                <a:solidFill>
                  <a:schemeClr val="tx1"/>
                </a:solidFill>
                <a:latin typeface="Futura PT Demi" panose="020B0604020202020204" pitchFamily="34" charset="-52"/>
              </a:rPr>
              <a:t>(в том числе анонсы вебинаров по актуальным для вузов вопросам)</a:t>
            </a:r>
          </a:p>
          <a:p>
            <a:pPr marL="180975" indent="-180975" ea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/>
            </a:pPr>
            <a:r>
              <a:rPr lang="ru-RU" altLang="ru-RU" sz="1600" dirty="0">
                <a:solidFill>
                  <a:schemeClr val="tx1"/>
                </a:solidFill>
                <a:latin typeface="Futura PT Demi" panose="020B0604020202020204" pitchFamily="34" charset="-52"/>
                <a:hlinkClick r:id="rId11"/>
              </a:rPr>
              <a:t>https://t.me/superservicesuniversity</a:t>
            </a:r>
            <a:endParaRPr lang="ru-RU" altLang="ru-RU" sz="1600" dirty="0">
              <a:solidFill>
                <a:schemeClr val="tx1"/>
              </a:solidFill>
              <a:latin typeface="Futura PT Demi" panose="020B0604020202020204" pitchFamily="34" charset="-52"/>
            </a:endParaRP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ru-RU" sz="1600" dirty="0" err="1">
                <a:solidFill>
                  <a:schemeClr val="tx1"/>
                </a:solidFill>
                <a:latin typeface="Futura PT Demi" panose="020B0604020202020204" pitchFamily="34" charset="-52"/>
              </a:rPr>
              <a:t>Web</a:t>
            </a:r>
            <a:r>
              <a:rPr lang="ru-RU" altLang="ru-RU" sz="1600" dirty="0">
                <a:solidFill>
                  <a:schemeClr val="tx1"/>
                </a:solidFill>
                <a:latin typeface="Futura PT Demi" panose="020B0604020202020204" pitchFamily="34" charset="-52"/>
              </a:rPr>
              <a:t>: </a:t>
            </a:r>
          </a:p>
          <a:p>
            <a:pPr marL="180975" indent="-180975" ea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/>
            </a:pPr>
            <a:r>
              <a:rPr lang="ru-RU" altLang="ru-RU" sz="1600" dirty="0">
                <a:solidFill>
                  <a:schemeClr val="tx1"/>
                </a:solidFill>
                <a:latin typeface="Futura PT Demi" panose="020B0604020202020204" pitchFamily="34" charset="-52"/>
                <a:hlinkClick r:id="rId3"/>
              </a:rPr>
              <a:t>http://solutions.1c.ru/catalog/university-prof   </a:t>
            </a:r>
            <a:endParaRPr lang="ru-RU" altLang="ru-RU" sz="1600" dirty="0">
              <a:solidFill>
                <a:schemeClr val="tx1"/>
              </a:solidFill>
              <a:latin typeface="Futura PT Demi" panose="020B0604020202020204" pitchFamily="34" charset="-52"/>
            </a:endParaRPr>
          </a:p>
          <a:p>
            <a:pPr marL="180975" indent="-180975" ea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/>
            </a:pPr>
            <a:r>
              <a:rPr lang="ru-RU" altLang="ru-RU" sz="1600" dirty="0">
                <a:solidFill>
                  <a:schemeClr val="tx1"/>
                </a:solidFill>
                <a:latin typeface="Futura PT Demi" panose="020B0604020202020204" pitchFamily="34" charset="-52"/>
                <a:hlinkClick r:id="rId12"/>
              </a:rPr>
              <a:t>http://sgu-infocom.ru </a:t>
            </a:r>
            <a:r>
              <a:rPr lang="ru-RU" altLang="ru-RU" sz="1600" dirty="0">
                <a:solidFill>
                  <a:schemeClr val="tx1"/>
                </a:solidFill>
                <a:latin typeface="Futura PT Demi" panose="020B0604020202020204" pitchFamily="34" charset="-52"/>
              </a:rPr>
              <a:t>(новости, описание изменений в релизах и расширениях)</a:t>
            </a:r>
          </a:p>
          <a:p>
            <a:pPr marL="180975" indent="-180975" ea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/>
            </a:pPr>
            <a:r>
              <a:rPr lang="ru-RU" altLang="ru-RU" sz="1600" dirty="0">
                <a:solidFill>
                  <a:schemeClr val="tx1"/>
                </a:solidFill>
                <a:latin typeface="Futura PT Demi" panose="020B0604020202020204" pitchFamily="34" charset="-52"/>
              </a:rPr>
              <a:t>Ответы на вопросы (в том числе по ССПВО) </a:t>
            </a:r>
            <a:br>
              <a:rPr lang="ru-RU" altLang="ru-RU" sz="1600" dirty="0">
                <a:solidFill>
                  <a:schemeClr val="tx1"/>
                </a:solidFill>
                <a:latin typeface="Futura PT Demi" panose="020B0604020202020204" pitchFamily="34" charset="-52"/>
              </a:rPr>
            </a:br>
            <a:r>
              <a:rPr lang="ru-RU" altLang="ru-RU" sz="1600" dirty="0">
                <a:solidFill>
                  <a:schemeClr val="tx1"/>
                </a:solidFill>
                <a:latin typeface="Futura PT Demi" panose="020B0604020202020204" pitchFamily="34" charset="-52"/>
                <a:hlinkClick r:id="rId13"/>
              </a:rPr>
              <a:t>https://sgu-infocom.ru/support/faq/</a:t>
            </a:r>
            <a:endParaRPr lang="ru-RU" altLang="ru-RU" sz="1600" dirty="0">
              <a:solidFill>
                <a:schemeClr val="tx1"/>
              </a:solidFill>
              <a:latin typeface="Futura PT Demi" panose="020B0604020202020204" pitchFamily="34" charset="-52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ru-RU" altLang="ru-RU" sz="1600" dirty="0">
              <a:solidFill>
                <a:schemeClr val="tx1"/>
              </a:solidFill>
              <a:latin typeface="Futura PT Demi" panose="020B0604020202020204" pitchFamily="34" charset="-52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latin typeface="Futura PT Book" charset="-52"/>
            </a:endParaRPr>
          </a:p>
        </p:txBody>
      </p:sp>
      <p:sp>
        <p:nvSpPr>
          <p:cNvPr id="51203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1833563" y="471488"/>
            <a:ext cx="8523287" cy="720725"/>
          </a:xfrm>
        </p:spPr>
        <p:txBody>
          <a:bodyPr/>
          <a:lstStyle/>
          <a:p>
            <a:pPr algn="ctr"/>
            <a:r>
              <a:rPr lang="ru-RU" altLang="ru-RU" sz="4000" b="1" dirty="0">
                <a:latin typeface="Futura PT Demi" pitchFamily="34" charset="-52"/>
              </a:rPr>
              <a:t>СПАСИБО ЗА ВНИМАНИЕ!</a:t>
            </a:r>
          </a:p>
        </p:txBody>
      </p:sp>
      <p:pic>
        <p:nvPicPr>
          <p:cNvPr id="51204" name="Picture 4" descr="http://qrcoder.ru/code/?http%3A%2F%2Fsolutions.1c.ru%2Fcatalog%2Funiversity-prof&amp;6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350" y="1588245"/>
            <a:ext cx="169227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8" descr="http://qrcoder.ru/code/?http%3A%2F%2Fsgu-infocom.ru&amp;6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4959" y="3676553"/>
            <a:ext cx="1696665" cy="169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Текст 2">
            <a:extLst/>
          </p:cNvPr>
          <p:cNvSpPr txBox="1">
            <a:spLocks/>
          </p:cNvSpPr>
          <p:nvPr/>
        </p:nvSpPr>
        <p:spPr bwMode="auto">
          <a:xfrm>
            <a:off x="911225" y="1268413"/>
            <a:ext cx="8234362" cy="48672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ru-RU" altLang="ru-RU" kern="0" dirty="0"/>
              <a:t>ФИРМА «1С» </a:t>
            </a:r>
          </a:p>
          <a:p>
            <a:pPr marL="0" indent="0">
              <a:buFontTx/>
              <a:buNone/>
              <a:defRPr/>
            </a:pPr>
            <a:r>
              <a:rPr lang="ru-RU" altLang="ru-RU" sz="1800" kern="0" dirty="0"/>
              <a:t>web: </a:t>
            </a:r>
            <a:r>
              <a:rPr lang="ru-RU" altLang="ru-RU" sz="1800" kern="0" dirty="0">
                <a:hlinkClick r:id="rId5"/>
              </a:rPr>
              <a:t>http://solutions.1c.ru/catalog/university-prof</a:t>
            </a:r>
            <a:endParaRPr lang="ru-RU" altLang="ru-RU" sz="1800" kern="0" dirty="0"/>
          </a:p>
          <a:p>
            <a:pPr marL="0" indent="0">
              <a:buFontTx/>
              <a:buNone/>
              <a:defRPr/>
            </a:pPr>
            <a:r>
              <a:rPr lang="ru-RU" altLang="ru-RU" sz="1800" kern="0" dirty="0"/>
              <a:t>web: </a:t>
            </a:r>
            <a:r>
              <a:rPr lang="ru-RU" altLang="ru-RU" sz="1800" kern="0" dirty="0">
                <a:hlinkClick r:id="rId6"/>
              </a:rPr>
              <a:t>http://solutions.1c.ru/catalog/university</a:t>
            </a:r>
            <a:endParaRPr lang="ru-RU" altLang="ru-RU" sz="1800" kern="0" dirty="0"/>
          </a:p>
          <a:p>
            <a:pPr marL="0" indent="0">
              <a:buFontTx/>
              <a:buNone/>
              <a:defRPr/>
            </a:pPr>
            <a:r>
              <a:rPr lang="ru-RU" altLang="ru-RU" sz="1800" kern="0" dirty="0"/>
              <a:t>тел. +7 (495) 737-92-57</a:t>
            </a:r>
          </a:p>
          <a:p>
            <a:pPr marL="0" indent="0">
              <a:buFontTx/>
              <a:buNone/>
              <a:defRPr/>
            </a:pPr>
            <a:endParaRPr lang="ru-RU" altLang="ru-RU" kern="0" dirty="0"/>
          </a:p>
          <a:p>
            <a:pPr marL="0" indent="0">
              <a:buFontTx/>
              <a:buNone/>
              <a:defRPr/>
            </a:pPr>
            <a:r>
              <a:rPr lang="ru-RU" altLang="ru-RU" kern="0" dirty="0"/>
              <a:t>ООО «СГУ-Инфоком»</a:t>
            </a:r>
          </a:p>
          <a:p>
            <a:pPr marL="0" indent="0">
              <a:buFontTx/>
              <a:buNone/>
              <a:defRPr/>
            </a:pPr>
            <a:r>
              <a:rPr lang="ru-RU" altLang="ru-RU" kern="0" dirty="0"/>
              <a:t>Линия консультационной поддержки:</a:t>
            </a:r>
          </a:p>
          <a:p>
            <a:pPr marL="0" indent="0">
              <a:buFontTx/>
              <a:buNone/>
              <a:defRPr/>
            </a:pPr>
            <a:r>
              <a:rPr lang="ru-RU" altLang="ru-RU" sz="1800" kern="0" dirty="0"/>
              <a:t>web: </a:t>
            </a:r>
            <a:r>
              <a:rPr lang="ru-RU" altLang="ru-RU" sz="1800" kern="0" dirty="0">
                <a:hlinkClick r:id="rId7"/>
              </a:rPr>
              <a:t>http://sgu-infocom.ru</a:t>
            </a:r>
            <a:endParaRPr lang="ru-RU" altLang="ru-RU" sz="1800" kern="0" dirty="0"/>
          </a:p>
          <a:p>
            <a:pPr marL="0" indent="0">
              <a:buFontTx/>
              <a:buNone/>
              <a:defRPr/>
            </a:pPr>
            <a:r>
              <a:rPr lang="ru-RU" altLang="ru-RU" sz="1800" kern="0" dirty="0"/>
              <a:t>e-mail: </a:t>
            </a:r>
            <a:r>
              <a:rPr lang="ru-RU" altLang="ru-RU" sz="1800" kern="0" dirty="0">
                <a:hlinkClick r:id="rId8"/>
              </a:rPr>
              <a:t>1с@sgu-infocom.ru</a:t>
            </a:r>
            <a:br>
              <a:rPr lang="ru-RU" altLang="ru-RU" sz="1800" kern="0" dirty="0"/>
            </a:br>
            <a:r>
              <a:rPr lang="ru-RU" altLang="ru-RU" sz="1800" kern="0" dirty="0"/>
              <a:t>1С-Коннект: </a:t>
            </a:r>
            <a:r>
              <a:rPr lang="ru-RU" altLang="ru-RU" sz="1800" kern="0" dirty="0">
                <a:hlinkClick r:id="rId9"/>
              </a:rPr>
              <a:t>ЛК Отраслевые решения линейки 1С:Университет</a:t>
            </a:r>
            <a:endParaRPr lang="ru-RU" altLang="ru-RU" sz="1800" kern="0" dirty="0"/>
          </a:p>
          <a:p>
            <a:pPr marL="0" indent="0">
              <a:buFontTx/>
              <a:buNone/>
              <a:defRPr/>
            </a:pPr>
            <a:r>
              <a:rPr lang="ru-RU" altLang="ru-RU" sz="1800" kern="0" dirty="0"/>
              <a:t>тел. +7 (499) 700-00-65</a:t>
            </a:r>
          </a:p>
          <a:p>
            <a:pPr marL="0" indent="0">
              <a:buFontTx/>
              <a:buNone/>
              <a:defRPr/>
            </a:pPr>
            <a:endParaRPr lang="ru-RU" altLang="ru-RU" sz="1600" kern="0" dirty="0"/>
          </a:p>
          <a:p>
            <a:pPr marL="0" indent="0">
              <a:buFontTx/>
              <a:buNone/>
              <a:defRPr/>
            </a:pPr>
            <a:r>
              <a:rPr lang="ru-RU" altLang="ru-RU" kern="0" dirty="0"/>
              <a:t>Отдел индивидуального сервисного сопровождения:</a:t>
            </a:r>
          </a:p>
          <a:p>
            <a:pPr marL="0" indent="0">
              <a:buFontTx/>
              <a:buNone/>
              <a:defRPr/>
            </a:pPr>
            <a:r>
              <a:rPr lang="ru-RU" altLang="ru-RU" sz="1800" kern="0" dirty="0"/>
              <a:t>e-mail: </a:t>
            </a:r>
            <a:r>
              <a:rPr lang="ru-RU" altLang="ru-RU" sz="1800" kern="0" dirty="0">
                <a:hlinkClick r:id="rId10"/>
              </a:rPr>
              <a:t>1с</a:t>
            </a:r>
            <a:r>
              <a:rPr lang="en-US" altLang="ru-RU" sz="1800" kern="0" dirty="0">
                <a:hlinkClick r:id="rId10"/>
              </a:rPr>
              <a:t>sales</a:t>
            </a:r>
            <a:r>
              <a:rPr lang="ru-RU" altLang="ru-RU" sz="1800" kern="0" dirty="0">
                <a:hlinkClick r:id="rId10"/>
              </a:rPr>
              <a:t>@infocom</a:t>
            </a:r>
            <a:r>
              <a:rPr lang="en-US" altLang="ru-RU" sz="1800" kern="0" dirty="0">
                <a:hlinkClick r:id="rId10"/>
              </a:rPr>
              <a:t>-s</a:t>
            </a:r>
            <a:r>
              <a:rPr lang="ru-RU" altLang="ru-RU" sz="1800" kern="0" dirty="0">
                <a:hlinkClick r:id="rId10"/>
              </a:rPr>
              <a:t>.ru</a:t>
            </a:r>
            <a:br>
              <a:rPr lang="ru-RU" altLang="ru-RU" sz="1800" kern="0" dirty="0"/>
            </a:br>
            <a:r>
              <a:rPr lang="ru-RU" altLang="ru-RU" sz="1800" kern="0" dirty="0"/>
              <a:t>тел. +7 (499) 649-15-99</a:t>
            </a:r>
          </a:p>
          <a:p>
            <a:pPr marL="0" indent="0">
              <a:buFontTx/>
              <a:buNone/>
              <a:defRPr/>
            </a:pPr>
            <a:endParaRPr lang="ru-RU" altLang="ru-RU" kern="0" dirty="0"/>
          </a:p>
          <a:p>
            <a:pPr marL="0" indent="0">
              <a:buFontTx/>
              <a:buNone/>
              <a:defRPr/>
            </a:pPr>
            <a:endParaRPr lang="ru-RU" altLang="ru-RU" kern="0" dirty="0"/>
          </a:p>
          <a:p>
            <a:pPr marL="0" indent="0">
              <a:buFontTx/>
              <a:buNone/>
              <a:defRPr/>
            </a:pPr>
            <a:endParaRPr lang="ru-RU" altLang="ru-RU" kern="0" dirty="0"/>
          </a:p>
        </p:txBody>
      </p:sp>
      <p:pic>
        <p:nvPicPr>
          <p:cNvPr id="8" name="Рисунок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13C1AA-8DFB-4DE1-9B4C-27A8D968955B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0ADAAA40-7388-4BF2-9B54-2424B9CBB426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35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 2">
            <a:extLst>
              <a:ext uri="{FF2B5EF4-FFF2-40B4-BE49-F238E27FC236}">
                <a16:creationId xmlns:a16="http://schemas.microsoft.com/office/drawing/2014/main" id="{69229D14-D912-4F00-BA5A-9D05C87051BA}"/>
              </a:ext>
            </a:extLst>
          </p:cNvPr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Futura PT Book" panose="020B0604020202020204" charset="-52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BC0B00ED-44E0-41A6-A871-8BB75D8CA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484313"/>
            <a:ext cx="11941175" cy="5184775"/>
          </a:xfrm>
        </p:spPr>
        <p:txBody>
          <a:bodyPr>
            <a:normAutofit fontScale="92500" lnSpcReduction="20000"/>
          </a:bodyPr>
          <a:lstStyle/>
          <a:p>
            <a:pPr marL="0" indent="0">
              <a:buFontTx/>
              <a:buNone/>
              <a:defRPr/>
            </a:pPr>
            <a:r>
              <a:rPr lang="ru-RU" sz="1800" b="1" dirty="0">
                <a:latin typeface="Futura PT Demi" panose="020B0604020202020204" charset="-52"/>
              </a:rPr>
              <a:t>Стоимость владения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latin typeface="Futura PT Demi" panose="020B0604020202020204" charset="-52"/>
              </a:rPr>
              <a:t>Стоимость «1С:Университет» – 96 000 р., «1С:Университет ПРОФ» – 282 700 р.</a:t>
            </a:r>
          </a:p>
          <a:p>
            <a:pPr>
              <a:lnSpc>
                <a:spcPct val="120000"/>
              </a:lnSpc>
              <a:buClrTx/>
              <a:buFont typeface="Wingdings" panose="05000000000000000000" pitchFamily="2" charset="2"/>
              <a:buChar char="§"/>
              <a:defRPr/>
            </a:pPr>
            <a:r>
              <a:rPr lang="ru-RU" altLang="ru-RU" sz="1800" dirty="0">
                <a:latin typeface="Futura PT Demi" panose="020B0604020202020204" charset="-52"/>
              </a:rPr>
              <a:t>Поддержка </a:t>
            </a:r>
            <a:r>
              <a:rPr lang="ru-RU" sz="1800" dirty="0">
                <a:latin typeface="Futura PT Demi" panose="020B0604020202020204" charset="-52"/>
              </a:rPr>
              <a:t>«1С:Университет» – 91 200 р./год (КП Отраслевой , пролонгация после перерыва),</a:t>
            </a:r>
            <a:br>
              <a:rPr lang="ru-RU" sz="1800" dirty="0">
                <a:latin typeface="Futura PT Demi" panose="020B0604020202020204" charset="-52"/>
              </a:rPr>
            </a:br>
            <a:r>
              <a:rPr lang="ru-RU" altLang="ru-RU" sz="1800" dirty="0">
                <a:latin typeface="Futura PT Demi" panose="020B0604020202020204" charset="-52"/>
              </a:rPr>
              <a:t>«1С:Университет ПРОФ» </a:t>
            </a:r>
            <a:r>
              <a:rPr lang="ru-RU" sz="1800" dirty="0">
                <a:latin typeface="Futura PT Demi" panose="020B0604020202020204" charset="-52"/>
              </a:rPr>
              <a:t>– 364 000 </a:t>
            </a:r>
            <a:r>
              <a:rPr lang="ru-RU" altLang="ru-RU" sz="1800" dirty="0">
                <a:latin typeface="Futura PT Demi" panose="020B0604020202020204" charset="-52"/>
              </a:rPr>
              <a:t>р./год (СЛК)</a:t>
            </a:r>
            <a:endParaRPr lang="ru-RU" sz="1800" dirty="0">
              <a:latin typeface="Futura PT Demi" panose="020B0604020202020204" charset="-52"/>
            </a:endParaRP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latin typeface="Futura PT Demi" panose="020B0604020202020204" charset="-52"/>
              </a:rPr>
              <a:t>Лицензия на сервер – 115 200 р.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latin typeface="Futura PT Demi" panose="020B0604020202020204" charset="-52"/>
              </a:rPr>
              <a:t>Клиентская лицензия – примерно 5,5 т. р., достаточно 200 – 500 лицензий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latin typeface="Futura PT Demi" panose="020B0604020202020204" charset="-52"/>
              </a:rPr>
              <a:t>Объем адаптаций под требования вуза – по согласованию</a:t>
            </a:r>
          </a:p>
          <a:p>
            <a:pPr marL="0" indent="0">
              <a:buFontTx/>
              <a:buNone/>
              <a:defRPr/>
            </a:pPr>
            <a:r>
              <a:rPr lang="ru-RU" sz="1800" b="1" dirty="0">
                <a:latin typeface="Futura PT Demi" panose="020B0604020202020204" charset="-52"/>
              </a:rPr>
              <a:t>Особенности решения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latin typeface="Futura PT Demi" panose="020B0604020202020204" charset="-52"/>
              </a:rPr>
              <a:t>Соответствие нормативной базе, постоянные обновления (2-4 в год)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latin typeface="Futura PT Demi" panose="020B0604020202020204" charset="-52"/>
              </a:rPr>
              <a:t>Взаимодействие с вузовским сообществом</a:t>
            </a:r>
          </a:p>
          <a:p>
            <a:pPr marL="0" indent="0">
              <a:buFontTx/>
              <a:buNone/>
              <a:defRPr/>
            </a:pPr>
            <a:r>
              <a:rPr lang="ru-RU" sz="1800" b="1" dirty="0">
                <a:latin typeface="Futura PT Demi" panose="020B0604020202020204" charset="-52"/>
              </a:rPr>
              <a:t>Особенности комплексного внедрения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latin typeface="Futura PT Demi" panose="020B0604020202020204" charset="-52"/>
              </a:rPr>
              <a:t>Продолжительность внедрения от 6 мес. до 3-х лет 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latin typeface="Futura PT Demi" panose="020B0604020202020204" charset="-52"/>
              </a:rPr>
              <a:t>Привлечение лучших партнеров, гарантии фирмы «1С»</a:t>
            </a:r>
          </a:p>
          <a:p>
            <a:pPr marL="0" indent="0">
              <a:buFontTx/>
              <a:buNone/>
              <a:defRPr/>
            </a:pPr>
            <a:r>
              <a:rPr lang="ru-RU" sz="1800" b="1" dirty="0">
                <a:latin typeface="Futura PT Demi" panose="020B0604020202020204" charset="-52"/>
              </a:rPr>
              <a:t>Технология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latin typeface="Futura PT Demi" panose="020B0604020202020204" charset="-52"/>
              </a:rPr>
              <a:t>«1С:Предприятие 8.3»/«1С:Предприятие 8.3</a:t>
            </a:r>
            <a:r>
              <a:rPr lang="en-US" sz="1800" dirty="0">
                <a:latin typeface="Futura PT Demi" panose="020B0604020202020204" charset="-52"/>
              </a:rPr>
              <a:t>z</a:t>
            </a:r>
            <a:r>
              <a:rPr lang="ru-RU" sz="1800" dirty="0">
                <a:latin typeface="Futura PT Demi" panose="020B0604020202020204" charset="-52"/>
              </a:rPr>
              <a:t>», открытый код, работа с веб браузерами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latin typeface="Futura PT Demi" panose="020B0604020202020204" charset="-52"/>
              </a:rPr>
              <a:t>Штатное обновление с «1С:Университет» на «1С:Университет ПРОФ»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A17B83-E896-43EC-B36F-0A0B3874B237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9AD3CC49-CA9C-46EB-8B56-508CBB2BFEB6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4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F582912-F2D3-47A1-92F5-8B2450BA80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875FE0F4-95BC-4045-AD82-B4D09CC83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115888"/>
            <a:ext cx="7034212" cy="108108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3200" b="1" kern="0" dirty="0">
                <a:solidFill>
                  <a:srgbClr val="000000"/>
                </a:solidFill>
                <a:latin typeface="Futura PT Demi" panose="020B0702020204020303" pitchFamily="34" charset="-52"/>
              </a:rPr>
              <a:t>«1С:Университет ПРОФ». </a:t>
            </a:r>
            <a:br>
              <a:rPr lang="ru-RU" altLang="ru-RU" sz="3200" kern="0" dirty="0">
                <a:solidFill>
                  <a:srgbClr val="000000"/>
                </a:solidFill>
                <a:latin typeface="Futura PT Demi" panose="020B0702020204020303" pitchFamily="34" charset="-52"/>
              </a:rPr>
            </a:br>
            <a:r>
              <a:rPr lang="ru-RU" altLang="ru-RU" sz="3200" kern="0" dirty="0">
                <a:solidFill>
                  <a:srgbClr val="000000"/>
                </a:solidFill>
                <a:latin typeface="Futura PT Demi" panose="020B0702020204020303" pitchFamily="34" charset="-52"/>
              </a:rPr>
              <a:t>Дополнительная информация</a:t>
            </a:r>
            <a:endParaRPr lang="ru-RU" altLang="ru-RU" sz="3200" kern="0" dirty="0">
              <a:latin typeface="Futura PT Demi" panose="020B0702020204020303" pitchFamily="34" charset="-5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8A7F97C9-E1C2-4A07-A98E-769D5DCBBA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0"/>
            <a:ext cx="10199687" cy="1081088"/>
          </a:xfrm>
        </p:spPr>
        <p:txBody>
          <a:bodyPr>
            <a:normAutofit/>
          </a:bodyPr>
          <a:lstStyle/>
          <a:p>
            <a:r>
              <a:rPr lang="ru-RU" altLang="ru-RU" sz="3200" b="1" dirty="0">
                <a:latin typeface="Futura PT Demi" panose="020B0604020202020204" charset="-52"/>
              </a:rPr>
              <a:t>«1С:Университет ПРОФ». </a:t>
            </a:r>
            <a:br>
              <a:rPr lang="ru-RU" altLang="ru-RU" sz="3200" b="1" dirty="0">
                <a:latin typeface="Futura PT Demi" panose="020B0604020202020204" charset="-52"/>
              </a:rPr>
            </a:br>
            <a:r>
              <a:rPr lang="ru-RU" altLang="ru-RU" sz="3200" b="1" dirty="0">
                <a:latin typeface="Futura PT Demi" panose="020B0604020202020204" charset="-52"/>
              </a:rPr>
              <a:t>Структура конфигурации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591E486-1969-43E2-AF39-3DF26E215F1E}"/>
              </a:ext>
            </a:extLst>
          </p:cNvPr>
          <p:cNvSpPr/>
          <p:nvPr/>
        </p:nvSpPr>
        <p:spPr>
          <a:xfrm>
            <a:off x="605592" y="1446572"/>
            <a:ext cx="1332036" cy="7921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  <a:t>Планирование учебного процесса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0582231-D9DD-41B5-B2B4-70012C181360}"/>
              </a:ext>
            </a:extLst>
          </p:cNvPr>
          <p:cNvSpPr/>
          <p:nvPr/>
        </p:nvSpPr>
        <p:spPr>
          <a:xfrm>
            <a:off x="2081314" y="1446572"/>
            <a:ext cx="1333543" cy="7921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  <a:t>Организация</a:t>
            </a:r>
            <a:b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</a:br>
            <a: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  <a:t>и проведение приемной кампании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F179E6D-4BD7-4501-861E-D596974B660C}"/>
              </a:ext>
            </a:extLst>
          </p:cNvPr>
          <p:cNvSpPr/>
          <p:nvPr/>
        </p:nvSpPr>
        <p:spPr>
          <a:xfrm>
            <a:off x="3540247" y="1446572"/>
            <a:ext cx="1332036" cy="7921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  <a:t>Формирование приказов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8830A36-199A-44FA-A5AB-14D5BE162C24}"/>
              </a:ext>
            </a:extLst>
          </p:cNvPr>
          <p:cNvSpPr/>
          <p:nvPr/>
        </p:nvSpPr>
        <p:spPr>
          <a:xfrm>
            <a:off x="605592" y="2396688"/>
            <a:ext cx="1332036" cy="7921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  <a:t>Расчет</a:t>
            </a:r>
            <a:b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</a:br>
            <a: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  <a:t>и распределение учебной нагрузки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58D6427-5FFD-41FE-898A-C189BDAD3158}"/>
              </a:ext>
            </a:extLst>
          </p:cNvPr>
          <p:cNvSpPr/>
          <p:nvPr/>
        </p:nvSpPr>
        <p:spPr>
          <a:xfrm>
            <a:off x="605592" y="3348452"/>
            <a:ext cx="1332036" cy="7921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  <a:t>Учет оплаты за обучение, стипендиальные приказы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4E7A962-CFB2-461B-950D-257C89B188E0}"/>
              </a:ext>
            </a:extLst>
          </p:cNvPr>
          <p:cNvSpPr/>
          <p:nvPr/>
        </p:nvSpPr>
        <p:spPr>
          <a:xfrm>
            <a:off x="2888082" y="4295468"/>
            <a:ext cx="1332036" cy="7921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  <a:t>Организация трудоустройства выпускников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2C0CB89-1D71-4B93-AA2C-B18693B03089}"/>
              </a:ext>
            </a:extLst>
          </p:cNvPr>
          <p:cNvSpPr/>
          <p:nvPr/>
        </p:nvSpPr>
        <p:spPr>
          <a:xfrm>
            <a:off x="1411607" y="4295467"/>
            <a:ext cx="1332036" cy="7921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  <a:t>Интеграция</a:t>
            </a:r>
            <a:b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</a:br>
            <a: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  <a:t>с ФИС ГИА и приема, ФРДО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C9ECD27-1B7B-4B15-B148-EB390FB6DF62}"/>
              </a:ext>
            </a:extLst>
          </p:cNvPr>
          <p:cNvSpPr/>
          <p:nvPr/>
        </p:nvSpPr>
        <p:spPr>
          <a:xfrm>
            <a:off x="3540247" y="3348452"/>
            <a:ext cx="1332036" cy="7921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  <a:t>Формирование отчетов и форм (дипломы, справки, ВПО-1)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22D211E-F134-4BE2-A132-EB5F191422B9}"/>
              </a:ext>
            </a:extLst>
          </p:cNvPr>
          <p:cNvSpPr/>
          <p:nvPr/>
        </p:nvSpPr>
        <p:spPr>
          <a:xfrm>
            <a:off x="2081314" y="3348452"/>
            <a:ext cx="1333543" cy="7921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  <a:t>Организация проведения практик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B5A6105-22B4-4166-9370-61AF9463A115}"/>
              </a:ext>
            </a:extLst>
          </p:cNvPr>
          <p:cNvSpPr/>
          <p:nvPr/>
        </p:nvSpPr>
        <p:spPr>
          <a:xfrm>
            <a:off x="2081314" y="2396688"/>
            <a:ext cx="1333543" cy="7921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  <a:t>Управление контингентом студентов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C9B0BEC-B6B4-4A98-9C7A-308876AA92A6}"/>
              </a:ext>
            </a:extLst>
          </p:cNvPr>
          <p:cNvSpPr/>
          <p:nvPr/>
        </p:nvSpPr>
        <p:spPr>
          <a:xfrm>
            <a:off x="3540247" y="2396688"/>
            <a:ext cx="1332036" cy="7921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  <a:t>Учет успеваемости и посещаемости</a:t>
            </a:r>
          </a:p>
        </p:txBody>
      </p:sp>
      <p:sp>
        <p:nvSpPr>
          <p:cNvPr id="3" name="Левая фигурная скобка 2">
            <a:extLst>
              <a:ext uri="{FF2B5EF4-FFF2-40B4-BE49-F238E27FC236}">
                <a16:creationId xmlns:a16="http://schemas.microsoft.com/office/drawing/2014/main" id="{4818BE9D-1C1A-48FD-B77B-2F77221F1750}"/>
              </a:ext>
            </a:extLst>
          </p:cNvPr>
          <p:cNvSpPr/>
          <p:nvPr/>
        </p:nvSpPr>
        <p:spPr>
          <a:xfrm rot="16200000">
            <a:off x="2474094" y="2948044"/>
            <a:ext cx="403225" cy="4824363"/>
          </a:xfrm>
          <a:prstGeom prst="leftBrace">
            <a:avLst/>
          </a:prstGeom>
          <a:ln w="28575">
            <a:solidFill>
              <a:srgbClr val="8C341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7" name="Левая фигурная скобка 16">
            <a:extLst>
              <a:ext uri="{FF2B5EF4-FFF2-40B4-BE49-F238E27FC236}">
                <a16:creationId xmlns:a16="http://schemas.microsoft.com/office/drawing/2014/main" id="{9CEB1951-5531-4E2F-B45A-7716585B2F61}"/>
              </a:ext>
            </a:extLst>
          </p:cNvPr>
          <p:cNvSpPr/>
          <p:nvPr/>
        </p:nvSpPr>
        <p:spPr>
          <a:xfrm rot="16200000">
            <a:off x="5681663" y="784224"/>
            <a:ext cx="404813" cy="10936288"/>
          </a:xfrm>
          <a:prstGeom prst="leftBrace">
            <a:avLst>
              <a:gd name="adj1" fmla="val 8333"/>
              <a:gd name="adj2" fmla="val 49902"/>
            </a:avLst>
          </a:prstGeom>
          <a:ln w="28575">
            <a:solidFill>
              <a:srgbClr val="8C341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256" name="TextBox 3">
            <a:extLst>
              <a:ext uri="{FF2B5EF4-FFF2-40B4-BE49-F238E27FC236}">
                <a16:creationId xmlns:a16="http://schemas.microsoft.com/office/drawing/2014/main" id="{40D5C49C-17E7-4643-B03D-CA120E930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857" y="5639628"/>
            <a:ext cx="533115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b="1" dirty="0"/>
              <a:t>1С:Университет</a:t>
            </a:r>
          </a:p>
        </p:txBody>
      </p:sp>
      <p:sp>
        <p:nvSpPr>
          <p:cNvPr id="10257" name="TextBox 18">
            <a:extLst>
              <a:ext uri="{FF2B5EF4-FFF2-40B4-BE49-F238E27FC236}">
                <a16:creationId xmlns:a16="http://schemas.microsoft.com/office/drawing/2014/main" id="{3F1486D8-74CA-4483-9EA9-2510AC364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" y="6443663"/>
            <a:ext cx="10936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b="1" dirty="0"/>
              <a:t>«1С:Университет ПРОФ»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03376D8-B215-45C6-8323-9F2AD1D9B6BA}"/>
              </a:ext>
            </a:extLst>
          </p:cNvPr>
          <p:cNvSpPr/>
          <p:nvPr/>
        </p:nvSpPr>
        <p:spPr>
          <a:xfrm>
            <a:off x="5438888" y="1446572"/>
            <a:ext cx="1332036" cy="792162"/>
          </a:xfrm>
          <a:prstGeom prst="rect">
            <a:avLst/>
          </a:prstGeom>
          <a:solidFill>
            <a:srgbClr val="F5BB65"/>
          </a:solidFill>
          <a:ln w="6350">
            <a:solidFill>
              <a:srgbClr val="8C34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  <a:t>Составление расписания учебных занятий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20242D3D-AF7C-4E86-A082-870736C33E55}"/>
              </a:ext>
            </a:extLst>
          </p:cNvPr>
          <p:cNvSpPr/>
          <p:nvPr/>
        </p:nvSpPr>
        <p:spPr>
          <a:xfrm>
            <a:off x="6918781" y="3348452"/>
            <a:ext cx="1333542" cy="792162"/>
          </a:xfrm>
          <a:prstGeom prst="rect">
            <a:avLst/>
          </a:prstGeom>
          <a:solidFill>
            <a:srgbClr val="F5BB65"/>
          </a:solidFill>
          <a:ln w="6350">
            <a:solidFill>
              <a:srgbClr val="8C34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  <a:t>Управление послевузовским и дополнительным образованием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FD28706D-029D-47BC-B5AA-5197B4D7B7A2}"/>
              </a:ext>
            </a:extLst>
          </p:cNvPr>
          <p:cNvSpPr/>
          <p:nvPr/>
        </p:nvSpPr>
        <p:spPr>
          <a:xfrm>
            <a:off x="6918781" y="2396688"/>
            <a:ext cx="1332036" cy="792163"/>
          </a:xfrm>
          <a:prstGeom prst="rect">
            <a:avLst/>
          </a:prstGeom>
          <a:solidFill>
            <a:srgbClr val="F5BB65"/>
          </a:solidFill>
          <a:ln w="6350">
            <a:solidFill>
              <a:srgbClr val="8C34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  <a:t>Управление научной деятельностью</a:t>
            </a:r>
            <a:b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</a:br>
            <a: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  <a:t>и инновациями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9CE54E0F-7DF2-473A-9081-1FACBE832071}"/>
              </a:ext>
            </a:extLst>
          </p:cNvPr>
          <p:cNvSpPr/>
          <p:nvPr/>
        </p:nvSpPr>
        <p:spPr>
          <a:xfrm>
            <a:off x="5438888" y="2396688"/>
            <a:ext cx="1332036" cy="792163"/>
          </a:xfrm>
          <a:prstGeom prst="rect">
            <a:avLst/>
          </a:prstGeom>
          <a:solidFill>
            <a:srgbClr val="F5BB65"/>
          </a:solidFill>
          <a:ln w="6350">
            <a:solidFill>
              <a:srgbClr val="8C34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  <a:t>Автоматизация проведения ГИА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43B8DBE9-46E2-4ADC-B9E7-B2CCA9935A7C}"/>
              </a:ext>
            </a:extLst>
          </p:cNvPr>
          <p:cNvSpPr/>
          <p:nvPr/>
        </p:nvSpPr>
        <p:spPr>
          <a:xfrm>
            <a:off x="8412861" y="3348452"/>
            <a:ext cx="1333543" cy="792162"/>
          </a:xfrm>
          <a:prstGeom prst="rect">
            <a:avLst/>
          </a:prstGeom>
          <a:solidFill>
            <a:srgbClr val="F5BB65"/>
          </a:solidFill>
          <a:ln w="6350">
            <a:solidFill>
              <a:srgbClr val="8C34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  <a:t>Управление кампусом вуза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1697E633-2DAB-49E5-9387-3B48EC80E565}"/>
              </a:ext>
            </a:extLst>
          </p:cNvPr>
          <p:cNvSpPr/>
          <p:nvPr/>
        </p:nvSpPr>
        <p:spPr>
          <a:xfrm>
            <a:off x="8412861" y="2396688"/>
            <a:ext cx="1332036" cy="792163"/>
          </a:xfrm>
          <a:prstGeom prst="rect">
            <a:avLst/>
          </a:prstGeom>
          <a:solidFill>
            <a:srgbClr val="F5BB65"/>
          </a:solidFill>
          <a:ln w="6350">
            <a:solidFill>
              <a:srgbClr val="8C34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  <a:t>Автоматизация деятельности диссертационных советов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98CB167-158F-41D2-9D7B-3CB0320766C6}"/>
              </a:ext>
            </a:extLst>
          </p:cNvPr>
          <p:cNvSpPr/>
          <p:nvPr/>
        </p:nvSpPr>
        <p:spPr>
          <a:xfrm>
            <a:off x="9888583" y="1446572"/>
            <a:ext cx="1332036" cy="792162"/>
          </a:xfrm>
          <a:prstGeom prst="rect">
            <a:avLst/>
          </a:prstGeom>
          <a:solidFill>
            <a:srgbClr val="F5BB65"/>
          </a:solidFill>
          <a:ln w="6350">
            <a:solidFill>
              <a:srgbClr val="8C34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  <a:t>Личные кабинеты поступающего, обучающегося</a:t>
            </a:r>
            <a:b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</a:br>
            <a: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  <a:t>и преподавателя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BF3CE985-B757-44C5-A6B9-69D224EC688F}"/>
              </a:ext>
            </a:extLst>
          </p:cNvPr>
          <p:cNvSpPr/>
          <p:nvPr/>
        </p:nvSpPr>
        <p:spPr>
          <a:xfrm>
            <a:off x="5438888" y="3348452"/>
            <a:ext cx="1332036" cy="792162"/>
          </a:xfrm>
          <a:prstGeom prst="rect">
            <a:avLst/>
          </a:prstGeom>
          <a:solidFill>
            <a:srgbClr val="F5BB65"/>
          </a:solidFill>
          <a:ln w="6350">
            <a:solidFill>
              <a:srgbClr val="8C34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  <a:t>Формирование отчетов и форм (№2-наука, 1-НК)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EFBF2727-DDA5-4C72-A05E-A79B5352FC11}"/>
              </a:ext>
            </a:extLst>
          </p:cNvPr>
          <p:cNvSpPr/>
          <p:nvPr/>
        </p:nvSpPr>
        <p:spPr>
          <a:xfrm>
            <a:off x="7648229" y="5255492"/>
            <a:ext cx="1333543" cy="792163"/>
          </a:xfrm>
          <a:prstGeom prst="rect">
            <a:avLst/>
          </a:prstGeom>
          <a:solidFill>
            <a:srgbClr val="F5BB65"/>
          </a:solidFill>
          <a:ln w="6350">
            <a:solidFill>
              <a:srgbClr val="8C34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  <a:t>Интеграция</a:t>
            </a:r>
            <a:b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</a:br>
            <a: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  <a:t>с ГУП МСР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871207B4-EEE3-474F-962A-C313A78FBB4B}"/>
              </a:ext>
            </a:extLst>
          </p:cNvPr>
          <p:cNvSpPr/>
          <p:nvPr/>
        </p:nvSpPr>
        <p:spPr>
          <a:xfrm>
            <a:off x="9102995" y="4295468"/>
            <a:ext cx="1332036" cy="792162"/>
          </a:xfrm>
          <a:prstGeom prst="rect">
            <a:avLst/>
          </a:prstGeom>
          <a:solidFill>
            <a:srgbClr val="F5BB65"/>
          </a:solidFill>
          <a:ln w="6350">
            <a:solidFill>
              <a:srgbClr val="8C34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  <a:t>Суперсервис «Поступление в вуз онлайн»</a:t>
            </a:r>
            <a:b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</a:br>
            <a: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  <a:t>для ВО и СПО 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8B47C2F7-8F54-4FE1-B8CE-1CC9BBFBAA84}"/>
              </a:ext>
            </a:extLst>
          </p:cNvPr>
          <p:cNvSpPr/>
          <p:nvPr/>
        </p:nvSpPr>
        <p:spPr>
          <a:xfrm>
            <a:off x="6148539" y="4295467"/>
            <a:ext cx="1333542" cy="792163"/>
          </a:xfrm>
          <a:prstGeom prst="rect">
            <a:avLst/>
          </a:prstGeom>
          <a:solidFill>
            <a:srgbClr val="F5BB65"/>
          </a:solidFill>
          <a:ln w="6350">
            <a:solidFill>
              <a:srgbClr val="8C34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  <a:t>Интеграция</a:t>
            </a:r>
            <a:b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</a:br>
            <a: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  <a:t>с ЕР ЦДО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F81BE27D-7DD4-4263-9EDB-941003B7EC02}"/>
              </a:ext>
            </a:extLst>
          </p:cNvPr>
          <p:cNvSpPr/>
          <p:nvPr/>
        </p:nvSpPr>
        <p:spPr>
          <a:xfrm>
            <a:off x="7626520" y="4295468"/>
            <a:ext cx="1332036" cy="792163"/>
          </a:xfrm>
          <a:prstGeom prst="rect">
            <a:avLst/>
          </a:prstGeom>
          <a:solidFill>
            <a:srgbClr val="F5BB65"/>
          </a:solidFill>
          <a:ln w="6350">
            <a:solidFill>
              <a:srgbClr val="8C34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  <a:t>Интеграция с Витриной студентов </a:t>
            </a:r>
          </a:p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  <a:t>и ГИР ВУ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AF3754B7-106C-4534-8AA4-48DB7E4067D0}"/>
              </a:ext>
            </a:extLst>
          </p:cNvPr>
          <p:cNvSpPr/>
          <p:nvPr/>
        </p:nvSpPr>
        <p:spPr>
          <a:xfrm>
            <a:off x="9888583" y="2396688"/>
            <a:ext cx="1315264" cy="792162"/>
          </a:xfrm>
          <a:prstGeom prst="rect">
            <a:avLst/>
          </a:prstGeom>
          <a:solidFill>
            <a:srgbClr val="F5BB65"/>
          </a:solidFill>
          <a:ln w="6350">
            <a:solidFill>
              <a:srgbClr val="8C34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  <a:t>Возможность подключения Мобильного приложения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A1A0C778-5E5A-4EF3-A739-2B933749D149}"/>
              </a:ext>
            </a:extLst>
          </p:cNvPr>
          <p:cNvSpPr/>
          <p:nvPr/>
        </p:nvSpPr>
        <p:spPr>
          <a:xfrm>
            <a:off x="6918781" y="1446572"/>
            <a:ext cx="1332036" cy="792162"/>
          </a:xfrm>
          <a:prstGeom prst="rect">
            <a:avLst/>
          </a:prstGeom>
          <a:solidFill>
            <a:srgbClr val="F5BB65"/>
          </a:solidFill>
          <a:ln w="6350">
            <a:solidFill>
              <a:srgbClr val="8C34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>
                <a:solidFill>
                  <a:schemeClr val="tx1"/>
                </a:solidFill>
                <a:latin typeface="Futura PT Demi" panose="020B0604020202020204" pitchFamily="34" charset="-52"/>
              </a:rPr>
              <a:t>Работа с учебными планами </a:t>
            </a:r>
            <a:r>
              <a:rPr lang="en-US" sz="900" dirty="0" err="1">
                <a:solidFill>
                  <a:schemeClr val="tx1"/>
                </a:solidFill>
                <a:latin typeface="Futura PT Demi" panose="020B0604020202020204" pitchFamily="34" charset="-52"/>
              </a:rPr>
              <a:t>plx</a:t>
            </a:r>
            <a:r>
              <a:rPr lang="en-US" sz="900" dirty="0">
                <a:solidFill>
                  <a:schemeClr val="tx1"/>
                </a:solidFill>
                <a:latin typeface="Futura PT Demi" panose="020B0604020202020204" pitchFamily="34" charset="-52"/>
              </a:rPr>
              <a:t> </a:t>
            </a:r>
            <a:r>
              <a:rPr lang="ru-RU" sz="900" dirty="0">
                <a:solidFill>
                  <a:schemeClr val="tx1"/>
                </a:solidFill>
                <a:latin typeface="Futura PT Demi" panose="020B0604020202020204" pitchFamily="34" charset="-52"/>
              </a:rPr>
              <a:t>и</a:t>
            </a:r>
            <a:r>
              <a:rPr lang="en-US" sz="900" dirty="0">
                <a:solidFill>
                  <a:schemeClr val="tx1"/>
                </a:solidFill>
                <a:latin typeface="Futura PT Demi" panose="020B0604020202020204" pitchFamily="34" charset="-52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Futura PT Demi" panose="020B0604020202020204" pitchFamily="34" charset="-52"/>
              </a:rPr>
              <a:t>osf</a:t>
            </a:r>
            <a:r>
              <a:rPr lang="ru-RU" sz="900" dirty="0">
                <a:solidFill>
                  <a:schemeClr val="tx1"/>
                </a:solidFill>
                <a:latin typeface="Futura PT Demi" panose="020B0604020202020204" pitchFamily="34" charset="-52"/>
              </a:rPr>
              <a:t>; образовательные программы и программы дисциплин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4BF2353C-B8C6-4DAF-995F-8540E6B0C4F7}"/>
              </a:ext>
            </a:extLst>
          </p:cNvPr>
          <p:cNvSpPr/>
          <p:nvPr/>
        </p:nvSpPr>
        <p:spPr>
          <a:xfrm>
            <a:off x="8412861" y="1446572"/>
            <a:ext cx="1332036" cy="792162"/>
          </a:xfrm>
          <a:prstGeom prst="rect">
            <a:avLst/>
          </a:prstGeom>
          <a:solidFill>
            <a:srgbClr val="F5BB65"/>
          </a:solidFill>
          <a:ln w="6350">
            <a:solidFill>
              <a:srgbClr val="8C34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  <a:t>Работа с портфолио студентов и преподавателей, УМК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5159A42-2CC6-45E3-ADE4-D5E9B9D73A23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DDBE0378-3DB8-4FCE-95E9-06A3C90C0333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5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6" name="Рисунок 6">
            <a:extLst>
              <a:ext uri="{FF2B5EF4-FFF2-40B4-BE49-F238E27FC236}">
                <a16:creationId xmlns:a16="http://schemas.microsoft.com/office/drawing/2014/main" id="{4BD2A13D-6430-4543-987F-AA9DC421C8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63D960C1-FB33-42E3-B024-9998FC804600}"/>
              </a:ext>
            </a:extLst>
          </p:cNvPr>
          <p:cNvSpPr/>
          <p:nvPr/>
        </p:nvSpPr>
        <p:spPr>
          <a:xfrm>
            <a:off x="9888583" y="3348452"/>
            <a:ext cx="1333543" cy="792162"/>
          </a:xfrm>
          <a:prstGeom prst="rect">
            <a:avLst/>
          </a:prstGeom>
          <a:solidFill>
            <a:srgbClr val="F5BB65"/>
          </a:solidFill>
          <a:ln w="6350">
            <a:solidFill>
              <a:srgbClr val="8C34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  <a:t>Интеграция с национальным мессенджером МАХ</a:t>
            </a:r>
          </a:p>
        </p:txBody>
      </p:sp>
    </p:spTree>
    <p:extLst>
      <p:ext uri="{BB962C8B-B14F-4D97-AF65-F5344CB8AC3E}">
        <p14:creationId xmlns:p14="http://schemas.microsoft.com/office/powerpoint/2010/main" val="1255123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C04C309C-C587-450F-AFF5-D2688FA25411}"/>
              </a:ext>
            </a:extLst>
          </p:cNvPr>
          <p:cNvSpPr txBox="1">
            <a:spLocks/>
          </p:cNvSpPr>
          <p:nvPr/>
        </p:nvSpPr>
        <p:spPr bwMode="auto">
          <a:xfrm>
            <a:off x="963613" y="4406900"/>
            <a:ext cx="10363200" cy="20462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Clr>
                <a:srgbClr val="FF0000"/>
              </a:buClr>
            </a:pPr>
            <a:r>
              <a:rPr lang="ru-RU" altLang="ru-RU" sz="4000" dirty="0">
                <a:solidFill>
                  <a:schemeClr val="tx1"/>
                </a:solidFill>
                <a:cs typeface="Arial" panose="020B0604020202020204" pitchFamily="34" charset="0"/>
              </a:rPr>
              <a:t>КАК С ПОМОЩЬЮ </a:t>
            </a:r>
          </a:p>
          <a:p>
            <a:pPr>
              <a:buClr>
                <a:srgbClr val="FF0000"/>
              </a:buClr>
            </a:pPr>
            <a:r>
              <a:rPr lang="ru-RU" altLang="ru-RU" sz="4000" dirty="0">
                <a:solidFill>
                  <a:schemeClr val="tx1"/>
                </a:solidFill>
                <a:cs typeface="Arial" panose="020B0604020202020204" pitchFamily="34" charset="0"/>
              </a:rPr>
              <a:t>«1С:УНИВЕРСИТЕТ ПРОФ» СОСТАВИТЬ РАСПИСАНИЕ ЗАНЯТИЙ?</a:t>
            </a:r>
            <a:endParaRPr lang="ru-RU" altLang="ru-RU" sz="3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4" name="Рисунок 5">
            <a:extLst>
              <a:ext uri="{FF2B5EF4-FFF2-40B4-BE49-F238E27FC236}">
                <a16:creationId xmlns:a16="http://schemas.microsoft.com/office/drawing/2014/main" id="{1D724688-0D14-4031-B57D-AAAECD8A2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692696"/>
            <a:ext cx="6529387" cy="326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1B1DAC-FEBD-447B-9E86-219B6E408768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DDBE0378-3DB8-4FCE-95E9-06A3C90C0333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6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0897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E680763-260F-4037-987E-E197F9F9C91F}"/>
              </a:ext>
            </a:extLst>
          </p:cNvPr>
          <p:cNvSpPr txBox="1">
            <a:spLocks noChangeArrowheads="1"/>
          </p:cNvSpPr>
          <p:nvPr/>
        </p:nvSpPr>
        <p:spPr>
          <a:xfrm>
            <a:off x="1992313" y="0"/>
            <a:ext cx="9000231" cy="1081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>
                <a:latin typeface="Futura PT Demi" panose="020B0604020202020204" charset="-52"/>
              </a:rPr>
              <a:t>Расписание занятий </a:t>
            </a:r>
            <a:br>
              <a:rPr lang="ru-RU" altLang="ru-RU" sz="3200" b="1" dirty="0">
                <a:latin typeface="Futura PT Demi" panose="020B0604020202020204" charset="-52"/>
              </a:rPr>
            </a:br>
            <a:r>
              <a:rPr lang="ru-RU" altLang="ru-RU" sz="3200" b="1" dirty="0">
                <a:latin typeface="Futura PT Demi" panose="020B0604020202020204" charset="-52"/>
              </a:rPr>
              <a:t>в «1С:Университет ПРОФ»</a:t>
            </a:r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E0489B5B-8C79-4CE6-B823-34641B49F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5953BBC-76D3-44E6-8FB9-A987BB7C50EC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DDBE0378-3DB8-4FCE-95E9-06A3C90C0333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7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64FEB85F-738C-4655-87D4-E3A9BE2CBC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1162065"/>
              </p:ext>
            </p:extLst>
          </p:nvPr>
        </p:nvGraphicFramePr>
        <p:xfrm>
          <a:off x="1114203" y="1320047"/>
          <a:ext cx="9760966" cy="5346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17949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B7BA2D2D-F801-4EF9-A1B5-0E037D690953}"/>
              </a:ext>
            </a:extLst>
          </p:cNvPr>
          <p:cNvSpPr txBox="1">
            <a:spLocks noChangeArrowheads="1"/>
          </p:cNvSpPr>
          <p:nvPr/>
        </p:nvSpPr>
        <p:spPr>
          <a:xfrm>
            <a:off x="1992313" y="0"/>
            <a:ext cx="10199687" cy="1081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>
                <a:latin typeface="Futura PT Demi" panose="020B0604020202020204" charset="-52"/>
              </a:rPr>
              <a:t>Внутренние документы вуза</a:t>
            </a:r>
          </a:p>
          <a:p>
            <a:r>
              <a:rPr lang="ru-RU" altLang="ru-RU" sz="3200" b="1" dirty="0">
                <a:latin typeface="Futura PT Demi" panose="020B0604020202020204" charset="-52"/>
              </a:rPr>
              <a:t>для составления расписания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C68D0D-B89E-4661-928C-3A3492D3CC33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DDBE0378-3DB8-4FCE-95E9-06A3C90C0333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8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F25414FB-5782-4A23-B1EE-34AE2F1DF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кругленный прямоугольник 4">
            <a:extLst>
              <a:ext uri="{FF2B5EF4-FFF2-40B4-BE49-F238E27FC236}">
                <a16:creationId xmlns:a16="http://schemas.microsoft.com/office/drawing/2014/main" id="{1A2F2A1A-5378-42D4-9F27-CB5FF00A139E}"/>
              </a:ext>
            </a:extLst>
          </p:cNvPr>
          <p:cNvSpPr/>
          <p:nvPr/>
        </p:nvSpPr>
        <p:spPr>
          <a:xfrm>
            <a:off x="4067554" y="3938760"/>
            <a:ext cx="4042522" cy="10810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  <a:latin typeface="Futura PT Demi" panose="020B0604020202020204" charset="-52"/>
              </a:rPr>
              <a:t>Расписание</a:t>
            </a:r>
            <a:endParaRPr lang="ru-RU" sz="1600" dirty="0">
              <a:solidFill>
                <a:schemeClr val="tx1"/>
              </a:solidFill>
              <a:latin typeface="Futura PT Demi" panose="020B0604020202020204" charset="-52"/>
            </a:endParaRPr>
          </a:p>
        </p:txBody>
      </p:sp>
      <p:sp>
        <p:nvSpPr>
          <p:cNvPr id="15" name="Скругленный прямоугольник 45">
            <a:extLst>
              <a:ext uri="{FF2B5EF4-FFF2-40B4-BE49-F238E27FC236}">
                <a16:creationId xmlns:a16="http://schemas.microsoft.com/office/drawing/2014/main" id="{ADF4C403-A548-4512-814D-E026006EA0FD}"/>
              </a:ext>
            </a:extLst>
          </p:cNvPr>
          <p:cNvSpPr/>
          <p:nvPr/>
        </p:nvSpPr>
        <p:spPr>
          <a:xfrm>
            <a:off x="1747044" y="6265862"/>
            <a:ext cx="490537" cy="28416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6" name="TextBox 46">
            <a:extLst>
              <a:ext uri="{FF2B5EF4-FFF2-40B4-BE49-F238E27FC236}">
                <a16:creationId xmlns:a16="http://schemas.microsoft.com/office/drawing/2014/main" id="{978FB6CA-47C0-4566-BC01-594B2E85C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6505575"/>
            <a:ext cx="3073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1400" dirty="0"/>
              <a:t>Основные объекты</a:t>
            </a: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B0BA79BC-3D1F-4E67-9EE8-4DFA77425D5E}"/>
              </a:ext>
            </a:extLst>
          </p:cNvPr>
          <p:cNvCxnSpPr>
            <a:cxnSpLocks/>
            <a:stCxn id="18" idx="3"/>
            <a:endCxn id="13" idx="1"/>
          </p:cNvCxnSpPr>
          <p:nvPr/>
        </p:nvCxnSpPr>
        <p:spPr>
          <a:xfrm flipV="1">
            <a:off x="2940051" y="4479304"/>
            <a:ext cx="1127503" cy="439178"/>
          </a:xfrm>
          <a:prstGeom prst="straightConnector1">
            <a:avLst/>
          </a:prstGeom>
          <a:ln w="38100">
            <a:solidFill>
              <a:srgbClr val="FF9933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01499467-1C4B-43E0-8606-3EECFCB4EEDB}"/>
              </a:ext>
            </a:extLst>
          </p:cNvPr>
          <p:cNvCxnSpPr>
            <a:cxnSpLocks/>
            <a:stCxn id="24" idx="2"/>
            <a:endCxn id="13" idx="0"/>
          </p:cNvCxnSpPr>
          <p:nvPr/>
        </p:nvCxnSpPr>
        <p:spPr>
          <a:xfrm flipH="1">
            <a:off x="6088815" y="2608787"/>
            <a:ext cx="7184" cy="1329973"/>
          </a:xfrm>
          <a:prstGeom prst="straightConnector1">
            <a:avLst/>
          </a:prstGeom>
          <a:ln w="38100">
            <a:solidFill>
              <a:srgbClr val="FF9933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3A666634-B041-4EE1-B188-9554B27F7219}"/>
              </a:ext>
            </a:extLst>
          </p:cNvPr>
          <p:cNvCxnSpPr>
            <a:cxnSpLocks/>
            <a:stCxn id="26" idx="2"/>
            <a:endCxn id="13" idx="0"/>
          </p:cNvCxnSpPr>
          <p:nvPr/>
        </p:nvCxnSpPr>
        <p:spPr>
          <a:xfrm>
            <a:off x="2881731" y="3287531"/>
            <a:ext cx="3207084" cy="651229"/>
          </a:xfrm>
          <a:prstGeom prst="straightConnector1">
            <a:avLst/>
          </a:prstGeom>
          <a:ln w="38100">
            <a:solidFill>
              <a:srgbClr val="FF9933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DDA83714-7179-4E84-8BD7-53B10EAC91D7}"/>
              </a:ext>
            </a:extLst>
          </p:cNvPr>
          <p:cNvCxnSpPr>
            <a:cxnSpLocks/>
            <a:stCxn id="30" idx="2"/>
            <a:endCxn id="13" idx="0"/>
          </p:cNvCxnSpPr>
          <p:nvPr/>
        </p:nvCxnSpPr>
        <p:spPr>
          <a:xfrm flipH="1">
            <a:off x="6088815" y="3287531"/>
            <a:ext cx="2919863" cy="651229"/>
          </a:xfrm>
          <a:prstGeom prst="straightConnector1">
            <a:avLst/>
          </a:prstGeom>
          <a:ln w="38100">
            <a:solidFill>
              <a:srgbClr val="FF9933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944BFB17-5841-433C-BBA3-B7F9630594BB}"/>
              </a:ext>
            </a:extLst>
          </p:cNvPr>
          <p:cNvCxnSpPr>
            <a:cxnSpLocks/>
            <a:stCxn id="39" idx="1"/>
            <a:endCxn id="13" idx="3"/>
          </p:cNvCxnSpPr>
          <p:nvPr/>
        </p:nvCxnSpPr>
        <p:spPr>
          <a:xfrm flipH="1" flipV="1">
            <a:off x="8110076" y="4479304"/>
            <a:ext cx="1127503" cy="439178"/>
          </a:xfrm>
          <a:prstGeom prst="straightConnector1">
            <a:avLst/>
          </a:prstGeom>
          <a:ln w="38100">
            <a:solidFill>
              <a:srgbClr val="FF9933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Скругленный прямоугольник 48">
            <a:extLst>
              <a:ext uri="{FF2B5EF4-FFF2-40B4-BE49-F238E27FC236}">
                <a16:creationId xmlns:a16="http://schemas.microsoft.com/office/drawing/2014/main" id="{4ECA33B9-C6FA-4ACA-8731-19D64BDDB964}"/>
              </a:ext>
            </a:extLst>
          </p:cNvPr>
          <p:cNvSpPr/>
          <p:nvPr/>
        </p:nvSpPr>
        <p:spPr>
          <a:xfrm>
            <a:off x="10223500" y="6265862"/>
            <a:ext cx="492125" cy="28416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3" name="TextBox 50">
            <a:extLst>
              <a:ext uri="{FF2B5EF4-FFF2-40B4-BE49-F238E27FC236}">
                <a16:creationId xmlns:a16="http://schemas.microsoft.com/office/drawing/2014/main" id="{6D0A89D6-428B-4C14-9439-5366DD464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4451" y="6505574"/>
            <a:ext cx="30718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1400" dirty="0"/>
              <a:t>Категории данных</a:t>
            </a:r>
          </a:p>
        </p:txBody>
      </p:sp>
      <p:sp>
        <p:nvSpPr>
          <p:cNvPr id="18" name="Скругленный прямоугольник 52">
            <a:extLst>
              <a:ext uri="{FF2B5EF4-FFF2-40B4-BE49-F238E27FC236}">
                <a16:creationId xmlns:a16="http://schemas.microsoft.com/office/drawing/2014/main" id="{E3269D94-44B5-4F13-B22D-57C36C373250}"/>
              </a:ext>
            </a:extLst>
          </p:cNvPr>
          <p:cNvSpPr/>
          <p:nvPr/>
        </p:nvSpPr>
        <p:spPr>
          <a:xfrm>
            <a:off x="554036" y="4319732"/>
            <a:ext cx="2386015" cy="11975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Futura PT Demi" panose="020B0604020202020204" charset="-52"/>
              </a:rPr>
              <a:t>Данные о контингенте обучающихся (утвержденные УМУ структуры по потокам и группам) </a:t>
            </a:r>
          </a:p>
        </p:txBody>
      </p:sp>
      <p:sp>
        <p:nvSpPr>
          <p:cNvPr id="26" name="Скругленный прямоугольник 52">
            <a:extLst>
              <a:ext uri="{FF2B5EF4-FFF2-40B4-BE49-F238E27FC236}">
                <a16:creationId xmlns:a16="http://schemas.microsoft.com/office/drawing/2014/main" id="{E171CB07-9696-449F-ABFB-AC88707F1F5F}"/>
              </a:ext>
            </a:extLst>
          </p:cNvPr>
          <p:cNvSpPr/>
          <p:nvPr/>
        </p:nvSpPr>
        <p:spPr>
          <a:xfrm>
            <a:off x="1688723" y="2090031"/>
            <a:ext cx="2386015" cy="11975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Futura PT Demi" panose="020B0604020202020204" charset="-52"/>
              </a:rPr>
              <a:t>Данные об аудиторной нагрузке </a:t>
            </a:r>
          </a:p>
        </p:txBody>
      </p:sp>
      <p:sp>
        <p:nvSpPr>
          <p:cNvPr id="30" name="Скругленный прямоугольник 52">
            <a:extLst>
              <a:ext uri="{FF2B5EF4-FFF2-40B4-BE49-F238E27FC236}">
                <a16:creationId xmlns:a16="http://schemas.microsoft.com/office/drawing/2014/main" id="{7222AAD2-417B-4C28-B845-183AAED13BDE}"/>
              </a:ext>
            </a:extLst>
          </p:cNvPr>
          <p:cNvSpPr/>
          <p:nvPr/>
        </p:nvSpPr>
        <p:spPr>
          <a:xfrm>
            <a:off x="7815670" y="2090031"/>
            <a:ext cx="2386015" cy="11975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Futura PT Demi" panose="020B0604020202020204" charset="-52"/>
              </a:rPr>
              <a:t>Данные о преподавателях 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Futura PT Demi" panose="020B0604020202020204" charset="-52"/>
              </a:rPr>
              <a:t>(штатный состав по подразделениям) </a:t>
            </a:r>
          </a:p>
        </p:txBody>
      </p:sp>
      <p:sp>
        <p:nvSpPr>
          <p:cNvPr id="39" name="Скругленный прямоугольник 52">
            <a:extLst>
              <a:ext uri="{FF2B5EF4-FFF2-40B4-BE49-F238E27FC236}">
                <a16:creationId xmlns:a16="http://schemas.microsoft.com/office/drawing/2014/main" id="{571707AE-AB88-417E-871E-A0158FE22326}"/>
              </a:ext>
            </a:extLst>
          </p:cNvPr>
          <p:cNvSpPr/>
          <p:nvPr/>
        </p:nvSpPr>
        <p:spPr>
          <a:xfrm>
            <a:off x="9237579" y="4319732"/>
            <a:ext cx="2386015" cy="11975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Futura PT Demi" panose="020B0604020202020204" charset="-52"/>
              </a:rPr>
              <a:t>Данные о времени проведения занятий (утвержденная УМУ сетка звонков) </a:t>
            </a:r>
          </a:p>
        </p:txBody>
      </p:sp>
      <p:sp>
        <p:nvSpPr>
          <p:cNvPr id="24" name="Скругленный прямоугольник 52">
            <a:extLst>
              <a:ext uri="{FF2B5EF4-FFF2-40B4-BE49-F238E27FC236}">
                <a16:creationId xmlns:a16="http://schemas.microsoft.com/office/drawing/2014/main" id="{83BB9861-207A-4C04-BC3F-C5B39DE21854}"/>
              </a:ext>
            </a:extLst>
          </p:cNvPr>
          <p:cNvSpPr/>
          <p:nvPr/>
        </p:nvSpPr>
        <p:spPr>
          <a:xfrm>
            <a:off x="4902991" y="1411287"/>
            <a:ext cx="2386015" cy="11975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Futura PT Demi" panose="020B0604020202020204" charset="-52"/>
              </a:rPr>
              <a:t>Данные об аудиториях (поэтажный план зданий)</a:t>
            </a:r>
          </a:p>
        </p:txBody>
      </p:sp>
    </p:spTree>
    <p:extLst>
      <p:ext uri="{BB962C8B-B14F-4D97-AF65-F5344CB8AC3E}">
        <p14:creationId xmlns:p14="http://schemas.microsoft.com/office/powerpoint/2010/main" val="2947062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25A4133-762D-456D-9FB6-1492249F9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72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dirty="0">
                <a:latin typeface="Futura PT Demi" panose="020B0604020202020204" charset="-52"/>
              </a:rPr>
              <a:t>В механизме составления расписания занятий в «1С:Университет ПРОФ» используются следующие источники данных:</a:t>
            </a:r>
          </a:p>
          <a:p>
            <a:r>
              <a:rPr lang="ru-RU" sz="2400" dirty="0">
                <a:latin typeface="Futura PT Demi" panose="020B0604020202020204" charset="-52"/>
              </a:rPr>
              <a:t>Данные о контингенте обучающихся по потокам, группам и подгруппам – заполняется на основании документа «Распределение поручений» </a:t>
            </a:r>
            <a:endParaRPr lang="ru-RU" sz="2400" b="0" dirty="0">
              <a:effectLst/>
              <a:latin typeface="Futura PT Demi" panose="020B0604020202020204" charset="-52"/>
            </a:endParaRPr>
          </a:p>
          <a:p>
            <a:r>
              <a:rPr lang="ru-RU" sz="2400" dirty="0">
                <a:latin typeface="Futura PT Demi" panose="020B0604020202020204" charset="-52"/>
              </a:rPr>
              <a:t>Данные о количестве занятий (на основании общего объема часов взаимодействия) – заполняется на основании документа «Распределение поручений» </a:t>
            </a:r>
            <a:endParaRPr lang="ru-RU" sz="2400" b="0" dirty="0">
              <a:effectLst/>
              <a:latin typeface="Futura PT Demi" panose="020B0604020202020204" charset="-52"/>
            </a:endParaRPr>
          </a:p>
          <a:p>
            <a:r>
              <a:rPr lang="ru-RU" sz="2400" dirty="0">
                <a:latin typeface="Futura PT Demi" panose="020B0604020202020204" charset="-52"/>
              </a:rPr>
              <a:t>Данные о преподавателях – заполняется на основании документа «Распределение поручений» </a:t>
            </a:r>
            <a:endParaRPr lang="ru-RU" sz="2400" b="0" dirty="0">
              <a:effectLst/>
              <a:latin typeface="Futura PT Demi" panose="020B0604020202020204" charset="-52"/>
            </a:endParaRPr>
          </a:p>
          <a:p>
            <a:r>
              <a:rPr lang="ru-RU" sz="2400" dirty="0">
                <a:latin typeface="Futura PT Demi" panose="020B0604020202020204" charset="-52"/>
              </a:rPr>
              <a:t>Данные об аудиториях – заполняется на основании документа «Формирование структуры университета»; выбираются те элементы, для которых установлен предопределенный вид структуры «Аудитории» </a:t>
            </a:r>
          </a:p>
          <a:p>
            <a:r>
              <a:rPr lang="ru-RU" sz="2400" dirty="0">
                <a:latin typeface="Futura PT Demi" panose="020B0604020202020204" charset="-52"/>
              </a:rPr>
              <a:t>Данные о времени проведения занятий – заполняется на основании документа «Время проведения занятий»</a:t>
            </a:r>
            <a:endParaRPr lang="ru-RU" sz="2400" b="0" dirty="0">
              <a:effectLst/>
              <a:latin typeface="Futura PT Demi" panose="020B0604020202020204" charset="-52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31BE981-7568-45FC-809C-CB9319BB5435}"/>
              </a:ext>
            </a:extLst>
          </p:cNvPr>
          <p:cNvSpPr txBox="1">
            <a:spLocks noChangeArrowheads="1"/>
          </p:cNvSpPr>
          <p:nvPr/>
        </p:nvSpPr>
        <p:spPr>
          <a:xfrm>
            <a:off x="1992313" y="0"/>
            <a:ext cx="10199687" cy="1081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>
                <a:latin typeface="Futura PT Demi" panose="020B0604020202020204" charset="-52"/>
              </a:rPr>
              <a:t>Связь внутренних документов вуза </a:t>
            </a:r>
          </a:p>
          <a:p>
            <a:r>
              <a:rPr lang="ru-RU" altLang="ru-RU" sz="3200" b="1" dirty="0">
                <a:latin typeface="Futura PT Demi" panose="020B0604020202020204" charset="-52"/>
              </a:rPr>
              <a:t>и объектов в «1С:Университет ПРОФ»</a:t>
            </a:r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0EF67B88-21E3-41AC-A5C7-D6FEB7816E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8062EF-98EE-411C-9B50-F9FBA09C1D9B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9AD3CC49-CA9C-46EB-8B56-508CBB2BFEB6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9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47716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69072</TotalTime>
  <Words>2229</Words>
  <Application>Microsoft Office PowerPoint</Application>
  <PresentationFormat>Широкоэкранный</PresentationFormat>
  <Paragraphs>266</Paragraphs>
  <Slides>35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3" baseType="lpstr">
      <vt:lpstr>Futura PT Demi</vt:lpstr>
      <vt:lpstr>Calibri</vt:lpstr>
      <vt:lpstr>Arial</vt:lpstr>
      <vt:lpstr>Futura PT Book</vt:lpstr>
      <vt:lpstr>Wingdings</vt:lpstr>
      <vt:lpstr>Calibri Light</vt:lpstr>
      <vt:lpstr>Courier New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«1С:Университет ПРОФ».  Структура конфигурации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«1С:Университет ПРОФ».  Тиражные расширения, обогащающие возможности продукта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1C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Fomin_D</dc:creator>
  <cp:lastModifiedBy>Софья Лагунова</cp:lastModifiedBy>
  <cp:revision>1545</cp:revision>
  <cp:lastPrinted>2022-09-14T08:21:53Z</cp:lastPrinted>
  <dcterms:created xsi:type="dcterms:W3CDTF">2015-09-09T08:16:26Z</dcterms:created>
  <dcterms:modified xsi:type="dcterms:W3CDTF">2026-04-01T10:40:38Z</dcterms:modified>
</cp:coreProperties>
</file>