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1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2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4382" r:id="rId1"/>
  </p:sldMasterIdLst>
  <p:notesMasterIdLst>
    <p:notesMasterId r:id="rId44"/>
  </p:notesMasterIdLst>
  <p:handoutMasterIdLst>
    <p:handoutMasterId r:id="rId45"/>
  </p:handoutMasterIdLst>
  <p:sldIdLst>
    <p:sldId id="2758" r:id="rId2"/>
    <p:sldId id="258" r:id="rId3"/>
    <p:sldId id="369" r:id="rId4"/>
    <p:sldId id="370" r:id="rId5"/>
    <p:sldId id="388" r:id="rId6"/>
    <p:sldId id="2791" r:id="rId7"/>
    <p:sldId id="2793" r:id="rId8"/>
    <p:sldId id="2797" r:id="rId9"/>
    <p:sldId id="2807" r:id="rId10"/>
    <p:sldId id="2774" r:id="rId11"/>
    <p:sldId id="393" r:id="rId12"/>
    <p:sldId id="2794" r:id="rId13"/>
    <p:sldId id="2795" r:id="rId14"/>
    <p:sldId id="2785" r:id="rId15"/>
    <p:sldId id="2778" r:id="rId16"/>
    <p:sldId id="2787" r:id="rId17"/>
    <p:sldId id="2788" r:id="rId18"/>
    <p:sldId id="2789" r:id="rId19"/>
    <p:sldId id="2790" r:id="rId20"/>
    <p:sldId id="445" r:id="rId21"/>
    <p:sldId id="2800" r:id="rId22"/>
    <p:sldId id="2786" r:id="rId23"/>
    <p:sldId id="2808" r:id="rId24"/>
    <p:sldId id="2776" r:id="rId25"/>
    <p:sldId id="2799" r:id="rId26"/>
    <p:sldId id="2805" r:id="rId27"/>
    <p:sldId id="2803" r:id="rId28"/>
    <p:sldId id="2792" r:id="rId29"/>
    <p:sldId id="2781" r:id="rId30"/>
    <p:sldId id="410" r:id="rId31"/>
    <p:sldId id="2806" r:id="rId32"/>
    <p:sldId id="2804" r:id="rId33"/>
    <p:sldId id="409" r:id="rId34"/>
    <p:sldId id="375" r:id="rId35"/>
    <p:sldId id="359" r:id="rId36"/>
    <p:sldId id="324" r:id="rId37"/>
    <p:sldId id="325" r:id="rId38"/>
    <p:sldId id="392" r:id="rId39"/>
    <p:sldId id="2772" r:id="rId40"/>
    <p:sldId id="2773" r:id="rId41"/>
    <p:sldId id="366" r:id="rId42"/>
    <p:sldId id="300" r:id="rId43"/>
  </p:sldIdLst>
  <p:sldSz cx="12192000" cy="6858000"/>
  <p:notesSz cx="6797675" cy="9872663"/>
  <p:embeddedFontLst>
    <p:embeddedFont>
      <p:font typeface="Calibri" panose="020F0502020204030204" pitchFamily="34" charset="0"/>
      <p:regular r:id="rId46"/>
      <p:bold r:id="rId47"/>
      <p:italic r:id="rId48"/>
      <p:boldItalic r:id="rId49"/>
    </p:embeddedFont>
    <p:embeddedFont>
      <p:font typeface="Calibri Light" panose="020F0302020204030204" pitchFamily="34" charset="0"/>
      <p:regular r:id="rId50"/>
      <p:italic r:id="rId51"/>
    </p:embeddedFont>
    <p:embeddedFont>
      <p:font typeface="Futura PT Book" panose="020B0604020202020204" charset="-52"/>
      <p:regular r:id="rId52"/>
      <p:italic r:id="rId53"/>
    </p:embeddedFont>
    <p:embeddedFont>
      <p:font typeface="Futura PT Demi" panose="020B0604020202020204" charset="-52"/>
      <p:regular r:id="rId54"/>
      <p:italic r:id="rId55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420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Зданевич Яна" initials="ЗЯ" lastIdx="16" clrIdx="0"/>
  <p:cmAuthor id="1" name="Яна Казначеева" initials="ЯК" lastIdx="26" clrIdx="1">
    <p:extLst>
      <p:ext uri="{19B8F6BF-5375-455C-9EA6-DF929625EA0E}">
        <p15:presenceInfo xmlns:p15="http://schemas.microsoft.com/office/powerpoint/2012/main" userId="S-1-5-21-4223100943-1059172657-247882760-1136" providerId="AD"/>
      </p:ext>
    </p:extLst>
  </p:cmAuthor>
  <p:cmAuthor id="2" name="Софья Лагунова" initials="СЛ" lastIdx="1" clrIdx="2">
    <p:extLst>
      <p:ext uri="{19B8F6BF-5375-455C-9EA6-DF929625EA0E}">
        <p15:presenceInfo xmlns:p15="http://schemas.microsoft.com/office/powerpoint/2012/main" userId="S-1-5-21-4223100943-1059172657-247882760-415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  <a:srgbClr val="FCFAEB"/>
    <a:srgbClr val="CC3300"/>
    <a:srgbClr val="FF9933"/>
    <a:srgbClr val="FFCF30"/>
    <a:srgbClr val="B18D07"/>
    <a:srgbClr val="FF9900"/>
    <a:srgbClr val="FFCC00"/>
    <a:srgbClr val="FFCC66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20" autoAdjust="0"/>
    <p:restoredTop sz="94097" autoAdjust="0"/>
  </p:normalViewPr>
  <p:slideViewPr>
    <p:cSldViewPr>
      <p:cViewPr varScale="1">
        <p:scale>
          <a:sx n="107" d="100"/>
          <a:sy n="107" d="100"/>
        </p:scale>
        <p:origin x="924" y="78"/>
      </p:cViewPr>
      <p:guideLst>
        <p:guide orient="horz" pos="2160"/>
        <p:guide pos="4203"/>
      </p:guideLst>
    </p:cSldViewPr>
  </p:slideViewPr>
  <p:outlineViewPr>
    <p:cViewPr>
      <p:scale>
        <a:sx n="33" d="100"/>
        <a:sy n="33" d="100"/>
      </p:scale>
      <p:origin x="0" y="-1367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26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2.fntdata"/><Relationship Id="rId50" Type="http://schemas.openxmlformats.org/officeDocument/2006/relationships/font" Target="fonts/font5.fntdata"/><Relationship Id="rId55" Type="http://schemas.openxmlformats.org/officeDocument/2006/relationships/font" Target="fonts/font10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3" Type="http://schemas.openxmlformats.org/officeDocument/2006/relationships/font" Target="fonts/font8.fntdata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3.fntdata"/><Relationship Id="rId56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font" Target="fonts/font6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1.fntdata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4.fntdata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52" Type="http://schemas.openxmlformats.org/officeDocument/2006/relationships/font" Target="fonts/font7.fntdata"/><Relationship Id="rId6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3608D0-E8F8-4633-8317-06F48E5E8F15}" type="doc">
      <dgm:prSet loTypeId="urn:microsoft.com/office/officeart/2005/8/layout/process4" loCatId="process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7F82BBA4-B829-4353-85D1-083F88B8460C}">
      <dgm:prSet phldrT="[Текст]" custT="1"/>
      <dgm:spPr/>
      <dgm:t>
        <a:bodyPr/>
        <a:lstStyle/>
        <a:p>
          <a:r>
            <a:rPr lang="ru-RU" sz="1800" dirty="0">
              <a:latin typeface="Futura PT Demi" panose="020B0604020202020204" charset="-52"/>
            </a:rPr>
            <a:t>Формирование и утверждение учебного плана</a:t>
          </a:r>
        </a:p>
      </dgm:t>
    </dgm:pt>
    <dgm:pt modelId="{2BF0D698-A89B-4710-923B-B4900F66654B}" type="parTrans" cxnId="{FFA725B5-7E76-4B87-9D9A-168347DF833A}">
      <dgm:prSet/>
      <dgm:spPr/>
      <dgm:t>
        <a:bodyPr/>
        <a:lstStyle/>
        <a:p>
          <a:endParaRPr lang="ru-RU"/>
        </a:p>
      </dgm:t>
    </dgm:pt>
    <dgm:pt modelId="{2B7DADC2-71F7-4E28-921C-7571CB2AF145}" type="sibTrans" cxnId="{FFA725B5-7E76-4B87-9D9A-168347DF833A}">
      <dgm:prSet/>
      <dgm:spPr/>
      <dgm:t>
        <a:bodyPr/>
        <a:lstStyle/>
        <a:p>
          <a:endParaRPr lang="ru-RU"/>
        </a:p>
      </dgm:t>
    </dgm:pt>
    <dgm:pt modelId="{87FDA4D5-E6AD-407D-9BD7-966E3BF77B62}">
      <dgm:prSet phldrT="[Текст]" custT="1"/>
      <dgm:spPr/>
      <dgm:t>
        <a:bodyPr/>
        <a:lstStyle/>
        <a:p>
          <a:r>
            <a:rPr lang="ru-RU" sz="1800" dirty="0">
              <a:latin typeface="Futura PT Demi" panose="020B0604020202020204" charset="-52"/>
            </a:rPr>
            <a:t>Учет преподавателей по кафедре</a:t>
          </a:r>
        </a:p>
      </dgm:t>
    </dgm:pt>
    <dgm:pt modelId="{C682DA0E-B899-48AE-936F-FD28B08B04D1}" type="parTrans" cxnId="{92058190-FF6D-41F6-B6ED-EEF357CB1E76}">
      <dgm:prSet/>
      <dgm:spPr/>
      <dgm:t>
        <a:bodyPr/>
        <a:lstStyle/>
        <a:p>
          <a:endParaRPr lang="ru-RU"/>
        </a:p>
      </dgm:t>
    </dgm:pt>
    <dgm:pt modelId="{023C4419-3585-4FD6-8861-0B42573AB2B4}" type="sibTrans" cxnId="{92058190-FF6D-41F6-B6ED-EEF357CB1E76}">
      <dgm:prSet/>
      <dgm:spPr/>
      <dgm:t>
        <a:bodyPr/>
        <a:lstStyle/>
        <a:p>
          <a:endParaRPr lang="ru-RU"/>
        </a:p>
      </dgm:t>
    </dgm:pt>
    <dgm:pt modelId="{C75784D6-C1AB-465B-876F-F42447A44D4A}">
      <dgm:prSet phldrT="[Текст]" custT="1"/>
      <dgm:spPr/>
      <dgm:t>
        <a:bodyPr/>
        <a:lstStyle/>
        <a:p>
          <a:r>
            <a:rPr lang="ru-RU" sz="1800" dirty="0">
              <a:latin typeface="Futura PT Demi" panose="020B0604020202020204" charset="-52"/>
            </a:rPr>
            <a:t>Настройки формирования контингента</a:t>
          </a:r>
        </a:p>
      </dgm:t>
    </dgm:pt>
    <dgm:pt modelId="{F5AEB840-9727-4560-8E6D-DC7308F0FBD5}" type="parTrans" cxnId="{1216E037-9018-4941-9B9A-A4916B0685CB}">
      <dgm:prSet/>
      <dgm:spPr/>
      <dgm:t>
        <a:bodyPr/>
        <a:lstStyle/>
        <a:p>
          <a:endParaRPr lang="ru-RU"/>
        </a:p>
      </dgm:t>
    </dgm:pt>
    <dgm:pt modelId="{CA8D4208-ACD1-4E5E-BB0D-CC68FE611F87}" type="sibTrans" cxnId="{1216E037-9018-4941-9B9A-A4916B0685CB}">
      <dgm:prSet/>
      <dgm:spPr/>
      <dgm:t>
        <a:bodyPr/>
        <a:lstStyle/>
        <a:p>
          <a:endParaRPr lang="ru-RU"/>
        </a:p>
      </dgm:t>
    </dgm:pt>
    <dgm:pt modelId="{A7E71AC6-19EB-4FF4-B36D-899373E87D24}">
      <dgm:prSet phldrT="[Текст]" custT="1"/>
      <dgm:spPr/>
      <dgm:t>
        <a:bodyPr/>
        <a:lstStyle/>
        <a:p>
          <a:r>
            <a:rPr lang="ru-RU" sz="1800" dirty="0">
              <a:latin typeface="Futura PT Demi" panose="020B0604020202020204" charset="-52"/>
            </a:rPr>
            <a:t>Формирование контингента, т.е. формирование групп, подгрупп и потоков, выполняемое автоматически</a:t>
          </a:r>
        </a:p>
      </dgm:t>
    </dgm:pt>
    <dgm:pt modelId="{2A7EF09A-C931-4B3C-BF8D-F75878957F4A}" type="parTrans" cxnId="{590F7F00-72C5-4823-8DA4-A6BB6B0670E2}">
      <dgm:prSet/>
      <dgm:spPr/>
      <dgm:t>
        <a:bodyPr/>
        <a:lstStyle/>
        <a:p>
          <a:endParaRPr lang="ru-RU"/>
        </a:p>
      </dgm:t>
    </dgm:pt>
    <dgm:pt modelId="{04593D45-9726-422E-A84B-A0E7A3103B9F}" type="sibTrans" cxnId="{590F7F00-72C5-4823-8DA4-A6BB6B0670E2}">
      <dgm:prSet/>
      <dgm:spPr/>
      <dgm:t>
        <a:bodyPr/>
        <a:lstStyle/>
        <a:p>
          <a:endParaRPr lang="ru-RU"/>
        </a:p>
      </dgm:t>
    </dgm:pt>
    <dgm:pt modelId="{0E77268C-B37E-4743-8674-C9F3A84CA228}">
      <dgm:prSet phldrT="[Текст]" custT="1"/>
      <dgm:spPr/>
      <dgm:t>
        <a:bodyPr/>
        <a:lstStyle/>
        <a:p>
          <a:r>
            <a:rPr lang="ru-RU" sz="1800" dirty="0">
              <a:latin typeface="Futura PT Demi" panose="020B0604020202020204" charset="-52"/>
            </a:rPr>
            <a:t>Автоматический расчет нагрузки</a:t>
          </a:r>
        </a:p>
      </dgm:t>
    </dgm:pt>
    <dgm:pt modelId="{3B12F571-5327-4A58-BB00-99416CE40EFE}" type="parTrans" cxnId="{6E550BC8-DF54-4365-812B-7814D6B71559}">
      <dgm:prSet/>
      <dgm:spPr/>
      <dgm:t>
        <a:bodyPr/>
        <a:lstStyle/>
        <a:p>
          <a:endParaRPr lang="ru-RU"/>
        </a:p>
      </dgm:t>
    </dgm:pt>
    <dgm:pt modelId="{A88E0DCB-9CD2-49EC-A4A1-5352050455BA}" type="sibTrans" cxnId="{6E550BC8-DF54-4365-812B-7814D6B71559}">
      <dgm:prSet/>
      <dgm:spPr/>
      <dgm:t>
        <a:bodyPr/>
        <a:lstStyle/>
        <a:p>
          <a:endParaRPr lang="ru-RU"/>
        </a:p>
      </dgm:t>
    </dgm:pt>
    <dgm:pt modelId="{54960554-F25B-465F-8ECE-ACA3756D9FCA}">
      <dgm:prSet phldrT="[Текст]" custT="1"/>
      <dgm:spPr/>
      <dgm:t>
        <a:bodyPr/>
        <a:lstStyle/>
        <a:p>
          <a:r>
            <a:rPr lang="ru-RU" sz="1800" dirty="0">
              <a:latin typeface="Futura PT Demi" panose="020B0604020202020204" charset="-52"/>
            </a:rPr>
            <a:t> Ручное распределение поручений за сотрудниками</a:t>
          </a:r>
        </a:p>
      </dgm:t>
    </dgm:pt>
    <dgm:pt modelId="{96EF523B-E045-4B97-B10D-21C30FC00A52}" type="parTrans" cxnId="{A6474FF5-C005-4517-B66F-4E4D8900C84A}">
      <dgm:prSet/>
      <dgm:spPr/>
      <dgm:t>
        <a:bodyPr/>
        <a:lstStyle/>
        <a:p>
          <a:endParaRPr lang="ru-RU"/>
        </a:p>
      </dgm:t>
    </dgm:pt>
    <dgm:pt modelId="{B269BCB9-00FE-4FED-9D68-345ED1B34F4A}" type="sibTrans" cxnId="{A6474FF5-C005-4517-B66F-4E4D8900C84A}">
      <dgm:prSet/>
      <dgm:spPr/>
      <dgm:t>
        <a:bodyPr/>
        <a:lstStyle/>
        <a:p>
          <a:endParaRPr lang="ru-RU"/>
        </a:p>
      </dgm:t>
    </dgm:pt>
    <dgm:pt modelId="{3F997FC0-F2B8-4D3F-8E82-883518612265}">
      <dgm:prSet phldrT="[Текст]" custT="1"/>
      <dgm:spPr/>
      <dgm:t>
        <a:bodyPr/>
        <a:lstStyle/>
        <a:p>
          <a:r>
            <a:rPr lang="ru-RU" sz="1800">
              <a:latin typeface="Futura PT Demi" panose="020B0604020202020204" charset="-52"/>
            </a:rPr>
            <a:t>Определение контингента согласно учебному плану</a:t>
          </a:r>
          <a:endParaRPr lang="ru-RU" sz="1800" dirty="0">
            <a:latin typeface="Futura PT Demi" panose="020B0604020202020204" charset="-52"/>
          </a:endParaRPr>
        </a:p>
      </dgm:t>
    </dgm:pt>
    <dgm:pt modelId="{B3DF0DDB-12BB-439E-A86C-51FDCD60AB0A}" type="parTrans" cxnId="{91C02C17-A718-4890-946D-3862DFC7DC93}">
      <dgm:prSet/>
      <dgm:spPr/>
      <dgm:t>
        <a:bodyPr/>
        <a:lstStyle/>
        <a:p>
          <a:endParaRPr lang="ru-RU"/>
        </a:p>
      </dgm:t>
    </dgm:pt>
    <dgm:pt modelId="{91328DCE-A8E6-4766-999E-6CF3FE9B9F5A}" type="sibTrans" cxnId="{91C02C17-A718-4890-946D-3862DFC7DC93}">
      <dgm:prSet/>
      <dgm:spPr/>
      <dgm:t>
        <a:bodyPr/>
        <a:lstStyle/>
        <a:p>
          <a:endParaRPr lang="ru-RU"/>
        </a:p>
      </dgm:t>
    </dgm:pt>
    <dgm:pt modelId="{2D3E2BB3-B029-44CE-811E-602F8DF4FFBE}" type="pres">
      <dgm:prSet presAssocID="{4C3608D0-E8F8-4633-8317-06F48E5E8F15}" presName="Name0" presStyleCnt="0">
        <dgm:presLayoutVars>
          <dgm:dir/>
          <dgm:animLvl val="lvl"/>
          <dgm:resizeHandles val="exact"/>
        </dgm:presLayoutVars>
      </dgm:prSet>
      <dgm:spPr/>
    </dgm:pt>
    <dgm:pt modelId="{FC5A25EA-FA1D-4FBF-B812-5D2915562D26}" type="pres">
      <dgm:prSet presAssocID="{54960554-F25B-465F-8ECE-ACA3756D9FCA}" presName="boxAndChildren" presStyleCnt="0"/>
      <dgm:spPr/>
    </dgm:pt>
    <dgm:pt modelId="{2F682A71-C059-49EC-B1AA-F67760805651}" type="pres">
      <dgm:prSet presAssocID="{54960554-F25B-465F-8ECE-ACA3756D9FCA}" presName="parentTextBox" presStyleLbl="node1" presStyleIdx="0" presStyleCnt="7"/>
      <dgm:spPr/>
    </dgm:pt>
    <dgm:pt modelId="{32E60CAC-900C-4CF8-8440-D43979FBD350}" type="pres">
      <dgm:prSet presAssocID="{A88E0DCB-9CD2-49EC-A4A1-5352050455BA}" presName="sp" presStyleCnt="0"/>
      <dgm:spPr/>
    </dgm:pt>
    <dgm:pt modelId="{62B15C41-3A83-40F5-A0BE-21B84ABAF49A}" type="pres">
      <dgm:prSet presAssocID="{0E77268C-B37E-4743-8674-C9F3A84CA228}" presName="arrowAndChildren" presStyleCnt="0"/>
      <dgm:spPr/>
    </dgm:pt>
    <dgm:pt modelId="{9109754F-98EA-4C95-A795-1D4D83FD129B}" type="pres">
      <dgm:prSet presAssocID="{0E77268C-B37E-4743-8674-C9F3A84CA228}" presName="parentTextArrow" presStyleLbl="node1" presStyleIdx="1" presStyleCnt="7"/>
      <dgm:spPr/>
    </dgm:pt>
    <dgm:pt modelId="{27F1F47E-D2A3-4F34-988D-D44383CF23FB}" type="pres">
      <dgm:prSet presAssocID="{04593D45-9726-422E-A84B-A0E7A3103B9F}" presName="sp" presStyleCnt="0"/>
      <dgm:spPr/>
    </dgm:pt>
    <dgm:pt modelId="{53650068-3C21-4559-BE08-D598BB030803}" type="pres">
      <dgm:prSet presAssocID="{A7E71AC6-19EB-4FF4-B36D-899373E87D24}" presName="arrowAndChildren" presStyleCnt="0"/>
      <dgm:spPr/>
    </dgm:pt>
    <dgm:pt modelId="{63ED1057-0554-456F-A3A7-B387D3627ADA}" type="pres">
      <dgm:prSet presAssocID="{A7E71AC6-19EB-4FF4-B36D-899373E87D24}" presName="parentTextArrow" presStyleLbl="node1" presStyleIdx="2" presStyleCnt="7"/>
      <dgm:spPr/>
    </dgm:pt>
    <dgm:pt modelId="{B89B6B1B-67CF-4A02-A48A-96B2DF1C537E}" type="pres">
      <dgm:prSet presAssocID="{CA8D4208-ACD1-4E5E-BB0D-CC68FE611F87}" presName="sp" presStyleCnt="0"/>
      <dgm:spPr/>
    </dgm:pt>
    <dgm:pt modelId="{6CAE8835-9423-4965-9206-BB19A5282126}" type="pres">
      <dgm:prSet presAssocID="{C75784D6-C1AB-465B-876F-F42447A44D4A}" presName="arrowAndChildren" presStyleCnt="0"/>
      <dgm:spPr/>
    </dgm:pt>
    <dgm:pt modelId="{0D6D0B12-986A-4C1E-A69B-07A64EB31CD6}" type="pres">
      <dgm:prSet presAssocID="{C75784D6-C1AB-465B-876F-F42447A44D4A}" presName="parentTextArrow" presStyleLbl="node1" presStyleIdx="3" presStyleCnt="7"/>
      <dgm:spPr/>
    </dgm:pt>
    <dgm:pt modelId="{309E59ED-96AE-4E7A-9A07-1C9BC15F42B0}" type="pres">
      <dgm:prSet presAssocID="{023C4419-3585-4FD6-8861-0B42573AB2B4}" presName="sp" presStyleCnt="0"/>
      <dgm:spPr/>
    </dgm:pt>
    <dgm:pt modelId="{C0A56743-B9BC-4C6F-9C3D-4541D3A1A137}" type="pres">
      <dgm:prSet presAssocID="{87FDA4D5-E6AD-407D-9BD7-966E3BF77B62}" presName="arrowAndChildren" presStyleCnt="0"/>
      <dgm:spPr/>
    </dgm:pt>
    <dgm:pt modelId="{49DC7C8B-8E5D-4849-BAB1-767CE95EF861}" type="pres">
      <dgm:prSet presAssocID="{87FDA4D5-E6AD-407D-9BD7-966E3BF77B62}" presName="parentTextArrow" presStyleLbl="node1" presStyleIdx="4" presStyleCnt="7"/>
      <dgm:spPr/>
    </dgm:pt>
    <dgm:pt modelId="{C955BE17-D9B6-4007-ADF9-A2B1F5792C00}" type="pres">
      <dgm:prSet presAssocID="{91328DCE-A8E6-4766-999E-6CF3FE9B9F5A}" presName="sp" presStyleCnt="0"/>
      <dgm:spPr/>
    </dgm:pt>
    <dgm:pt modelId="{AF3B908D-851D-4845-9054-11EEC824FB1D}" type="pres">
      <dgm:prSet presAssocID="{3F997FC0-F2B8-4D3F-8E82-883518612265}" presName="arrowAndChildren" presStyleCnt="0"/>
      <dgm:spPr/>
    </dgm:pt>
    <dgm:pt modelId="{933ABB80-ABE2-46D4-ACD2-448526DD497A}" type="pres">
      <dgm:prSet presAssocID="{3F997FC0-F2B8-4D3F-8E82-883518612265}" presName="parentTextArrow" presStyleLbl="node1" presStyleIdx="5" presStyleCnt="7"/>
      <dgm:spPr/>
    </dgm:pt>
    <dgm:pt modelId="{1EF419B7-A653-4ADE-8163-100729183965}" type="pres">
      <dgm:prSet presAssocID="{2B7DADC2-71F7-4E28-921C-7571CB2AF145}" presName="sp" presStyleCnt="0"/>
      <dgm:spPr/>
    </dgm:pt>
    <dgm:pt modelId="{C9E1E2D5-F2FE-469D-8481-329FD0A83354}" type="pres">
      <dgm:prSet presAssocID="{7F82BBA4-B829-4353-85D1-083F88B8460C}" presName="arrowAndChildren" presStyleCnt="0"/>
      <dgm:spPr/>
    </dgm:pt>
    <dgm:pt modelId="{4E03BA43-C3D9-4F48-87A4-B1F35AD64664}" type="pres">
      <dgm:prSet presAssocID="{7F82BBA4-B829-4353-85D1-083F88B8460C}" presName="parentTextArrow" presStyleLbl="node1" presStyleIdx="6" presStyleCnt="7" custLinFactNeighborX="17725" custLinFactNeighborY="-3146"/>
      <dgm:spPr/>
    </dgm:pt>
  </dgm:ptLst>
  <dgm:cxnLst>
    <dgm:cxn modelId="{590F7F00-72C5-4823-8DA4-A6BB6B0670E2}" srcId="{4C3608D0-E8F8-4633-8317-06F48E5E8F15}" destId="{A7E71AC6-19EB-4FF4-B36D-899373E87D24}" srcOrd="4" destOrd="0" parTransId="{2A7EF09A-C931-4B3C-BF8D-F75878957F4A}" sibTransId="{04593D45-9726-422E-A84B-A0E7A3103B9F}"/>
    <dgm:cxn modelId="{E67DC30D-1B7C-46FE-8168-2822408161F1}" type="presOf" srcId="{7F82BBA4-B829-4353-85D1-083F88B8460C}" destId="{4E03BA43-C3D9-4F48-87A4-B1F35AD64664}" srcOrd="0" destOrd="0" presId="urn:microsoft.com/office/officeart/2005/8/layout/process4"/>
    <dgm:cxn modelId="{91C02C17-A718-4890-946D-3862DFC7DC93}" srcId="{4C3608D0-E8F8-4633-8317-06F48E5E8F15}" destId="{3F997FC0-F2B8-4D3F-8E82-883518612265}" srcOrd="1" destOrd="0" parTransId="{B3DF0DDB-12BB-439E-A86C-51FDCD60AB0A}" sibTransId="{91328DCE-A8E6-4766-999E-6CF3FE9B9F5A}"/>
    <dgm:cxn modelId="{1216E037-9018-4941-9B9A-A4916B0685CB}" srcId="{4C3608D0-E8F8-4633-8317-06F48E5E8F15}" destId="{C75784D6-C1AB-465B-876F-F42447A44D4A}" srcOrd="3" destOrd="0" parTransId="{F5AEB840-9727-4560-8E6D-DC7308F0FBD5}" sibTransId="{CA8D4208-ACD1-4E5E-BB0D-CC68FE611F87}"/>
    <dgm:cxn modelId="{AACEB556-64A0-4C61-8C59-8827729727C4}" type="presOf" srcId="{87FDA4D5-E6AD-407D-9BD7-966E3BF77B62}" destId="{49DC7C8B-8E5D-4849-BAB1-767CE95EF861}" srcOrd="0" destOrd="0" presId="urn:microsoft.com/office/officeart/2005/8/layout/process4"/>
    <dgm:cxn modelId="{92058190-FF6D-41F6-B6ED-EEF357CB1E76}" srcId="{4C3608D0-E8F8-4633-8317-06F48E5E8F15}" destId="{87FDA4D5-E6AD-407D-9BD7-966E3BF77B62}" srcOrd="2" destOrd="0" parTransId="{C682DA0E-B899-48AE-936F-FD28B08B04D1}" sibTransId="{023C4419-3585-4FD6-8861-0B42573AB2B4}"/>
    <dgm:cxn modelId="{557D6B94-3FBC-4490-AA3F-FA326DDCD9B8}" type="presOf" srcId="{0E77268C-B37E-4743-8674-C9F3A84CA228}" destId="{9109754F-98EA-4C95-A795-1D4D83FD129B}" srcOrd="0" destOrd="0" presId="urn:microsoft.com/office/officeart/2005/8/layout/process4"/>
    <dgm:cxn modelId="{C0B48F96-3D2C-4ED5-BE12-7B966F45FA09}" type="presOf" srcId="{A7E71AC6-19EB-4FF4-B36D-899373E87D24}" destId="{63ED1057-0554-456F-A3A7-B387D3627ADA}" srcOrd="0" destOrd="0" presId="urn:microsoft.com/office/officeart/2005/8/layout/process4"/>
    <dgm:cxn modelId="{35247A99-B942-4AA2-9A5C-39EFFF9F1171}" type="presOf" srcId="{54960554-F25B-465F-8ECE-ACA3756D9FCA}" destId="{2F682A71-C059-49EC-B1AA-F67760805651}" srcOrd="0" destOrd="0" presId="urn:microsoft.com/office/officeart/2005/8/layout/process4"/>
    <dgm:cxn modelId="{DF57459D-115E-46A6-8D14-0C424DB77EBB}" type="presOf" srcId="{3F997FC0-F2B8-4D3F-8E82-883518612265}" destId="{933ABB80-ABE2-46D4-ACD2-448526DD497A}" srcOrd="0" destOrd="0" presId="urn:microsoft.com/office/officeart/2005/8/layout/process4"/>
    <dgm:cxn modelId="{FFA725B5-7E76-4B87-9D9A-168347DF833A}" srcId="{4C3608D0-E8F8-4633-8317-06F48E5E8F15}" destId="{7F82BBA4-B829-4353-85D1-083F88B8460C}" srcOrd="0" destOrd="0" parTransId="{2BF0D698-A89B-4710-923B-B4900F66654B}" sibTransId="{2B7DADC2-71F7-4E28-921C-7571CB2AF145}"/>
    <dgm:cxn modelId="{4B9DB0B6-AE9D-4331-8287-DAC7676C7FA6}" type="presOf" srcId="{C75784D6-C1AB-465B-876F-F42447A44D4A}" destId="{0D6D0B12-986A-4C1E-A69B-07A64EB31CD6}" srcOrd="0" destOrd="0" presId="urn:microsoft.com/office/officeart/2005/8/layout/process4"/>
    <dgm:cxn modelId="{3D8274C1-951F-43B3-9413-5B805A163E70}" type="presOf" srcId="{4C3608D0-E8F8-4633-8317-06F48E5E8F15}" destId="{2D3E2BB3-B029-44CE-811E-602F8DF4FFBE}" srcOrd="0" destOrd="0" presId="urn:microsoft.com/office/officeart/2005/8/layout/process4"/>
    <dgm:cxn modelId="{6E550BC8-DF54-4365-812B-7814D6B71559}" srcId="{4C3608D0-E8F8-4633-8317-06F48E5E8F15}" destId="{0E77268C-B37E-4743-8674-C9F3A84CA228}" srcOrd="5" destOrd="0" parTransId="{3B12F571-5327-4A58-BB00-99416CE40EFE}" sibTransId="{A88E0DCB-9CD2-49EC-A4A1-5352050455BA}"/>
    <dgm:cxn modelId="{A6474FF5-C005-4517-B66F-4E4D8900C84A}" srcId="{4C3608D0-E8F8-4633-8317-06F48E5E8F15}" destId="{54960554-F25B-465F-8ECE-ACA3756D9FCA}" srcOrd="6" destOrd="0" parTransId="{96EF523B-E045-4B97-B10D-21C30FC00A52}" sibTransId="{B269BCB9-00FE-4FED-9D68-345ED1B34F4A}"/>
    <dgm:cxn modelId="{607097A9-BE67-4E03-BED3-5042A03437A0}" type="presParOf" srcId="{2D3E2BB3-B029-44CE-811E-602F8DF4FFBE}" destId="{FC5A25EA-FA1D-4FBF-B812-5D2915562D26}" srcOrd="0" destOrd="0" presId="urn:microsoft.com/office/officeart/2005/8/layout/process4"/>
    <dgm:cxn modelId="{1EFD7B89-D6C8-4C9E-AA4F-4FF8A063A9A4}" type="presParOf" srcId="{FC5A25EA-FA1D-4FBF-B812-5D2915562D26}" destId="{2F682A71-C059-49EC-B1AA-F67760805651}" srcOrd="0" destOrd="0" presId="urn:microsoft.com/office/officeart/2005/8/layout/process4"/>
    <dgm:cxn modelId="{36B5DEBD-7689-4243-A87A-712348E32A1A}" type="presParOf" srcId="{2D3E2BB3-B029-44CE-811E-602F8DF4FFBE}" destId="{32E60CAC-900C-4CF8-8440-D43979FBD350}" srcOrd="1" destOrd="0" presId="urn:microsoft.com/office/officeart/2005/8/layout/process4"/>
    <dgm:cxn modelId="{352212C7-F2A7-4812-84DA-D97C232C3BBE}" type="presParOf" srcId="{2D3E2BB3-B029-44CE-811E-602F8DF4FFBE}" destId="{62B15C41-3A83-40F5-A0BE-21B84ABAF49A}" srcOrd="2" destOrd="0" presId="urn:microsoft.com/office/officeart/2005/8/layout/process4"/>
    <dgm:cxn modelId="{8C8BF1E8-A6C7-4EA3-AB3A-F905891DA6AC}" type="presParOf" srcId="{62B15C41-3A83-40F5-A0BE-21B84ABAF49A}" destId="{9109754F-98EA-4C95-A795-1D4D83FD129B}" srcOrd="0" destOrd="0" presId="urn:microsoft.com/office/officeart/2005/8/layout/process4"/>
    <dgm:cxn modelId="{991BE839-98C1-497E-9EA0-7955465ACC88}" type="presParOf" srcId="{2D3E2BB3-B029-44CE-811E-602F8DF4FFBE}" destId="{27F1F47E-D2A3-4F34-988D-D44383CF23FB}" srcOrd="3" destOrd="0" presId="urn:microsoft.com/office/officeart/2005/8/layout/process4"/>
    <dgm:cxn modelId="{B7AC04A9-408B-447F-A0C7-40F5B0168BDB}" type="presParOf" srcId="{2D3E2BB3-B029-44CE-811E-602F8DF4FFBE}" destId="{53650068-3C21-4559-BE08-D598BB030803}" srcOrd="4" destOrd="0" presId="urn:microsoft.com/office/officeart/2005/8/layout/process4"/>
    <dgm:cxn modelId="{2A8EA546-482E-46F4-816B-A031C1BC4438}" type="presParOf" srcId="{53650068-3C21-4559-BE08-D598BB030803}" destId="{63ED1057-0554-456F-A3A7-B387D3627ADA}" srcOrd="0" destOrd="0" presId="urn:microsoft.com/office/officeart/2005/8/layout/process4"/>
    <dgm:cxn modelId="{AE5EE030-C08C-4DC7-AE5B-862740E17344}" type="presParOf" srcId="{2D3E2BB3-B029-44CE-811E-602F8DF4FFBE}" destId="{B89B6B1B-67CF-4A02-A48A-96B2DF1C537E}" srcOrd="5" destOrd="0" presId="urn:microsoft.com/office/officeart/2005/8/layout/process4"/>
    <dgm:cxn modelId="{0B86A93A-9E0E-40CC-B2B6-D346CE9444CA}" type="presParOf" srcId="{2D3E2BB3-B029-44CE-811E-602F8DF4FFBE}" destId="{6CAE8835-9423-4965-9206-BB19A5282126}" srcOrd="6" destOrd="0" presId="urn:microsoft.com/office/officeart/2005/8/layout/process4"/>
    <dgm:cxn modelId="{D102CDF5-CCAB-4800-ABAE-8D536017D318}" type="presParOf" srcId="{6CAE8835-9423-4965-9206-BB19A5282126}" destId="{0D6D0B12-986A-4C1E-A69B-07A64EB31CD6}" srcOrd="0" destOrd="0" presId="urn:microsoft.com/office/officeart/2005/8/layout/process4"/>
    <dgm:cxn modelId="{0DA74D06-9B2F-4E23-AD48-D719DFE85249}" type="presParOf" srcId="{2D3E2BB3-B029-44CE-811E-602F8DF4FFBE}" destId="{309E59ED-96AE-4E7A-9A07-1C9BC15F42B0}" srcOrd="7" destOrd="0" presId="urn:microsoft.com/office/officeart/2005/8/layout/process4"/>
    <dgm:cxn modelId="{F1912078-B899-4F15-9FBB-FF42F3743246}" type="presParOf" srcId="{2D3E2BB3-B029-44CE-811E-602F8DF4FFBE}" destId="{C0A56743-B9BC-4C6F-9C3D-4541D3A1A137}" srcOrd="8" destOrd="0" presId="urn:microsoft.com/office/officeart/2005/8/layout/process4"/>
    <dgm:cxn modelId="{8C1B96EE-6146-4489-8FBE-EFAAA5FE2759}" type="presParOf" srcId="{C0A56743-B9BC-4C6F-9C3D-4541D3A1A137}" destId="{49DC7C8B-8E5D-4849-BAB1-767CE95EF861}" srcOrd="0" destOrd="0" presId="urn:microsoft.com/office/officeart/2005/8/layout/process4"/>
    <dgm:cxn modelId="{AD281FE3-3107-4732-8D46-29EFC49461CD}" type="presParOf" srcId="{2D3E2BB3-B029-44CE-811E-602F8DF4FFBE}" destId="{C955BE17-D9B6-4007-ADF9-A2B1F5792C00}" srcOrd="9" destOrd="0" presId="urn:microsoft.com/office/officeart/2005/8/layout/process4"/>
    <dgm:cxn modelId="{7CD30479-F928-484E-9902-AD0125FE3330}" type="presParOf" srcId="{2D3E2BB3-B029-44CE-811E-602F8DF4FFBE}" destId="{AF3B908D-851D-4845-9054-11EEC824FB1D}" srcOrd="10" destOrd="0" presId="urn:microsoft.com/office/officeart/2005/8/layout/process4"/>
    <dgm:cxn modelId="{C40280E2-97DC-4D74-B284-F049C75E3BC9}" type="presParOf" srcId="{AF3B908D-851D-4845-9054-11EEC824FB1D}" destId="{933ABB80-ABE2-46D4-ACD2-448526DD497A}" srcOrd="0" destOrd="0" presId="urn:microsoft.com/office/officeart/2005/8/layout/process4"/>
    <dgm:cxn modelId="{E05E9949-652A-4E71-A092-AE31D0B963E9}" type="presParOf" srcId="{2D3E2BB3-B029-44CE-811E-602F8DF4FFBE}" destId="{1EF419B7-A653-4ADE-8163-100729183965}" srcOrd="11" destOrd="0" presId="urn:microsoft.com/office/officeart/2005/8/layout/process4"/>
    <dgm:cxn modelId="{DF4EA171-BD9C-4BD3-89F1-110D2778007F}" type="presParOf" srcId="{2D3E2BB3-B029-44CE-811E-602F8DF4FFBE}" destId="{C9E1E2D5-F2FE-469D-8481-329FD0A83354}" srcOrd="12" destOrd="0" presId="urn:microsoft.com/office/officeart/2005/8/layout/process4"/>
    <dgm:cxn modelId="{95444A0E-C7CE-48DD-99E3-053693B8154A}" type="presParOf" srcId="{C9E1E2D5-F2FE-469D-8481-329FD0A83354}" destId="{4E03BA43-C3D9-4F48-87A4-B1F35AD64664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68770E-720A-4B85-8A1C-596F42D1917A}" type="doc">
      <dgm:prSet loTypeId="urn:microsoft.com/office/officeart/2008/layout/LinedList" loCatId="hierarchy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E73D4A0-C8FF-4666-9B8E-30E45E69B4F3}">
      <dgm:prSet phldrT="[Текст]"/>
      <dgm:spPr/>
      <dgm:t>
        <a:bodyPr/>
        <a:lstStyle/>
        <a:p>
          <a:r>
            <a:rPr lang="ru-RU" dirty="0">
              <a:latin typeface="Futura PT Demi" panose="020B0604020202020204" charset="-52"/>
            </a:rPr>
            <a:t>Загрузка учебного плана с помощью обработки «Загрузка учебных планов» </a:t>
          </a:r>
        </a:p>
      </dgm:t>
    </dgm:pt>
    <dgm:pt modelId="{A2E28199-5D38-4D2F-96E1-626C0E9B8ED7}" type="parTrans" cxnId="{F107B415-3BD2-4A8E-B907-616DC17C1D0E}">
      <dgm:prSet/>
      <dgm:spPr/>
      <dgm:t>
        <a:bodyPr/>
        <a:lstStyle/>
        <a:p>
          <a:endParaRPr lang="ru-RU"/>
        </a:p>
      </dgm:t>
    </dgm:pt>
    <dgm:pt modelId="{0F2297A6-7213-460B-9F85-E4A153CDD985}" type="sibTrans" cxnId="{F107B415-3BD2-4A8E-B907-616DC17C1D0E}">
      <dgm:prSet/>
      <dgm:spPr/>
      <dgm:t>
        <a:bodyPr/>
        <a:lstStyle/>
        <a:p>
          <a:endParaRPr lang="ru-RU"/>
        </a:p>
      </dgm:t>
    </dgm:pt>
    <dgm:pt modelId="{58CA4D50-F4C8-487B-9287-B27F2AD80C37}">
      <dgm:prSet phldrT="[Текст]"/>
      <dgm:spPr/>
      <dgm:t>
        <a:bodyPr/>
        <a:lstStyle/>
        <a:p>
          <a:r>
            <a:rPr lang="ru-RU" dirty="0">
              <a:latin typeface="Futura PT Demi" panose="020B0604020202020204" charset="-52"/>
            </a:rPr>
            <a:t>Создание учебного плана в редакторе учебных планов</a:t>
          </a:r>
        </a:p>
      </dgm:t>
    </dgm:pt>
    <dgm:pt modelId="{C2918739-CE28-456C-B832-711C8CB70F0C}" type="parTrans" cxnId="{70E95B54-6B73-4131-8429-7A6B5A49CFE6}">
      <dgm:prSet/>
      <dgm:spPr/>
      <dgm:t>
        <a:bodyPr/>
        <a:lstStyle/>
        <a:p>
          <a:endParaRPr lang="ru-RU"/>
        </a:p>
      </dgm:t>
    </dgm:pt>
    <dgm:pt modelId="{63DCF6FE-881F-4CE2-9A2C-E32F0C5F36FD}" type="sibTrans" cxnId="{70E95B54-6B73-4131-8429-7A6B5A49CFE6}">
      <dgm:prSet/>
      <dgm:spPr/>
      <dgm:t>
        <a:bodyPr/>
        <a:lstStyle/>
        <a:p>
          <a:endParaRPr lang="ru-RU"/>
        </a:p>
      </dgm:t>
    </dgm:pt>
    <dgm:pt modelId="{86C616E3-B48D-45C7-837F-DCD543ECF076}">
      <dgm:prSet phldrT="[Текст]"/>
      <dgm:spPr/>
      <dgm:t>
        <a:bodyPr/>
        <a:lstStyle/>
        <a:p>
          <a:r>
            <a:rPr lang="ru-RU" dirty="0">
              <a:latin typeface="Futura PT Demi" panose="020B0604020202020204" charset="-52"/>
            </a:rPr>
            <a:t>Создание образовательных стандартов, из которых формируется учебный план</a:t>
          </a:r>
        </a:p>
      </dgm:t>
    </dgm:pt>
    <dgm:pt modelId="{48EA471D-EAC4-43DD-AEAA-FD2B2F40CE1A}" type="parTrans" cxnId="{05FCA544-DBD7-4209-9988-532125D81B3E}">
      <dgm:prSet/>
      <dgm:spPr/>
      <dgm:t>
        <a:bodyPr/>
        <a:lstStyle/>
        <a:p>
          <a:endParaRPr lang="ru-RU"/>
        </a:p>
      </dgm:t>
    </dgm:pt>
    <dgm:pt modelId="{E0383C66-0683-4DC1-98F5-AC1939FF59A4}" type="sibTrans" cxnId="{05FCA544-DBD7-4209-9988-532125D81B3E}">
      <dgm:prSet/>
      <dgm:spPr/>
      <dgm:t>
        <a:bodyPr/>
        <a:lstStyle/>
        <a:p>
          <a:endParaRPr lang="ru-RU"/>
        </a:p>
      </dgm:t>
    </dgm:pt>
    <dgm:pt modelId="{5B9CA1F9-CEA9-41F8-8473-7645507B625D}">
      <dgm:prSet phldrT="[Текст]"/>
      <dgm:spPr/>
      <dgm:t>
        <a:bodyPr/>
        <a:lstStyle/>
        <a:p>
          <a:r>
            <a:rPr lang="ru-RU" dirty="0">
              <a:latin typeface="Futura PT Demi" panose="020B0604020202020204" charset="-52"/>
            </a:rPr>
            <a:t>Создание учебного плана, из которого формируется образовательный стандарт</a:t>
          </a:r>
        </a:p>
      </dgm:t>
    </dgm:pt>
    <dgm:pt modelId="{27A44CFF-BC44-4587-9936-E98FF5AAE904}" type="parTrans" cxnId="{B7FD30FC-3E0F-4644-8AF9-F6743F480A15}">
      <dgm:prSet/>
      <dgm:spPr/>
      <dgm:t>
        <a:bodyPr/>
        <a:lstStyle/>
        <a:p>
          <a:endParaRPr lang="ru-RU"/>
        </a:p>
      </dgm:t>
    </dgm:pt>
    <dgm:pt modelId="{A9D94F5C-C684-449F-90EB-6A2C638C1218}" type="sibTrans" cxnId="{B7FD30FC-3E0F-4644-8AF9-F6743F480A15}">
      <dgm:prSet/>
      <dgm:spPr/>
      <dgm:t>
        <a:bodyPr/>
        <a:lstStyle/>
        <a:p>
          <a:endParaRPr lang="ru-RU"/>
        </a:p>
      </dgm:t>
    </dgm:pt>
    <dgm:pt modelId="{B4EB52A9-6D7C-4158-B728-351AF9AD0BFE}" type="pres">
      <dgm:prSet presAssocID="{BD68770E-720A-4B85-8A1C-596F42D1917A}" presName="vert0" presStyleCnt="0">
        <dgm:presLayoutVars>
          <dgm:dir/>
          <dgm:animOne val="branch"/>
          <dgm:animLvl val="lvl"/>
        </dgm:presLayoutVars>
      </dgm:prSet>
      <dgm:spPr/>
    </dgm:pt>
    <dgm:pt modelId="{DBFD07D4-74F3-4541-80C5-3D16A93D99D1}" type="pres">
      <dgm:prSet presAssocID="{6E73D4A0-C8FF-4666-9B8E-30E45E69B4F3}" presName="thickLine" presStyleLbl="alignNode1" presStyleIdx="0" presStyleCnt="4"/>
      <dgm:spPr/>
    </dgm:pt>
    <dgm:pt modelId="{DA7D82B0-DBF8-4B90-8445-39FF6669C94A}" type="pres">
      <dgm:prSet presAssocID="{6E73D4A0-C8FF-4666-9B8E-30E45E69B4F3}" presName="horz1" presStyleCnt="0"/>
      <dgm:spPr/>
    </dgm:pt>
    <dgm:pt modelId="{928E2BDC-9999-4297-9B79-95E66E045B78}" type="pres">
      <dgm:prSet presAssocID="{6E73D4A0-C8FF-4666-9B8E-30E45E69B4F3}" presName="tx1" presStyleLbl="revTx" presStyleIdx="0" presStyleCnt="4"/>
      <dgm:spPr/>
    </dgm:pt>
    <dgm:pt modelId="{E21E5349-497B-41AA-9A62-55CCC3698FB0}" type="pres">
      <dgm:prSet presAssocID="{6E73D4A0-C8FF-4666-9B8E-30E45E69B4F3}" presName="vert1" presStyleCnt="0"/>
      <dgm:spPr/>
    </dgm:pt>
    <dgm:pt modelId="{DD336B7A-2895-42E6-86F8-462D9938710A}" type="pres">
      <dgm:prSet presAssocID="{58CA4D50-F4C8-487B-9287-B27F2AD80C37}" presName="thickLine" presStyleLbl="alignNode1" presStyleIdx="1" presStyleCnt="4"/>
      <dgm:spPr/>
    </dgm:pt>
    <dgm:pt modelId="{52C1DAD5-3348-405A-A1D3-2AC14A3CE837}" type="pres">
      <dgm:prSet presAssocID="{58CA4D50-F4C8-487B-9287-B27F2AD80C37}" presName="horz1" presStyleCnt="0"/>
      <dgm:spPr/>
    </dgm:pt>
    <dgm:pt modelId="{15C038A8-CB6E-422B-9AAE-433752B321AB}" type="pres">
      <dgm:prSet presAssocID="{58CA4D50-F4C8-487B-9287-B27F2AD80C37}" presName="tx1" presStyleLbl="revTx" presStyleIdx="1" presStyleCnt="4"/>
      <dgm:spPr/>
    </dgm:pt>
    <dgm:pt modelId="{B4EC7D1F-99AC-44A8-9075-1EDB59383B8E}" type="pres">
      <dgm:prSet presAssocID="{58CA4D50-F4C8-487B-9287-B27F2AD80C37}" presName="vert1" presStyleCnt="0"/>
      <dgm:spPr/>
    </dgm:pt>
    <dgm:pt modelId="{4085CF11-7906-4981-A4B2-5BD38F7BA82D}" type="pres">
      <dgm:prSet presAssocID="{86C616E3-B48D-45C7-837F-DCD543ECF076}" presName="thickLine" presStyleLbl="alignNode1" presStyleIdx="2" presStyleCnt="4"/>
      <dgm:spPr/>
    </dgm:pt>
    <dgm:pt modelId="{96AF3874-D57A-423B-9A12-6B826D4BB723}" type="pres">
      <dgm:prSet presAssocID="{86C616E3-B48D-45C7-837F-DCD543ECF076}" presName="horz1" presStyleCnt="0"/>
      <dgm:spPr/>
    </dgm:pt>
    <dgm:pt modelId="{6813569D-22B0-4314-A8A9-525B3097432D}" type="pres">
      <dgm:prSet presAssocID="{86C616E3-B48D-45C7-837F-DCD543ECF076}" presName="tx1" presStyleLbl="revTx" presStyleIdx="2" presStyleCnt="4"/>
      <dgm:spPr/>
    </dgm:pt>
    <dgm:pt modelId="{7BDA929A-7FB8-44C5-9CAC-FD18101BF322}" type="pres">
      <dgm:prSet presAssocID="{86C616E3-B48D-45C7-837F-DCD543ECF076}" presName="vert1" presStyleCnt="0"/>
      <dgm:spPr/>
    </dgm:pt>
    <dgm:pt modelId="{93A5F216-FE12-441C-8DA6-095658316E85}" type="pres">
      <dgm:prSet presAssocID="{5B9CA1F9-CEA9-41F8-8473-7645507B625D}" presName="thickLine" presStyleLbl="alignNode1" presStyleIdx="3" presStyleCnt="4"/>
      <dgm:spPr/>
    </dgm:pt>
    <dgm:pt modelId="{190B96BE-F0C6-4079-8116-4CDB45D67C03}" type="pres">
      <dgm:prSet presAssocID="{5B9CA1F9-CEA9-41F8-8473-7645507B625D}" presName="horz1" presStyleCnt="0"/>
      <dgm:spPr/>
    </dgm:pt>
    <dgm:pt modelId="{C42F7FAD-C59C-4852-9D6E-636DDDCE6BB1}" type="pres">
      <dgm:prSet presAssocID="{5B9CA1F9-CEA9-41F8-8473-7645507B625D}" presName="tx1" presStyleLbl="revTx" presStyleIdx="3" presStyleCnt="4"/>
      <dgm:spPr/>
    </dgm:pt>
    <dgm:pt modelId="{F0BC2CEA-6253-4580-BB2F-06779148FC51}" type="pres">
      <dgm:prSet presAssocID="{5B9CA1F9-CEA9-41F8-8473-7645507B625D}" presName="vert1" presStyleCnt="0"/>
      <dgm:spPr/>
    </dgm:pt>
  </dgm:ptLst>
  <dgm:cxnLst>
    <dgm:cxn modelId="{BE4D8404-1113-4F99-A47B-D99E7EC86FA4}" type="presOf" srcId="{5B9CA1F9-CEA9-41F8-8473-7645507B625D}" destId="{C42F7FAD-C59C-4852-9D6E-636DDDCE6BB1}" srcOrd="0" destOrd="0" presId="urn:microsoft.com/office/officeart/2008/layout/LinedList"/>
    <dgm:cxn modelId="{F107B415-3BD2-4A8E-B907-616DC17C1D0E}" srcId="{BD68770E-720A-4B85-8A1C-596F42D1917A}" destId="{6E73D4A0-C8FF-4666-9B8E-30E45E69B4F3}" srcOrd="0" destOrd="0" parTransId="{A2E28199-5D38-4D2F-96E1-626C0E9B8ED7}" sibTransId="{0F2297A6-7213-460B-9F85-E4A153CDD985}"/>
    <dgm:cxn modelId="{05FCA544-DBD7-4209-9988-532125D81B3E}" srcId="{BD68770E-720A-4B85-8A1C-596F42D1917A}" destId="{86C616E3-B48D-45C7-837F-DCD543ECF076}" srcOrd="2" destOrd="0" parTransId="{48EA471D-EAC4-43DD-AEAA-FD2B2F40CE1A}" sibTransId="{E0383C66-0683-4DC1-98F5-AC1939FF59A4}"/>
    <dgm:cxn modelId="{70E95B54-6B73-4131-8429-7A6B5A49CFE6}" srcId="{BD68770E-720A-4B85-8A1C-596F42D1917A}" destId="{58CA4D50-F4C8-487B-9287-B27F2AD80C37}" srcOrd="1" destOrd="0" parTransId="{C2918739-CE28-456C-B832-711C8CB70F0C}" sibTransId="{63DCF6FE-881F-4CE2-9A2C-E32F0C5F36FD}"/>
    <dgm:cxn modelId="{7D4F7AA8-EF35-4B3A-A5D5-35F9C907858C}" type="presOf" srcId="{BD68770E-720A-4B85-8A1C-596F42D1917A}" destId="{B4EB52A9-6D7C-4158-B728-351AF9AD0BFE}" srcOrd="0" destOrd="0" presId="urn:microsoft.com/office/officeart/2008/layout/LinedList"/>
    <dgm:cxn modelId="{51E968B7-CA02-45A4-B956-34A3DD64A757}" type="presOf" srcId="{6E73D4A0-C8FF-4666-9B8E-30E45E69B4F3}" destId="{928E2BDC-9999-4297-9B79-95E66E045B78}" srcOrd="0" destOrd="0" presId="urn:microsoft.com/office/officeart/2008/layout/LinedList"/>
    <dgm:cxn modelId="{BE3484C1-8876-4811-B833-A54C63F312BF}" type="presOf" srcId="{86C616E3-B48D-45C7-837F-DCD543ECF076}" destId="{6813569D-22B0-4314-A8A9-525B3097432D}" srcOrd="0" destOrd="0" presId="urn:microsoft.com/office/officeart/2008/layout/LinedList"/>
    <dgm:cxn modelId="{6ECF81DB-CC7B-491E-9212-36F7F44DABC9}" type="presOf" srcId="{58CA4D50-F4C8-487B-9287-B27F2AD80C37}" destId="{15C038A8-CB6E-422B-9AAE-433752B321AB}" srcOrd="0" destOrd="0" presId="urn:microsoft.com/office/officeart/2008/layout/LinedList"/>
    <dgm:cxn modelId="{B7FD30FC-3E0F-4644-8AF9-F6743F480A15}" srcId="{BD68770E-720A-4B85-8A1C-596F42D1917A}" destId="{5B9CA1F9-CEA9-41F8-8473-7645507B625D}" srcOrd="3" destOrd="0" parTransId="{27A44CFF-BC44-4587-9936-E98FF5AAE904}" sibTransId="{A9D94F5C-C684-449F-90EB-6A2C638C1218}"/>
    <dgm:cxn modelId="{FDBC3A06-0F36-4A84-A293-8F7C18E65445}" type="presParOf" srcId="{B4EB52A9-6D7C-4158-B728-351AF9AD0BFE}" destId="{DBFD07D4-74F3-4541-80C5-3D16A93D99D1}" srcOrd="0" destOrd="0" presId="urn:microsoft.com/office/officeart/2008/layout/LinedList"/>
    <dgm:cxn modelId="{75484CB2-30B4-4228-B396-F8503E0B6E26}" type="presParOf" srcId="{B4EB52A9-6D7C-4158-B728-351AF9AD0BFE}" destId="{DA7D82B0-DBF8-4B90-8445-39FF6669C94A}" srcOrd="1" destOrd="0" presId="urn:microsoft.com/office/officeart/2008/layout/LinedList"/>
    <dgm:cxn modelId="{1E158B62-8BC7-42B3-89AC-7FDF03D81747}" type="presParOf" srcId="{DA7D82B0-DBF8-4B90-8445-39FF6669C94A}" destId="{928E2BDC-9999-4297-9B79-95E66E045B78}" srcOrd="0" destOrd="0" presId="urn:microsoft.com/office/officeart/2008/layout/LinedList"/>
    <dgm:cxn modelId="{2B9B817A-E198-4E63-96A4-43A53F74338E}" type="presParOf" srcId="{DA7D82B0-DBF8-4B90-8445-39FF6669C94A}" destId="{E21E5349-497B-41AA-9A62-55CCC3698FB0}" srcOrd="1" destOrd="0" presId="urn:microsoft.com/office/officeart/2008/layout/LinedList"/>
    <dgm:cxn modelId="{957E8E22-B0A7-4E9D-9583-9A75A8A6983B}" type="presParOf" srcId="{B4EB52A9-6D7C-4158-B728-351AF9AD0BFE}" destId="{DD336B7A-2895-42E6-86F8-462D9938710A}" srcOrd="2" destOrd="0" presId="urn:microsoft.com/office/officeart/2008/layout/LinedList"/>
    <dgm:cxn modelId="{04D01531-EFD4-46B2-BC6B-03A9FA3FE3D8}" type="presParOf" srcId="{B4EB52A9-6D7C-4158-B728-351AF9AD0BFE}" destId="{52C1DAD5-3348-405A-A1D3-2AC14A3CE837}" srcOrd="3" destOrd="0" presId="urn:microsoft.com/office/officeart/2008/layout/LinedList"/>
    <dgm:cxn modelId="{7DAC9805-0C36-4EB9-802E-10B9208D9498}" type="presParOf" srcId="{52C1DAD5-3348-405A-A1D3-2AC14A3CE837}" destId="{15C038A8-CB6E-422B-9AAE-433752B321AB}" srcOrd="0" destOrd="0" presId="urn:microsoft.com/office/officeart/2008/layout/LinedList"/>
    <dgm:cxn modelId="{185A1811-7998-4C2A-BA8D-61C2AFA1D96D}" type="presParOf" srcId="{52C1DAD5-3348-405A-A1D3-2AC14A3CE837}" destId="{B4EC7D1F-99AC-44A8-9075-1EDB59383B8E}" srcOrd="1" destOrd="0" presId="urn:microsoft.com/office/officeart/2008/layout/LinedList"/>
    <dgm:cxn modelId="{D25F7252-8A77-4815-903D-23F52B01BAA6}" type="presParOf" srcId="{B4EB52A9-6D7C-4158-B728-351AF9AD0BFE}" destId="{4085CF11-7906-4981-A4B2-5BD38F7BA82D}" srcOrd="4" destOrd="0" presId="urn:microsoft.com/office/officeart/2008/layout/LinedList"/>
    <dgm:cxn modelId="{585F22B0-FA4A-4554-97BB-9D146CE2787A}" type="presParOf" srcId="{B4EB52A9-6D7C-4158-B728-351AF9AD0BFE}" destId="{96AF3874-D57A-423B-9A12-6B826D4BB723}" srcOrd="5" destOrd="0" presId="urn:microsoft.com/office/officeart/2008/layout/LinedList"/>
    <dgm:cxn modelId="{1C13E9AC-5871-4F88-823F-12E361164D25}" type="presParOf" srcId="{96AF3874-D57A-423B-9A12-6B826D4BB723}" destId="{6813569D-22B0-4314-A8A9-525B3097432D}" srcOrd="0" destOrd="0" presId="urn:microsoft.com/office/officeart/2008/layout/LinedList"/>
    <dgm:cxn modelId="{6FD53034-EB58-470E-8FED-C4D8F44A75DA}" type="presParOf" srcId="{96AF3874-D57A-423B-9A12-6B826D4BB723}" destId="{7BDA929A-7FB8-44C5-9CAC-FD18101BF322}" srcOrd="1" destOrd="0" presId="urn:microsoft.com/office/officeart/2008/layout/LinedList"/>
    <dgm:cxn modelId="{2B1AB78B-75F3-457B-A568-D9F383536768}" type="presParOf" srcId="{B4EB52A9-6D7C-4158-B728-351AF9AD0BFE}" destId="{93A5F216-FE12-441C-8DA6-095658316E85}" srcOrd="6" destOrd="0" presId="urn:microsoft.com/office/officeart/2008/layout/LinedList"/>
    <dgm:cxn modelId="{CCBDCA79-8D7F-42A3-88B6-5E6439D46513}" type="presParOf" srcId="{B4EB52A9-6D7C-4158-B728-351AF9AD0BFE}" destId="{190B96BE-F0C6-4079-8116-4CDB45D67C03}" srcOrd="7" destOrd="0" presId="urn:microsoft.com/office/officeart/2008/layout/LinedList"/>
    <dgm:cxn modelId="{59A51885-75AD-43A0-BD3A-97A24EB0DA69}" type="presParOf" srcId="{190B96BE-F0C6-4079-8116-4CDB45D67C03}" destId="{C42F7FAD-C59C-4852-9D6E-636DDDCE6BB1}" srcOrd="0" destOrd="0" presId="urn:microsoft.com/office/officeart/2008/layout/LinedList"/>
    <dgm:cxn modelId="{47CE597C-CCCD-4308-9AEC-9F7D445A5F5B}" type="presParOf" srcId="{190B96BE-F0C6-4079-8116-4CDB45D67C03}" destId="{F0BC2CEA-6253-4580-BB2F-06779148FC5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999D6B3-D72E-483E-8E52-3A82D8430EAA}" type="doc">
      <dgm:prSet loTypeId="urn:microsoft.com/office/officeart/2008/layout/LinedList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2C52E31A-B181-4C9C-87AE-AF9B0A9EAFB0}">
      <dgm:prSet phldrT="[Текст]"/>
      <dgm:spPr/>
      <dgm:t>
        <a:bodyPr anchor="ctr"/>
        <a:lstStyle/>
        <a:p>
          <a:r>
            <a:rPr lang="ru-RU" dirty="0">
              <a:latin typeface="Futura PT Demi" panose="020B0604020202020204" charset="-52"/>
            </a:rPr>
            <a:t>Базовый учебный план</a:t>
          </a:r>
          <a:endParaRPr lang="ru-RU" dirty="0"/>
        </a:p>
      </dgm:t>
    </dgm:pt>
    <dgm:pt modelId="{E905B782-9CBB-43DB-9164-3590A707107E}" type="parTrans" cxnId="{63288B2D-D0D0-446E-B4BF-4E48330E4A11}">
      <dgm:prSet/>
      <dgm:spPr/>
      <dgm:t>
        <a:bodyPr/>
        <a:lstStyle/>
        <a:p>
          <a:endParaRPr lang="ru-RU"/>
        </a:p>
      </dgm:t>
    </dgm:pt>
    <dgm:pt modelId="{F0F79FBD-744D-457F-9708-07D24B1267B6}" type="sibTrans" cxnId="{63288B2D-D0D0-446E-B4BF-4E48330E4A11}">
      <dgm:prSet/>
      <dgm:spPr/>
      <dgm:t>
        <a:bodyPr/>
        <a:lstStyle/>
        <a:p>
          <a:endParaRPr lang="ru-RU"/>
        </a:p>
      </dgm:t>
    </dgm:pt>
    <dgm:pt modelId="{D284CC93-5B55-4E24-B68E-CF742C57FC15}">
      <dgm:prSet phldrT="[Текст]" custT="1"/>
      <dgm:spPr/>
      <dgm:t>
        <a:bodyPr/>
        <a:lstStyle/>
        <a:p>
          <a:r>
            <a:rPr lang="ru-RU" sz="2400" dirty="0">
              <a:latin typeface="Futura PT Demi" panose="020B0604020202020204" charset="-52"/>
            </a:rPr>
            <a:t>Рабочий учебный план первого курса</a:t>
          </a:r>
        </a:p>
      </dgm:t>
    </dgm:pt>
    <dgm:pt modelId="{71D3F93B-9EDD-4020-B9DB-31C5F0E6FB77}" type="parTrans" cxnId="{0EA4F59B-EF3B-457B-8C62-756B850F3E3A}">
      <dgm:prSet/>
      <dgm:spPr/>
      <dgm:t>
        <a:bodyPr/>
        <a:lstStyle/>
        <a:p>
          <a:endParaRPr lang="ru-RU"/>
        </a:p>
      </dgm:t>
    </dgm:pt>
    <dgm:pt modelId="{000504D9-DD11-40A3-B658-8164BCABBC81}" type="sibTrans" cxnId="{0EA4F59B-EF3B-457B-8C62-756B850F3E3A}">
      <dgm:prSet/>
      <dgm:spPr/>
      <dgm:t>
        <a:bodyPr/>
        <a:lstStyle/>
        <a:p>
          <a:endParaRPr lang="ru-RU"/>
        </a:p>
      </dgm:t>
    </dgm:pt>
    <dgm:pt modelId="{9C093D66-F25F-4174-B622-C5479AF6C05A}">
      <dgm:prSet phldrT="[Текст]" custT="1"/>
      <dgm:spPr/>
      <dgm:t>
        <a:bodyPr/>
        <a:lstStyle/>
        <a:p>
          <a:r>
            <a:rPr lang="ru-RU" sz="2400" dirty="0">
              <a:latin typeface="Futura PT Demi" panose="020B0604020202020204" charset="-52"/>
            </a:rPr>
            <a:t>Рабочий учебный план второго курса</a:t>
          </a:r>
        </a:p>
      </dgm:t>
    </dgm:pt>
    <dgm:pt modelId="{E51F4B1D-5531-4E10-BB42-60180803B12B}" type="parTrans" cxnId="{B9E0B1F1-9704-40FE-A741-12DFD822AC2C}">
      <dgm:prSet/>
      <dgm:spPr/>
      <dgm:t>
        <a:bodyPr/>
        <a:lstStyle/>
        <a:p>
          <a:endParaRPr lang="ru-RU"/>
        </a:p>
      </dgm:t>
    </dgm:pt>
    <dgm:pt modelId="{59191889-32C3-4517-971F-209ED0A3BC2C}" type="sibTrans" cxnId="{B9E0B1F1-9704-40FE-A741-12DFD822AC2C}">
      <dgm:prSet/>
      <dgm:spPr/>
      <dgm:t>
        <a:bodyPr/>
        <a:lstStyle/>
        <a:p>
          <a:endParaRPr lang="ru-RU"/>
        </a:p>
      </dgm:t>
    </dgm:pt>
    <dgm:pt modelId="{95A7DD8B-53D1-45E1-A41B-6028ECBE0EEC}">
      <dgm:prSet phldrT="[Текст]" custT="1"/>
      <dgm:spPr/>
      <dgm:t>
        <a:bodyPr/>
        <a:lstStyle/>
        <a:p>
          <a:r>
            <a:rPr lang="ru-RU" sz="2400" dirty="0">
              <a:latin typeface="Futura PT Demi" panose="020B0604020202020204" charset="-52"/>
            </a:rPr>
            <a:t>Рабочий учебный план третьего курса и т.д.</a:t>
          </a:r>
        </a:p>
      </dgm:t>
    </dgm:pt>
    <dgm:pt modelId="{3ECFC683-6221-4592-9D0D-2F3A7314B825}" type="parTrans" cxnId="{300CFD05-0FA0-44E2-9E82-63F0AC4E9B13}">
      <dgm:prSet/>
      <dgm:spPr/>
      <dgm:t>
        <a:bodyPr/>
        <a:lstStyle/>
        <a:p>
          <a:endParaRPr lang="ru-RU"/>
        </a:p>
      </dgm:t>
    </dgm:pt>
    <dgm:pt modelId="{09F6197F-E774-406C-9D55-CC6FB175F4A9}" type="sibTrans" cxnId="{300CFD05-0FA0-44E2-9E82-63F0AC4E9B13}">
      <dgm:prSet/>
      <dgm:spPr/>
      <dgm:t>
        <a:bodyPr/>
        <a:lstStyle/>
        <a:p>
          <a:endParaRPr lang="ru-RU"/>
        </a:p>
      </dgm:t>
    </dgm:pt>
    <dgm:pt modelId="{DC350140-635D-454D-AAA7-3286E5FB8CAA}" type="pres">
      <dgm:prSet presAssocID="{6999D6B3-D72E-483E-8E52-3A82D8430EAA}" presName="vert0" presStyleCnt="0">
        <dgm:presLayoutVars>
          <dgm:dir/>
          <dgm:animOne val="branch"/>
          <dgm:animLvl val="lvl"/>
        </dgm:presLayoutVars>
      </dgm:prSet>
      <dgm:spPr/>
    </dgm:pt>
    <dgm:pt modelId="{F34CDBF0-4FEB-4245-8C42-E2C2470EA291}" type="pres">
      <dgm:prSet presAssocID="{2C52E31A-B181-4C9C-87AE-AF9B0A9EAFB0}" presName="thickLine" presStyleLbl="alignNode1" presStyleIdx="0" presStyleCnt="1"/>
      <dgm:spPr/>
    </dgm:pt>
    <dgm:pt modelId="{8650202D-E4CF-4D19-A44D-A20F7BF5C4A8}" type="pres">
      <dgm:prSet presAssocID="{2C52E31A-B181-4C9C-87AE-AF9B0A9EAFB0}" presName="horz1" presStyleCnt="0"/>
      <dgm:spPr/>
    </dgm:pt>
    <dgm:pt modelId="{BC55F9AC-C935-4763-B662-3F1FFEC65EB3}" type="pres">
      <dgm:prSet presAssocID="{2C52E31A-B181-4C9C-87AE-AF9B0A9EAFB0}" presName="tx1" presStyleLbl="revTx" presStyleIdx="0" presStyleCnt="4" custScaleX="150475"/>
      <dgm:spPr/>
    </dgm:pt>
    <dgm:pt modelId="{7F94AAA2-0D71-4427-84E1-118045EB5052}" type="pres">
      <dgm:prSet presAssocID="{2C52E31A-B181-4C9C-87AE-AF9B0A9EAFB0}" presName="vert1" presStyleCnt="0"/>
      <dgm:spPr/>
    </dgm:pt>
    <dgm:pt modelId="{D211A4F9-9F13-4C71-AEBA-101CD57CD265}" type="pres">
      <dgm:prSet presAssocID="{D284CC93-5B55-4E24-B68E-CF742C57FC15}" presName="vertSpace2a" presStyleCnt="0"/>
      <dgm:spPr/>
    </dgm:pt>
    <dgm:pt modelId="{83DE3AC5-3186-4C14-AB52-4FFD79591255}" type="pres">
      <dgm:prSet presAssocID="{D284CC93-5B55-4E24-B68E-CF742C57FC15}" presName="horz2" presStyleCnt="0"/>
      <dgm:spPr/>
    </dgm:pt>
    <dgm:pt modelId="{47C92521-DC18-442B-A991-5A0E301238FF}" type="pres">
      <dgm:prSet presAssocID="{D284CC93-5B55-4E24-B68E-CF742C57FC15}" presName="horzSpace2" presStyleCnt="0"/>
      <dgm:spPr/>
    </dgm:pt>
    <dgm:pt modelId="{AE14E938-A427-4A5D-A812-692FC52E9D5C}" type="pres">
      <dgm:prSet presAssocID="{D284CC93-5B55-4E24-B68E-CF742C57FC15}" presName="tx2" presStyleLbl="revTx" presStyleIdx="1" presStyleCnt="4"/>
      <dgm:spPr/>
    </dgm:pt>
    <dgm:pt modelId="{E37716F1-B61F-472D-8A8B-05339D25ECE5}" type="pres">
      <dgm:prSet presAssocID="{D284CC93-5B55-4E24-B68E-CF742C57FC15}" presName="vert2" presStyleCnt="0"/>
      <dgm:spPr/>
    </dgm:pt>
    <dgm:pt modelId="{8FCE81D5-3B1C-48B6-9042-867536D79E39}" type="pres">
      <dgm:prSet presAssocID="{D284CC93-5B55-4E24-B68E-CF742C57FC15}" presName="thinLine2b" presStyleLbl="callout" presStyleIdx="0" presStyleCnt="3"/>
      <dgm:spPr/>
    </dgm:pt>
    <dgm:pt modelId="{C6E96F7F-73C6-4191-A9AF-7B73860B1794}" type="pres">
      <dgm:prSet presAssocID="{D284CC93-5B55-4E24-B68E-CF742C57FC15}" presName="vertSpace2b" presStyleCnt="0"/>
      <dgm:spPr/>
    </dgm:pt>
    <dgm:pt modelId="{9B85A7BB-B676-4D12-AFA5-EF83847EC808}" type="pres">
      <dgm:prSet presAssocID="{9C093D66-F25F-4174-B622-C5479AF6C05A}" presName="horz2" presStyleCnt="0"/>
      <dgm:spPr/>
    </dgm:pt>
    <dgm:pt modelId="{5C85B10F-C389-49BF-84D2-E949945C9661}" type="pres">
      <dgm:prSet presAssocID="{9C093D66-F25F-4174-B622-C5479AF6C05A}" presName="horzSpace2" presStyleCnt="0"/>
      <dgm:spPr/>
    </dgm:pt>
    <dgm:pt modelId="{C802D783-254A-4D93-A802-1CA3837A7F4D}" type="pres">
      <dgm:prSet presAssocID="{9C093D66-F25F-4174-B622-C5479AF6C05A}" presName="tx2" presStyleLbl="revTx" presStyleIdx="2" presStyleCnt="4"/>
      <dgm:spPr/>
    </dgm:pt>
    <dgm:pt modelId="{C7231598-0C35-41B2-B977-8870EE74AE45}" type="pres">
      <dgm:prSet presAssocID="{9C093D66-F25F-4174-B622-C5479AF6C05A}" presName="vert2" presStyleCnt="0"/>
      <dgm:spPr/>
    </dgm:pt>
    <dgm:pt modelId="{42179D49-1370-415E-A5D8-D618285B2820}" type="pres">
      <dgm:prSet presAssocID="{9C093D66-F25F-4174-B622-C5479AF6C05A}" presName="thinLine2b" presStyleLbl="callout" presStyleIdx="1" presStyleCnt="3"/>
      <dgm:spPr/>
    </dgm:pt>
    <dgm:pt modelId="{54511681-5534-4A6A-BD4B-9B3C42A73886}" type="pres">
      <dgm:prSet presAssocID="{9C093D66-F25F-4174-B622-C5479AF6C05A}" presName="vertSpace2b" presStyleCnt="0"/>
      <dgm:spPr/>
    </dgm:pt>
    <dgm:pt modelId="{916E69B7-5631-4404-A0C2-A313F5E7149F}" type="pres">
      <dgm:prSet presAssocID="{95A7DD8B-53D1-45E1-A41B-6028ECBE0EEC}" presName="horz2" presStyleCnt="0"/>
      <dgm:spPr/>
    </dgm:pt>
    <dgm:pt modelId="{A1C1A110-4575-47D2-B3E9-3F1B49D39CA0}" type="pres">
      <dgm:prSet presAssocID="{95A7DD8B-53D1-45E1-A41B-6028ECBE0EEC}" presName="horzSpace2" presStyleCnt="0"/>
      <dgm:spPr/>
    </dgm:pt>
    <dgm:pt modelId="{F80E74C9-9C8F-4F25-8D56-4D6CB512179F}" type="pres">
      <dgm:prSet presAssocID="{95A7DD8B-53D1-45E1-A41B-6028ECBE0EEC}" presName="tx2" presStyleLbl="revTx" presStyleIdx="3" presStyleCnt="4"/>
      <dgm:spPr/>
    </dgm:pt>
    <dgm:pt modelId="{BBEDC73C-832C-4F27-B07A-29AB6AF8E476}" type="pres">
      <dgm:prSet presAssocID="{95A7DD8B-53D1-45E1-A41B-6028ECBE0EEC}" presName="vert2" presStyleCnt="0"/>
      <dgm:spPr/>
    </dgm:pt>
    <dgm:pt modelId="{6168D982-009E-4E7E-ACDF-CE0E9280282A}" type="pres">
      <dgm:prSet presAssocID="{95A7DD8B-53D1-45E1-A41B-6028ECBE0EEC}" presName="thinLine2b" presStyleLbl="callout" presStyleIdx="2" presStyleCnt="3"/>
      <dgm:spPr/>
    </dgm:pt>
    <dgm:pt modelId="{A26F4C49-36CE-4F8B-8CD5-0F9E2D1835CB}" type="pres">
      <dgm:prSet presAssocID="{95A7DD8B-53D1-45E1-A41B-6028ECBE0EEC}" presName="vertSpace2b" presStyleCnt="0"/>
      <dgm:spPr/>
    </dgm:pt>
  </dgm:ptLst>
  <dgm:cxnLst>
    <dgm:cxn modelId="{300CFD05-0FA0-44E2-9E82-63F0AC4E9B13}" srcId="{2C52E31A-B181-4C9C-87AE-AF9B0A9EAFB0}" destId="{95A7DD8B-53D1-45E1-A41B-6028ECBE0EEC}" srcOrd="2" destOrd="0" parTransId="{3ECFC683-6221-4592-9D0D-2F3A7314B825}" sibTransId="{09F6197F-E774-406C-9D55-CC6FB175F4A9}"/>
    <dgm:cxn modelId="{CC00DE1B-5C0A-4DC5-A0E4-7D111DCE0E40}" type="presOf" srcId="{D284CC93-5B55-4E24-B68E-CF742C57FC15}" destId="{AE14E938-A427-4A5D-A812-692FC52E9D5C}" srcOrd="0" destOrd="0" presId="urn:microsoft.com/office/officeart/2008/layout/LinedList"/>
    <dgm:cxn modelId="{63288B2D-D0D0-446E-B4BF-4E48330E4A11}" srcId="{6999D6B3-D72E-483E-8E52-3A82D8430EAA}" destId="{2C52E31A-B181-4C9C-87AE-AF9B0A9EAFB0}" srcOrd="0" destOrd="0" parTransId="{E905B782-9CBB-43DB-9164-3590A707107E}" sibTransId="{F0F79FBD-744D-457F-9708-07D24B1267B6}"/>
    <dgm:cxn modelId="{37434540-44EC-4043-82FB-7EEB782798FA}" type="presOf" srcId="{2C52E31A-B181-4C9C-87AE-AF9B0A9EAFB0}" destId="{BC55F9AC-C935-4763-B662-3F1FFEC65EB3}" srcOrd="0" destOrd="0" presId="urn:microsoft.com/office/officeart/2008/layout/LinedList"/>
    <dgm:cxn modelId="{BF006262-BF8D-4470-9218-04ECAAF7DFC3}" type="presOf" srcId="{95A7DD8B-53D1-45E1-A41B-6028ECBE0EEC}" destId="{F80E74C9-9C8F-4F25-8D56-4D6CB512179F}" srcOrd="0" destOrd="0" presId="urn:microsoft.com/office/officeart/2008/layout/LinedList"/>
    <dgm:cxn modelId="{2D2A2347-FBBC-44E1-B214-87C84AE5AF02}" type="presOf" srcId="{6999D6B3-D72E-483E-8E52-3A82D8430EAA}" destId="{DC350140-635D-454D-AAA7-3286E5FB8CAA}" srcOrd="0" destOrd="0" presId="urn:microsoft.com/office/officeart/2008/layout/LinedList"/>
    <dgm:cxn modelId="{0EA4F59B-EF3B-457B-8C62-756B850F3E3A}" srcId="{2C52E31A-B181-4C9C-87AE-AF9B0A9EAFB0}" destId="{D284CC93-5B55-4E24-B68E-CF742C57FC15}" srcOrd="0" destOrd="0" parTransId="{71D3F93B-9EDD-4020-B9DB-31C5F0E6FB77}" sibTransId="{000504D9-DD11-40A3-B658-8164BCABBC81}"/>
    <dgm:cxn modelId="{165B9CD5-40CD-48AB-ABB5-D517053322CD}" type="presOf" srcId="{9C093D66-F25F-4174-B622-C5479AF6C05A}" destId="{C802D783-254A-4D93-A802-1CA3837A7F4D}" srcOrd="0" destOrd="0" presId="urn:microsoft.com/office/officeart/2008/layout/LinedList"/>
    <dgm:cxn modelId="{B9E0B1F1-9704-40FE-A741-12DFD822AC2C}" srcId="{2C52E31A-B181-4C9C-87AE-AF9B0A9EAFB0}" destId="{9C093D66-F25F-4174-B622-C5479AF6C05A}" srcOrd="1" destOrd="0" parTransId="{E51F4B1D-5531-4E10-BB42-60180803B12B}" sibTransId="{59191889-32C3-4517-971F-209ED0A3BC2C}"/>
    <dgm:cxn modelId="{13B73BB3-67F9-41A0-8844-B4EC5CDBE042}" type="presParOf" srcId="{DC350140-635D-454D-AAA7-3286E5FB8CAA}" destId="{F34CDBF0-4FEB-4245-8C42-E2C2470EA291}" srcOrd="0" destOrd="0" presId="urn:microsoft.com/office/officeart/2008/layout/LinedList"/>
    <dgm:cxn modelId="{647CC754-7AF9-4ED3-B5F0-A872F9A83E5B}" type="presParOf" srcId="{DC350140-635D-454D-AAA7-3286E5FB8CAA}" destId="{8650202D-E4CF-4D19-A44D-A20F7BF5C4A8}" srcOrd="1" destOrd="0" presId="urn:microsoft.com/office/officeart/2008/layout/LinedList"/>
    <dgm:cxn modelId="{BE203A39-153F-441D-A332-53E66E88961B}" type="presParOf" srcId="{8650202D-E4CF-4D19-A44D-A20F7BF5C4A8}" destId="{BC55F9AC-C935-4763-B662-3F1FFEC65EB3}" srcOrd="0" destOrd="0" presId="urn:microsoft.com/office/officeart/2008/layout/LinedList"/>
    <dgm:cxn modelId="{7470FE49-FF5B-4CC9-9FD6-8A37C13EF8ED}" type="presParOf" srcId="{8650202D-E4CF-4D19-A44D-A20F7BF5C4A8}" destId="{7F94AAA2-0D71-4427-84E1-118045EB5052}" srcOrd="1" destOrd="0" presId="urn:microsoft.com/office/officeart/2008/layout/LinedList"/>
    <dgm:cxn modelId="{8760EFCC-C190-4099-8AAB-54037CB3CA55}" type="presParOf" srcId="{7F94AAA2-0D71-4427-84E1-118045EB5052}" destId="{D211A4F9-9F13-4C71-AEBA-101CD57CD265}" srcOrd="0" destOrd="0" presId="urn:microsoft.com/office/officeart/2008/layout/LinedList"/>
    <dgm:cxn modelId="{F139749B-E0BE-42BD-B140-C05D42AF4F12}" type="presParOf" srcId="{7F94AAA2-0D71-4427-84E1-118045EB5052}" destId="{83DE3AC5-3186-4C14-AB52-4FFD79591255}" srcOrd="1" destOrd="0" presId="urn:microsoft.com/office/officeart/2008/layout/LinedList"/>
    <dgm:cxn modelId="{2A813595-4CB5-4A1C-982E-55365018F255}" type="presParOf" srcId="{83DE3AC5-3186-4C14-AB52-4FFD79591255}" destId="{47C92521-DC18-442B-A991-5A0E301238FF}" srcOrd="0" destOrd="0" presId="urn:microsoft.com/office/officeart/2008/layout/LinedList"/>
    <dgm:cxn modelId="{9A7D0478-8520-4E4A-AF12-43228758591E}" type="presParOf" srcId="{83DE3AC5-3186-4C14-AB52-4FFD79591255}" destId="{AE14E938-A427-4A5D-A812-692FC52E9D5C}" srcOrd="1" destOrd="0" presId="urn:microsoft.com/office/officeart/2008/layout/LinedList"/>
    <dgm:cxn modelId="{A886D44C-A669-4601-A7E4-79E2C7534AF2}" type="presParOf" srcId="{83DE3AC5-3186-4C14-AB52-4FFD79591255}" destId="{E37716F1-B61F-472D-8A8B-05339D25ECE5}" srcOrd="2" destOrd="0" presId="urn:microsoft.com/office/officeart/2008/layout/LinedList"/>
    <dgm:cxn modelId="{522012E0-4E0A-4146-A8C6-2B8A37F3BABB}" type="presParOf" srcId="{7F94AAA2-0D71-4427-84E1-118045EB5052}" destId="{8FCE81D5-3B1C-48B6-9042-867536D79E39}" srcOrd="2" destOrd="0" presId="urn:microsoft.com/office/officeart/2008/layout/LinedList"/>
    <dgm:cxn modelId="{AC0F7019-B9AA-44C2-991D-9376E0026171}" type="presParOf" srcId="{7F94AAA2-0D71-4427-84E1-118045EB5052}" destId="{C6E96F7F-73C6-4191-A9AF-7B73860B1794}" srcOrd="3" destOrd="0" presId="urn:microsoft.com/office/officeart/2008/layout/LinedList"/>
    <dgm:cxn modelId="{4ECE2EEC-E368-4AB5-BC39-3388D8B82DE7}" type="presParOf" srcId="{7F94AAA2-0D71-4427-84E1-118045EB5052}" destId="{9B85A7BB-B676-4D12-AFA5-EF83847EC808}" srcOrd="4" destOrd="0" presId="urn:microsoft.com/office/officeart/2008/layout/LinedList"/>
    <dgm:cxn modelId="{B1497558-4ACC-4BD2-9FCB-D5FEC3EBB162}" type="presParOf" srcId="{9B85A7BB-B676-4D12-AFA5-EF83847EC808}" destId="{5C85B10F-C389-49BF-84D2-E949945C9661}" srcOrd="0" destOrd="0" presId="urn:microsoft.com/office/officeart/2008/layout/LinedList"/>
    <dgm:cxn modelId="{E4E06090-A1EB-4C1D-AA96-21F3D7A809E6}" type="presParOf" srcId="{9B85A7BB-B676-4D12-AFA5-EF83847EC808}" destId="{C802D783-254A-4D93-A802-1CA3837A7F4D}" srcOrd="1" destOrd="0" presId="urn:microsoft.com/office/officeart/2008/layout/LinedList"/>
    <dgm:cxn modelId="{FE94550B-0D07-4D5F-AB24-1A7861AE5B47}" type="presParOf" srcId="{9B85A7BB-B676-4D12-AFA5-EF83847EC808}" destId="{C7231598-0C35-41B2-B977-8870EE74AE45}" srcOrd="2" destOrd="0" presId="urn:microsoft.com/office/officeart/2008/layout/LinedList"/>
    <dgm:cxn modelId="{04AE2EFA-3A79-40D3-9124-FD31AA2D09DF}" type="presParOf" srcId="{7F94AAA2-0D71-4427-84E1-118045EB5052}" destId="{42179D49-1370-415E-A5D8-D618285B2820}" srcOrd="5" destOrd="0" presId="urn:microsoft.com/office/officeart/2008/layout/LinedList"/>
    <dgm:cxn modelId="{B16C2720-0567-4266-8081-AD0015C057B9}" type="presParOf" srcId="{7F94AAA2-0D71-4427-84E1-118045EB5052}" destId="{54511681-5534-4A6A-BD4B-9B3C42A73886}" srcOrd="6" destOrd="0" presId="urn:microsoft.com/office/officeart/2008/layout/LinedList"/>
    <dgm:cxn modelId="{9541BC6D-01F4-439F-8035-22B5012EFDC7}" type="presParOf" srcId="{7F94AAA2-0D71-4427-84E1-118045EB5052}" destId="{916E69B7-5631-4404-A0C2-A313F5E7149F}" srcOrd="7" destOrd="0" presId="urn:microsoft.com/office/officeart/2008/layout/LinedList"/>
    <dgm:cxn modelId="{5D54C1CD-338C-459A-9BA9-9FC619A96419}" type="presParOf" srcId="{916E69B7-5631-4404-A0C2-A313F5E7149F}" destId="{A1C1A110-4575-47D2-B3E9-3F1B49D39CA0}" srcOrd="0" destOrd="0" presId="urn:microsoft.com/office/officeart/2008/layout/LinedList"/>
    <dgm:cxn modelId="{227D0C25-988F-4273-8A4D-28170BDE44B9}" type="presParOf" srcId="{916E69B7-5631-4404-A0C2-A313F5E7149F}" destId="{F80E74C9-9C8F-4F25-8D56-4D6CB512179F}" srcOrd="1" destOrd="0" presId="urn:microsoft.com/office/officeart/2008/layout/LinedList"/>
    <dgm:cxn modelId="{95AA5339-AB58-4B15-AD26-1175D1A1AEF7}" type="presParOf" srcId="{916E69B7-5631-4404-A0C2-A313F5E7149F}" destId="{BBEDC73C-832C-4F27-B07A-29AB6AF8E476}" srcOrd="2" destOrd="0" presId="urn:microsoft.com/office/officeart/2008/layout/LinedList"/>
    <dgm:cxn modelId="{DAA73681-A247-4633-A07F-727C002AA953}" type="presParOf" srcId="{7F94AAA2-0D71-4427-84E1-118045EB5052}" destId="{6168D982-009E-4E7E-ACDF-CE0E9280282A}" srcOrd="8" destOrd="0" presId="urn:microsoft.com/office/officeart/2008/layout/LinedList"/>
    <dgm:cxn modelId="{B02FD36C-3743-46B7-BAF8-E48EF959A9BB}" type="presParOf" srcId="{7F94AAA2-0D71-4427-84E1-118045EB5052}" destId="{A26F4C49-36CE-4F8B-8CD5-0F9E2D1835CB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D2B5EA3-77DC-4B33-8CB1-2E5E43DA9677}" type="doc">
      <dgm:prSet loTypeId="urn:microsoft.com/office/officeart/2005/8/layout/hierarchy4" loCatId="hierarchy" qsTypeId="urn:microsoft.com/office/officeart/2005/8/quickstyle/3d1" qsCatId="3D" csTypeId="urn:microsoft.com/office/officeart/2005/8/colors/accent2_4" csCatId="accent2" phldr="1"/>
      <dgm:spPr/>
    </dgm:pt>
    <dgm:pt modelId="{189887AF-FECB-45D0-A770-0DD499E4DD3D}">
      <dgm:prSet phldrT="[Текст]"/>
      <dgm:spPr/>
      <dgm:t>
        <a:bodyPr/>
        <a:lstStyle/>
        <a:p>
          <a:r>
            <a:rPr lang="ru-RU" i="1" dirty="0">
              <a:latin typeface="Futura PT Demi" panose="020B0604020202020204" charset="-52"/>
            </a:rPr>
            <a:t>Правило используется в справочнике «</a:t>
          </a:r>
          <a:r>
            <a:rPr lang="ru-RU" altLang="ru-RU" b="0" i="1" dirty="0">
              <a:latin typeface="Futura PT Demi" panose="020B0604020202020204" charset="-52"/>
            </a:rPr>
            <a:t>Настройки закрепления правил за нагрузкой» и устанавливается для всех дисциплин данного типа</a:t>
          </a:r>
          <a:endParaRPr lang="ru-RU" b="0" i="1" dirty="0">
            <a:latin typeface="Futura PT Demi" panose="020B0604020202020204" charset="-52"/>
          </a:endParaRPr>
        </a:p>
      </dgm:t>
    </dgm:pt>
    <dgm:pt modelId="{EFE4F13C-60F3-46BD-9379-6F010792C188}" type="parTrans" cxnId="{5DFA70EA-82C4-4BFF-9D44-68B4BF95CF9C}">
      <dgm:prSet/>
      <dgm:spPr/>
      <dgm:t>
        <a:bodyPr/>
        <a:lstStyle/>
        <a:p>
          <a:endParaRPr lang="ru-RU"/>
        </a:p>
      </dgm:t>
    </dgm:pt>
    <dgm:pt modelId="{8D2F1204-825E-4D56-9D35-7B4C6F31E33E}" type="sibTrans" cxnId="{5DFA70EA-82C4-4BFF-9D44-68B4BF95CF9C}">
      <dgm:prSet/>
      <dgm:spPr/>
      <dgm:t>
        <a:bodyPr/>
        <a:lstStyle/>
        <a:p>
          <a:endParaRPr lang="ru-RU"/>
        </a:p>
      </dgm:t>
    </dgm:pt>
    <dgm:pt modelId="{17BF1C49-7359-4E28-9A7D-757E521A20BB}">
      <dgm:prSet phldrT="[Текст]"/>
      <dgm:spPr/>
      <dgm:t>
        <a:bodyPr/>
        <a:lstStyle/>
        <a:p>
          <a:r>
            <a:rPr lang="ru-RU" i="1" dirty="0">
              <a:latin typeface="Futura PT Demi" panose="020B0604020202020204" charset="-52"/>
            </a:rPr>
            <a:t>Правило закрепляется  в документе </a:t>
          </a:r>
          <a:r>
            <a:rPr lang="ru-RU" dirty="0">
              <a:latin typeface="Futura PT Demi" panose="020B0604020202020204" charset="-52"/>
            </a:rPr>
            <a:t>«Учебный план, </a:t>
          </a:r>
          <a:r>
            <a:rPr lang="ru-RU" i="1" dirty="0">
              <a:latin typeface="Futura PT Demi" panose="020B0604020202020204" charset="-52"/>
            </a:rPr>
            <a:t>в разделе «Данные по  дисциплине», таблица «Закрепление за подразделениями»</a:t>
          </a:r>
          <a:endParaRPr lang="ru-RU" dirty="0">
            <a:latin typeface="Futura PT Demi" panose="020B0604020202020204" charset="-52"/>
          </a:endParaRPr>
        </a:p>
      </dgm:t>
    </dgm:pt>
    <dgm:pt modelId="{00B68411-C9B6-4061-BCF4-572E659F2374}" type="parTrans" cxnId="{20E322B3-F713-4A33-B384-67975EEA1944}">
      <dgm:prSet/>
      <dgm:spPr/>
      <dgm:t>
        <a:bodyPr/>
        <a:lstStyle/>
        <a:p>
          <a:endParaRPr lang="ru-RU"/>
        </a:p>
      </dgm:t>
    </dgm:pt>
    <dgm:pt modelId="{9C4B63D1-86AA-44C9-BEEF-E63CC5623658}" type="sibTrans" cxnId="{20E322B3-F713-4A33-B384-67975EEA1944}">
      <dgm:prSet/>
      <dgm:spPr/>
      <dgm:t>
        <a:bodyPr/>
        <a:lstStyle/>
        <a:p>
          <a:endParaRPr lang="ru-RU"/>
        </a:p>
      </dgm:t>
    </dgm:pt>
    <dgm:pt modelId="{5B9C1266-5C4F-4146-9C50-D00DAF64C9BD}">
      <dgm:prSet phldrT="[Текст]" custT="1"/>
      <dgm:spPr/>
      <dgm:t>
        <a:bodyPr/>
        <a:lstStyle/>
        <a:p>
          <a:r>
            <a:rPr lang="ru-RU" sz="3200" dirty="0">
              <a:latin typeface="Futura PT Demi" panose="020B0604020202020204" charset="-52"/>
            </a:rPr>
            <a:t>Справочник «Правила расчета»</a:t>
          </a:r>
        </a:p>
      </dgm:t>
    </dgm:pt>
    <dgm:pt modelId="{9755FCF2-AE36-409B-9A34-8719DEF89D64}" type="parTrans" cxnId="{CAF44A1E-C7AA-4FC9-9868-78499FEF85C9}">
      <dgm:prSet/>
      <dgm:spPr/>
      <dgm:t>
        <a:bodyPr/>
        <a:lstStyle/>
        <a:p>
          <a:endParaRPr lang="ru-RU"/>
        </a:p>
      </dgm:t>
    </dgm:pt>
    <dgm:pt modelId="{20911DD5-A87B-4A9B-9868-33CABE718F32}" type="sibTrans" cxnId="{CAF44A1E-C7AA-4FC9-9868-78499FEF85C9}">
      <dgm:prSet/>
      <dgm:spPr/>
      <dgm:t>
        <a:bodyPr/>
        <a:lstStyle/>
        <a:p>
          <a:endParaRPr lang="ru-RU"/>
        </a:p>
      </dgm:t>
    </dgm:pt>
    <dgm:pt modelId="{61E22DB6-B2F1-492A-9BFB-CFECE71C8D8D}" type="pres">
      <dgm:prSet presAssocID="{8D2B5EA3-77DC-4B33-8CB1-2E5E43DA9677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C02D35D-675E-4BF8-88AE-E1BD27C98C86}" type="pres">
      <dgm:prSet presAssocID="{5B9C1266-5C4F-4146-9C50-D00DAF64C9BD}" presName="vertOne" presStyleCnt="0"/>
      <dgm:spPr/>
    </dgm:pt>
    <dgm:pt modelId="{45D87CA5-E41A-451B-B5EC-36A2E982A045}" type="pres">
      <dgm:prSet presAssocID="{5B9C1266-5C4F-4146-9C50-D00DAF64C9BD}" presName="txOne" presStyleLbl="node0" presStyleIdx="0" presStyleCnt="1" custScaleY="57962" custLinFactNeighborX="0" custLinFactNeighborY="-57097">
        <dgm:presLayoutVars>
          <dgm:chPref val="3"/>
        </dgm:presLayoutVars>
      </dgm:prSet>
      <dgm:spPr/>
    </dgm:pt>
    <dgm:pt modelId="{5865D3C7-C540-450E-A60F-7CFFA61C8357}" type="pres">
      <dgm:prSet presAssocID="{5B9C1266-5C4F-4146-9C50-D00DAF64C9BD}" presName="parTransOne" presStyleCnt="0"/>
      <dgm:spPr/>
    </dgm:pt>
    <dgm:pt modelId="{9DB94827-ADFB-4D63-9761-2D7E3552EFF4}" type="pres">
      <dgm:prSet presAssocID="{5B9C1266-5C4F-4146-9C50-D00DAF64C9BD}" presName="horzOne" presStyleCnt="0"/>
      <dgm:spPr/>
    </dgm:pt>
    <dgm:pt modelId="{E6BF2A9F-FE5A-41B5-9E85-8A46040F85F7}" type="pres">
      <dgm:prSet presAssocID="{17BF1C49-7359-4E28-9A7D-757E521A20BB}" presName="vertTwo" presStyleCnt="0"/>
      <dgm:spPr/>
    </dgm:pt>
    <dgm:pt modelId="{335F5092-A986-48DB-9731-0C3B0D7DB28F}" type="pres">
      <dgm:prSet presAssocID="{17BF1C49-7359-4E28-9A7D-757E521A20BB}" presName="txTwo" presStyleLbl="node2" presStyleIdx="0" presStyleCnt="2">
        <dgm:presLayoutVars>
          <dgm:chPref val="3"/>
        </dgm:presLayoutVars>
      </dgm:prSet>
      <dgm:spPr/>
    </dgm:pt>
    <dgm:pt modelId="{5A784D38-2B51-4E6D-8232-5150DDF61CA3}" type="pres">
      <dgm:prSet presAssocID="{17BF1C49-7359-4E28-9A7D-757E521A20BB}" presName="horzTwo" presStyleCnt="0"/>
      <dgm:spPr/>
    </dgm:pt>
    <dgm:pt modelId="{0809302E-3C17-4BE2-879D-A507223BDDA4}" type="pres">
      <dgm:prSet presAssocID="{9C4B63D1-86AA-44C9-BEEF-E63CC5623658}" presName="sibSpaceTwo" presStyleCnt="0"/>
      <dgm:spPr/>
    </dgm:pt>
    <dgm:pt modelId="{A00B5E49-8CA8-4968-A168-74011C82EE67}" type="pres">
      <dgm:prSet presAssocID="{189887AF-FECB-45D0-A770-0DD499E4DD3D}" presName="vertTwo" presStyleCnt="0"/>
      <dgm:spPr/>
    </dgm:pt>
    <dgm:pt modelId="{5C36D1F4-9F19-4DBE-9CA3-B857AAE8BCE4}" type="pres">
      <dgm:prSet presAssocID="{189887AF-FECB-45D0-A770-0DD499E4DD3D}" presName="txTwo" presStyleLbl="node2" presStyleIdx="1" presStyleCnt="2">
        <dgm:presLayoutVars>
          <dgm:chPref val="3"/>
        </dgm:presLayoutVars>
      </dgm:prSet>
      <dgm:spPr/>
    </dgm:pt>
    <dgm:pt modelId="{80D59578-9652-402E-97B3-B23B433D9883}" type="pres">
      <dgm:prSet presAssocID="{189887AF-FECB-45D0-A770-0DD499E4DD3D}" presName="horzTwo" presStyleCnt="0"/>
      <dgm:spPr/>
    </dgm:pt>
  </dgm:ptLst>
  <dgm:cxnLst>
    <dgm:cxn modelId="{CAF44A1E-C7AA-4FC9-9868-78499FEF85C9}" srcId="{8D2B5EA3-77DC-4B33-8CB1-2E5E43DA9677}" destId="{5B9C1266-5C4F-4146-9C50-D00DAF64C9BD}" srcOrd="0" destOrd="0" parTransId="{9755FCF2-AE36-409B-9A34-8719DEF89D64}" sibTransId="{20911DD5-A87B-4A9B-9868-33CABE718F32}"/>
    <dgm:cxn modelId="{01F54C86-D933-4303-802D-2ADBB54B13EC}" type="presOf" srcId="{17BF1C49-7359-4E28-9A7D-757E521A20BB}" destId="{335F5092-A986-48DB-9731-0C3B0D7DB28F}" srcOrd="0" destOrd="0" presId="urn:microsoft.com/office/officeart/2005/8/layout/hierarchy4"/>
    <dgm:cxn modelId="{CB37F791-2C1A-4975-8FB3-D6D497C26DF8}" type="presOf" srcId="{8D2B5EA3-77DC-4B33-8CB1-2E5E43DA9677}" destId="{61E22DB6-B2F1-492A-9BFB-CFECE71C8D8D}" srcOrd="0" destOrd="0" presId="urn:microsoft.com/office/officeart/2005/8/layout/hierarchy4"/>
    <dgm:cxn modelId="{1AA61197-BAAA-44CB-8E4E-75F54D6BBFAC}" type="presOf" srcId="{5B9C1266-5C4F-4146-9C50-D00DAF64C9BD}" destId="{45D87CA5-E41A-451B-B5EC-36A2E982A045}" srcOrd="0" destOrd="0" presId="urn:microsoft.com/office/officeart/2005/8/layout/hierarchy4"/>
    <dgm:cxn modelId="{2833BCB2-C287-48EC-805C-A6DBABC23E6B}" type="presOf" srcId="{189887AF-FECB-45D0-A770-0DD499E4DD3D}" destId="{5C36D1F4-9F19-4DBE-9CA3-B857AAE8BCE4}" srcOrd="0" destOrd="0" presId="urn:microsoft.com/office/officeart/2005/8/layout/hierarchy4"/>
    <dgm:cxn modelId="{20E322B3-F713-4A33-B384-67975EEA1944}" srcId="{5B9C1266-5C4F-4146-9C50-D00DAF64C9BD}" destId="{17BF1C49-7359-4E28-9A7D-757E521A20BB}" srcOrd="0" destOrd="0" parTransId="{00B68411-C9B6-4061-BCF4-572E659F2374}" sibTransId="{9C4B63D1-86AA-44C9-BEEF-E63CC5623658}"/>
    <dgm:cxn modelId="{5DFA70EA-82C4-4BFF-9D44-68B4BF95CF9C}" srcId="{5B9C1266-5C4F-4146-9C50-D00DAF64C9BD}" destId="{189887AF-FECB-45D0-A770-0DD499E4DD3D}" srcOrd="1" destOrd="0" parTransId="{EFE4F13C-60F3-46BD-9379-6F010792C188}" sibTransId="{8D2F1204-825E-4D56-9D35-7B4C6F31E33E}"/>
    <dgm:cxn modelId="{0D02BF18-ABD6-448B-96FE-7D78D82487F6}" type="presParOf" srcId="{61E22DB6-B2F1-492A-9BFB-CFECE71C8D8D}" destId="{AC02D35D-675E-4BF8-88AE-E1BD27C98C86}" srcOrd="0" destOrd="0" presId="urn:microsoft.com/office/officeart/2005/8/layout/hierarchy4"/>
    <dgm:cxn modelId="{88E5A72A-465D-4137-B123-E06386D0FFE7}" type="presParOf" srcId="{AC02D35D-675E-4BF8-88AE-E1BD27C98C86}" destId="{45D87CA5-E41A-451B-B5EC-36A2E982A045}" srcOrd="0" destOrd="0" presId="urn:microsoft.com/office/officeart/2005/8/layout/hierarchy4"/>
    <dgm:cxn modelId="{BE5F3917-7493-4328-9AF7-6AF9A74DC330}" type="presParOf" srcId="{AC02D35D-675E-4BF8-88AE-E1BD27C98C86}" destId="{5865D3C7-C540-450E-A60F-7CFFA61C8357}" srcOrd="1" destOrd="0" presId="urn:microsoft.com/office/officeart/2005/8/layout/hierarchy4"/>
    <dgm:cxn modelId="{BC106009-B074-477E-91D9-AF017CBF0341}" type="presParOf" srcId="{AC02D35D-675E-4BF8-88AE-E1BD27C98C86}" destId="{9DB94827-ADFB-4D63-9761-2D7E3552EFF4}" srcOrd="2" destOrd="0" presId="urn:microsoft.com/office/officeart/2005/8/layout/hierarchy4"/>
    <dgm:cxn modelId="{CC3B4E4F-24E5-4E13-A498-AEFF8E67F5FC}" type="presParOf" srcId="{9DB94827-ADFB-4D63-9761-2D7E3552EFF4}" destId="{E6BF2A9F-FE5A-41B5-9E85-8A46040F85F7}" srcOrd="0" destOrd="0" presId="urn:microsoft.com/office/officeart/2005/8/layout/hierarchy4"/>
    <dgm:cxn modelId="{E6098CF9-A124-41D3-82A2-D198D9A3B6FF}" type="presParOf" srcId="{E6BF2A9F-FE5A-41B5-9E85-8A46040F85F7}" destId="{335F5092-A986-48DB-9731-0C3B0D7DB28F}" srcOrd="0" destOrd="0" presId="urn:microsoft.com/office/officeart/2005/8/layout/hierarchy4"/>
    <dgm:cxn modelId="{8CB49C60-7E91-4373-BF61-E17BE1181F47}" type="presParOf" srcId="{E6BF2A9F-FE5A-41B5-9E85-8A46040F85F7}" destId="{5A784D38-2B51-4E6D-8232-5150DDF61CA3}" srcOrd="1" destOrd="0" presId="urn:microsoft.com/office/officeart/2005/8/layout/hierarchy4"/>
    <dgm:cxn modelId="{E2F681AF-8024-4A20-8D88-B7DADA5C5E84}" type="presParOf" srcId="{9DB94827-ADFB-4D63-9761-2D7E3552EFF4}" destId="{0809302E-3C17-4BE2-879D-A507223BDDA4}" srcOrd="1" destOrd="0" presId="urn:microsoft.com/office/officeart/2005/8/layout/hierarchy4"/>
    <dgm:cxn modelId="{C3CD9E05-E2BC-4B49-ACDA-18B455C33039}" type="presParOf" srcId="{9DB94827-ADFB-4D63-9761-2D7E3552EFF4}" destId="{A00B5E49-8CA8-4968-A168-74011C82EE67}" srcOrd="2" destOrd="0" presId="urn:microsoft.com/office/officeart/2005/8/layout/hierarchy4"/>
    <dgm:cxn modelId="{59EB0F69-7B28-4030-99FC-0A88ECCBF9A4}" type="presParOf" srcId="{A00B5E49-8CA8-4968-A168-74011C82EE67}" destId="{5C36D1F4-9F19-4DBE-9CA3-B857AAE8BCE4}" srcOrd="0" destOrd="0" presId="urn:microsoft.com/office/officeart/2005/8/layout/hierarchy4"/>
    <dgm:cxn modelId="{A0F4B7E2-E764-4816-81F8-76369523EFA4}" type="presParOf" srcId="{A00B5E49-8CA8-4968-A168-74011C82EE67}" destId="{80D59578-9652-402E-97B3-B23B433D9883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D2B5EA3-77DC-4B33-8CB1-2E5E43DA9677}" type="doc">
      <dgm:prSet loTypeId="urn:microsoft.com/office/officeart/2005/8/layout/hierarchy4" loCatId="hierarchy" qsTypeId="urn:microsoft.com/office/officeart/2005/8/quickstyle/3d1" qsCatId="3D" csTypeId="urn:microsoft.com/office/officeart/2005/8/colors/accent2_4" csCatId="accent2" phldr="1"/>
      <dgm:spPr/>
    </dgm:pt>
    <dgm:pt modelId="{61E22DB6-B2F1-492A-9BFB-CFECE71C8D8D}" type="pres">
      <dgm:prSet presAssocID="{8D2B5EA3-77DC-4B33-8CB1-2E5E43DA9677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</dgm:ptLst>
  <dgm:cxnLst>
    <dgm:cxn modelId="{CB37F791-2C1A-4975-8FB3-D6D497C26DF8}" type="presOf" srcId="{8D2B5EA3-77DC-4B33-8CB1-2E5E43DA9677}" destId="{61E22DB6-B2F1-492A-9BFB-CFECE71C8D8D}" srcOrd="0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8166533-A637-4922-B993-BE2B390303BC}" type="doc">
      <dgm:prSet loTypeId="urn:microsoft.com/office/officeart/2005/8/layout/lProcess2" loCatId="relationship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6C85945-6E1E-40D4-BC6D-A1783623D6E3}">
      <dgm:prSet phldrT="[Текст]"/>
      <dgm:spPr/>
      <dgm:t>
        <a:bodyPr/>
        <a:lstStyle/>
        <a:p>
          <a:r>
            <a:rPr lang="ru-RU" dirty="0">
              <a:latin typeface="Futura PT Demi" panose="020B0604020202020204" charset="-52"/>
            </a:rPr>
            <a:t>Приказ о зачислении в вуз вне приемной кампании</a:t>
          </a:r>
        </a:p>
      </dgm:t>
    </dgm:pt>
    <dgm:pt modelId="{9E3541A4-9434-4833-8F8C-BF334517333E}" type="parTrans" cxnId="{1F8DC930-540E-4E85-ABB4-87A7384D76F8}">
      <dgm:prSet/>
      <dgm:spPr/>
      <dgm:t>
        <a:bodyPr/>
        <a:lstStyle/>
        <a:p>
          <a:endParaRPr lang="ru-RU"/>
        </a:p>
      </dgm:t>
    </dgm:pt>
    <dgm:pt modelId="{CEBE31AA-09EA-45EA-A994-44FB4545D4CA}" type="sibTrans" cxnId="{1F8DC930-540E-4E85-ABB4-87A7384D76F8}">
      <dgm:prSet/>
      <dgm:spPr/>
      <dgm:t>
        <a:bodyPr/>
        <a:lstStyle/>
        <a:p>
          <a:endParaRPr lang="ru-RU"/>
        </a:p>
      </dgm:t>
    </dgm:pt>
    <dgm:pt modelId="{AE4F2FF8-623A-4DC5-9672-A1B627003A01}">
      <dgm:prSet phldrT="[Текст]"/>
      <dgm:spPr/>
      <dgm:t>
        <a:bodyPr/>
        <a:lstStyle/>
        <a:p>
          <a:r>
            <a:rPr lang="ru-RU" dirty="0">
              <a:latin typeface="Futura PT Demi" panose="020B0604020202020204" charset="-52"/>
            </a:rPr>
            <a:t>Приказы о движении контингента</a:t>
          </a:r>
        </a:p>
      </dgm:t>
    </dgm:pt>
    <dgm:pt modelId="{1FBFE85B-FFF4-4E2E-A70D-A2DE90BD20C0}" type="parTrans" cxnId="{70C145E6-25CD-4987-8E20-0D559D860020}">
      <dgm:prSet/>
      <dgm:spPr/>
      <dgm:t>
        <a:bodyPr/>
        <a:lstStyle/>
        <a:p>
          <a:endParaRPr lang="ru-RU"/>
        </a:p>
      </dgm:t>
    </dgm:pt>
    <dgm:pt modelId="{F3AAD725-DA6C-4F57-974E-87E4FE007F26}" type="sibTrans" cxnId="{70C145E6-25CD-4987-8E20-0D559D860020}">
      <dgm:prSet/>
      <dgm:spPr/>
      <dgm:t>
        <a:bodyPr/>
        <a:lstStyle/>
        <a:p>
          <a:endParaRPr lang="ru-RU"/>
        </a:p>
      </dgm:t>
    </dgm:pt>
    <dgm:pt modelId="{B337368A-ABE4-42C8-B9F7-7BAA3FBA2394}">
      <dgm:prSet phldrT="[Текст]"/>
      <dgm:spPr/>
      <dgm:t>
        <a:bodyPr/>
        <a:lstStyle/>
        <a:p>
          <a:r>
            <a:rPr lang="ru-RU" b="1" dirty="0">
              <a:latin typeface="Futura PT Demi" panose="020B0604020202020204" pitchFamily="34" charset="-52"/>
            </a:rPr>
            <a:t>Регистр сведений «Численность обучающихся на учебных планах»</a:t>
          </a:r>
          <a:endParaRPr lang="ru-RU" dirty="0">
            <a:latin typeface="Futura PT Demi" panose="020B0604020202020204" charset="-52"/>
          </a:endParaRPr>
        </a:p>
      </dgm:t>
    </dgm:pt>
    <dgm:pt modelId="{4D60C960-A548-4033-97C0-1748067EB976}" type="parTrans" cxnId="{2B786735-B8D0-43C6-A85D-C2E460D7F800}">
      <dgm:prSet/>
      <dgm:spPr/>
      <dgm:t>
        <a:bodyPr/>
        <a:lstStyle/>
        <a:p>
          <a:endParaRPr lang="ru-RU"/>
        </a:p>
      </dgm:t>
    </dgm:pt>
    <dgm:pt modelId="{4B94A69D-8AF0-4848-B4EE-E87111F846B7}" type="sibTrans" cxnId="{2B786735-B8D0-43C6-A85D-C2E460D7F800}">
      <dgm:prSet/>
      <dgm:spPr/>
      <dgm:t>
        <a:bodyPr/>
        <a:lstStyle/>
        <a:p>
          <a:endParaRPr lang="ru-RU"/>
        </a:p>
      </dgm:t>
    </dgm:pt>
    <dgm:pt modelId="{50CD5DEA-9E51-4F0D-A697-8E62C99BF2E4}">
      <dgm:prSet phldrT="[Текст]" custT="1"/>
      <dgm:spPr/>
      <dgm:t>
        <a:bodyPr/>
        <a:lstStyle/>
        <a:p>
          <a:r>
            <a:rPr lang="ru-RU" sz="2800" dirty="0">
              <a:latin typeface="Futura PT Demi" panose="020B0604020202020204" charset="-52"/>
            </a:rPr>
            <a:t>Работа со студентами (фактический)</a:t>
          </a:r>
        </a:p>
      </dgm:t>
    </dgm:pt>
    <dgm:pt modelId="{2D0A0483-27E7-4839-AF5A-138A4FE1208F}" type="parTrans" cxnId="{085D3E20-8F3A-4E3E-AB5D-78211B64DD8F}">
      <dgm:prSet/>
      <dgm:spPr/>
      <dgm:t>
        <a:bodyPr/>
        <a:lstStyle/>
        <a:p>
          <a:endParaRPr lang="ru-RU"/>
        </a:p>
      </dgm:t>
    </dgm:pt>
    <dgm:pt modelId="{384B1ACF-6AB1-4193-8105-60355F2EFA7B}" type="sibTrans" cxnId="{085D3E20-8F3A-4E3E-AB5D-78211B64DD8F}">
      <dgm:prSet/>
      <dgm:spPr/>
      <dgm:t>
        <a:bodyPr/>
        <a:lstStyle/>
        <a:p>
          <a:endParaRPr lang="ru-RU"/>
        </a:p>
      </dgm:t>
    </dgm:pt>
    <dgm:pt modelId="{6C082635-52E9-472E-A933-AC3A0B233019}">
      <dgm:prSet phldrT="[Текст]"/>
      <dgm:spPr/>
      <dgm:t>
        <a:bodyPr/>
        <a:lstStyle/>
        <a:p>
          <a:r>
            <a:rPr lang="ru-RU" dirty="0">
              <a:latin typeface="Futura PT Demi" panose="020B0604020202020204" charset="-52"/>
            </a:rPr>
            <a:t>Приказ о зачислении в вуз</a:t>
          </a:r>
        </a:p>
      </dgm:t>
    </dgm:pt>
    <dgm:pt modelId="{4246B165-3C35-4295-AA09-284E592994B5}" type="parTrans" cxnId="{D7AAB31C-DF23-4F9D-93AA-F62CD84002D9}">
      <dgm:prSet/>
      <dgm:spPr/>
      <dgm:t>
        <a:bodyPr/>
        <a:lstStyle/>
        <a:p>
          <a:endParaRPr lang="ru-RU"/>
        </a:p>
      </dgm:t>
    </dgm:pt>
    <dgm:pt modelId="{D3291FD4-1F65-46E6-A7FB-43078593BAAD}" type="sibTrans" cxnId="{D7AAB31C-DF23-4F9D-93AA-F62CD84002D9}">
      <dgm:prSet/>
      <dgm:spPr/>
      <dgm:t>
        <a:bodyPr/>
        <a:lstStyle/>
        <a:p>
          <a:endParaRPr lang="ru-RU"/>
        </a:p>
      </dgm:t>
    </dgm:pt>
    <dgm:pt modelId="{16FF6028-1911-4074-90F7-F1356C454B13}">
      <dgm:prSet phldrT="[Текст]" custT="1"/>
      <dgm:spPr/>
      <dgm:t>
        <a:bodyPr/>
        <a:lstStyle/>
        <a:p>
          <a:r>
            <a:rPr lang="ru-RU" sz="2800" dirty="0">
              <a:latin typeface="Futura PT Demi" panose="020B0604020202020204" charset="-52"/>
            </a:rPr>
            <a:t>Предварительный расчет (плановый)</a:t>
          </a:r>
        </a:p>
      </dgm:t>
    </dgm:pt>
    <dgm:pt modelId="{DBB79418-FF26-444D-BF0C-32EA78417813}" type="parTrans" cxnId="{880C8315-52CC-421A-8ECE-C488B71AA269}">
      <dgm:prSet/>
      <dgm:spPr/>
      <dgm:t>
        <a:bodyPr/>
        <a:lstStyle/>
        <a:p>
          <a:endParaRPr lang="ru-RU"/>
        </a:p>
      </dgm:t>
    </dgm:pt>
    <dgm:pt modelId="{ACF9D211-AFE2-4BAC-A242-D85D96F1AB79}" type="sibTrans" cxnId="{880C8315-52CC-421A-8ECE-C488B71AA269}">
      <dgm:prSet/>
      <dgm:spPr/>
      <dgm:t>
        <a:bodyPr/>
        <a:lstStyle/>
        <a:p>
          <a:endParaRPr lang="ru-RU"/>
        </a:p>
      </dgm:t>
    </dgm:pt>
    <dgm:pt modelId="{6BCA85BB-00D1-4172-8634-C572A60F0A59}" type="pres">
      <dgm:prSet presAssocID="{78166533-A637-4922-B993-BE2B390303BC}" presName="theList" presStyleCnt="0">
        <dgm:presLayoutVars>
          <dgm:dir/>
          <dgm:animLvl val="lvl"/>
          <dgm:resizeHandles val="exact"/>
        </dgm:presLayoutVars>
      </dgm:prSet>
      <dgm:spPr/>
    </dgm:pt>
    <dgm:pt modelId="{0F086B6E-AB97-4F3A-9ED8-8C5D4ADA77C4}" type="pres">
      <dgm:prSet presAssocID="{50CD5DEA-9E51-4F0D-A697-8E62C99BF2E4}" presName="compNode" presStyleCnt="0"/>
      <dgm:spPr/>
    </dgm:pt>
    <dgm:pt modelId="{BBFC23B2-ADF5-4876-8732-0F95BB8EEA6F}" type="pres">
      <dgm:prSet presAssocID="{50CD5DEA-9E51-4F0D-A697-8E62C99BF2E4}" presName="aNode" presStyleLbl="bgShp" presStyleIdx="0" presStyleCnt="2"/>
      <dgm:spPr/>
    </dgm:pt>
    <dgm:pt modelId="{E75BFDE1-B16D-4944-889E-EB3E974008C3}" type="pres">
      <dgm:prSet presAssocID="{50CD5DEA-9E51-4F0D-A697-8E62C99BF2E4}" presName="textNode" presStyleLbl="bgShp" presStyleIdx="0" presStyleCnt="2"/>
      <dgm:spPr/>
    </dgm:pt>
    <dgm:pt modelId="{886502C6-7784-4BC4-8898-0BB7E1EA66C7}" type="pres">
      <dgm:prSet presAssocID="{50CD5DEA-9E51-4F0D-A697-8E62C99BF2E4}" presName="compChildNode" presStyleCnt="0"/>
      <dgm:spPr/>
    </dgm:pt>
    <dgm:pt modelId="{D54B9A18-BB8E-4A0D-9D6B-44FD22A44A95}" type="pres">
      <dgm:prSet presAssocID="{50CD5DEA-9E51-4F0D-A697-8E62C99BF2E4}" presName="theInnerList" presStyleCnt="0"/>
      <dgm:spPr/>
    </dgm:pt>
    <dgm:pt modelId="{A164F05F-2B4A-4D8C-A8AA-3F96F759A45E}" type="pres">
      <dgm:prSet presAssocID="{6C082635-52E9-472E-A933-AC3A0B233019}" presName="childNode" presStyleLbl="node1" presStyleIdx="0" presStyleCnt="4">
        <dgm:presLayoutVars>
          <dgm:bulletEnabled val="1"/>
        </dgm:presLayoutVars>
      </dgm:prSet>
      <dgm:spPr/>
    </dgm:pt>
    <dgm:pt modelId="{24E2DE9F-6B9F-4766-A9A9-5F74C5BCB958}" type="pres">
      <dgm:prSet presAssocID="{6C082635-52E9-472E-A933-AC3A0B233019}" presName="aSpace2" presStyleCnt="0"/>
      <dgm:spPr/>
    </dgm:pt>
    <dgm:pt modelId="{85961FEE-0B12-4E23-A6AD-F9BFB58C3B6A}" type="pres">
      <dgm:prSet presAssocID="{66C85945-6E1E-40D4-BC6D-A1783623D6E3}" presName="childNode" presStyleLbl="node1" presStyleIdx="1" presStyleCnt="4">
        <dgm:presLayoutVars>
          <dgm:bulletEnabled val="1"/>
        </dgm:presLayoutVars>
      </dgm:prSet>
      <dgm:spPr/>
    </dgm:pt>
    <dgm:pt modelId="{C2A6E7C5-EFE6-4A96-8A4D-C1A44DF8BA8D}" type="pres">
      <dgm:prSet presAssocID="{66C85945-6E1E-40D4-BC6D-A1783623D6E3}" presName="aSpace2" presStyleCnt="0"/>
      <dgm:spPr/>
    </dgm:pt>
    <dgm:pt modelId="{E7DC33B8-B7FB-4BF8-8356-05AF58F6A2F2}" type="pres">
      <dgm:prSet presAssocID="{AE4F2FF8-623A-4DC5-9672-A1B627003A01}" presName="childNode" presStyleLbl="node1" presStyleIdx="2" presStyleCnt="4">
        <dgm:presLayoutVars>
          <dgm:bulletEnabled val="1"/>
        </dgm:presLayoutVars>
      </dgm:prSet>
      <dgm:spPr/>
    </dgm:pt>
    <dgm:pt modelId="{E0659DCD-A331-45A6-819B-B5C4F3FAF5F7}" type="pres">
      <dgm:prSet presAssocID="{50CD5DEA-9E51-4F0D-A697-8E62C99BF2E4}" presName="aSpace" presStyleCnt="0"/>
      <dgm:spPr/>
    </dgm:pt>
    <dgm:pt modelId="{E3A763AE-1D45-4CB8-9C05-08261F6216E5}" type="pres">
      <dgm:prSet presAssocID="{16FF6028-1911-4074-90F7-F1356C454B13}" presName="compNode" presStyleCnt="0"/>
      <dgm:spPr/>
    </dgm:pt>
    <dgm:pt modelId="{AB8B78AD-2A05-48B8-821A-63D5FAC9AB57}" type="pres">
      <dgm:prSet presAssocID="{16FF6028-1911-4074-90F7-F1356C454B13}" presName="aNode" presStyleLbl="bgShp" presStyleIdx="1" presStyleCnt="2"/>
      <dgm:spPr/>
    </dgm:pt>
    <dgm:pt modelId="{8BE59089-4652-40C2-B917-D2352790B2A4}" type="pres">
      <dgm:prSet presAssocID="{16FF6028-1911-4074-90F7-F1356C454B13}" presName="textNode" presStyleLbl="bgShp" presStyleIdx="1" presStyleCnt="2"/>
      <dgm:spPr/>
    </dgm:pt>
    <dgm:pt modelId="{EB07B33F-9D5C-4520-BBE9-B47D8A3F68CD}" type="pres">
      <dgm:prSet presAssocID="{16FF6028-1911-4074-90F7-F1356C454B13}" presName="compChildNode" presStyleCnt="0"/>
      <dgm:spPr/>
    </dgm:pt>
    <dgm:pt modelId="{B687554B-6321-4EAA-A8CA-9D8A2460157C}" type="pres">
      <dgm:prSet presAssocID="{16FF6028-1911-4074-90F7-F1356C454B13}" presName="theInnerList" presStyleCnt="0"/>
      <dgm:spPr/>
    </dgm:pt>
    <dgm:pt modelId="{4E67166B-593E-4170-814B-57E1F9B0FC62}" type="pres">
      <dgm:prSet presAssocID="{B337368A-ABE4-42C8-B9F7-7BAA3FBA2394}" presName="childNode" presStyleLbl="node1" presStyleIdx="3" presStyleCnt="4">
        <dgm:presLayoutVars>
          <dgm:bulletEnabled val="1"/>
        </dgm:presLayoutVars>
      </dgm:prSet>
      <dgm:spPr/>
    </dgm:pt>
  </dgm:ptLst>
  <dgm:cxnLst>
    <dgm:cxn modelId="{880C8315-52CC-421A-8ECE-C488B71AA269}" srcId="{78166533-A637-4922-B993-BE2B390303BC}" destId="{16FF6028-1911-4074-90F7-F1356C454B13}" srcOrd="1" destOrd="0" parTransId="{DBB79418-FF26-444D-BF0C-32EA78417813}" sibTransId="{ACF9D211-AFE2-4BAC-A242-D85D96F1AB79}"/>
    <dgm:cxn modelId="{D7AAB31C-DF23-4F9D-93AA-F62CD84002D9}" srcId="{50CD5DEA-9E51-4F0D-A697-8E62C99BF2E4}" destId="{6C082635-52E9-472E-A933-AC3A0B233019}" srcOrd="0" destOrd="0" parTransId="{4246B165-3C35-4295-AA09-284E592994B5}" sibTransId="{D3291FD4-1F65-46E6-A7FB-43078593BAAD}"/>
    <dgm:cxn modelId="{085D3E20-8F3A-4E3E-AB5D-78211B64DD8F}" srcId="{78166533-A637-4922-B993-BE2B390303BC}" destId="{50CD5DEA-9E51-4F0D-A697-8E62C99BF2E4}" srcOrd="0" destOrd="0" parTransId="{2D0A0483-27E7-4839-AF5A-138A4FE1208F}" sibTransId="{384B1ACF-6AB1-4193-8105-60355F2EFA7B}"/>
    <dgm:cxn modelId="{1F8DC930-540E-4E85-ABB4-87A7384D76F8}" srcId="{50CD5DEA-9E51-4F0D-A697-8E62C99BF2E4}" destId="{66C85945-6E1E-40D4-BC6D-A1783623D6E3}" srcOrd="1" destOrd="0" parTransId="{9E3541A4-9434-4833-8F8C-BF334517333E}" sibTransId="{CEBE31AA-09EA-45EA-A994-44FB4545D4CA}"/>
    <dgm:cxn modelId="{D6AA6A33-F2C7-405B-8C97-01F1862FD6F6}" type="presOf" srcId="{6C082635-52E9-472E-A933-AC3A0B233019}" destId="{A164F05F-2B4A-4D8C-A8AA-3F96F759A45E}" srcOrd="0" destOrd="0" presId="urn:microsoft.com/office/officeart/2005/8/layout/lProcess2"/>
    <dgm:cxn modelId="{2B786735-B8D0-43C6-A85D-C2E460D7F800}" srcId="{16FF6028-1911-4074-90F7-F1356C454B13}" destId="{B337368A-ABE4-42C8-B9F7-7BAA3FBA2394}" srcOrd="0" destOrd="0" parTransId="{4D60C960-A548-4033-97C0-1748067EB976}" sibTransId="{4B94A69D-8AF0-4848-B4EE-E87111F846B7}"/>
    <dgm:cxn modelId="{9AAFEF39-CDCD-4FD0-BF66-010C8ABCDE3E}" type="presOf" srcId="{66C85945-6E1E-40D4-BC6D-A1783623D6E3}" destId="{85961FEE-0B12-4E23-A6AD-F9BFB58C3B6A}" srcOrd="0" destOrd="0" presId="urn:microsoft.com/office/officeart/2005/8/layout/lProcess2"/>
    <dgm:cxn modelId="{6B46505C-02A8-4D4E-88F8-2B492AC32C9B}" type="presOf" srcId="{78166533-A637-4922-B993-BE2B390303BC}" destId="{6BCA85BB-00D1-4172-8634-C572A60F0A59}" srcOrd="0" destOrd="0" presId="urn:microsoft.com/office/officeart/2005/8/layout/lProcess2"/>
    <dgm:cxn modelId="{3466DD44-10BD-4B25-81FF-F14551A4EAF3}" type="presOf" srcId="{50CD5DEA-9E51-4F0D-A697-8E62C99BF2E4}" destId="{BBFC23B2-ADF5-4876-8732-0F95BB8EEA6F}" srcOrd="0" destOrd="0" presId="urn:microsoft.com/office/officeart/2005/8/layout/lProcess2"/>
    <dgm:cxn modelId="{746AF980-67F9-4601-8727-1C709109CCDA}" type="presOf" srcId="{AE4F2FF8-623A-4DC5-9672-A1B627003A01}" destId="{E7DC33B8-B7FB-4BF8-8356-05AF58F6A2F2}" srcOrd="0" destOrd="0" presId="urn:microsoft.com/office/officeart/2005/8/layout/lProcess2"/>
    <dgm:cxn modelId="{B2194C9C-5990-44FE-96CB-6851F1781DFF}" type="presOf" srcId="{16FF6028-1911-4074-90F7-F1356C454B13}" destId="{AB8B78AD-2A05-48B8-821A-63D5FAC9AB57}" srcOrd="0" destOrd="0" presId="urn:microsoft.com/office/officeart/2005/8/layout/lProcess2"/>
    <dgm:cxn modelId="{E0267EA5-6047-4E76-8112-30A8D77942C8}" type="presOf" srcId="{B337368A-ABE4-42C8-B9F7-7BAA3FBA2394}" destId="{4E67166B-593E-4170-814B-57E1F9B0FC62}" srcOrd="0" destOrd="0" presId="urn:microsoft.com/office/officeart/2005/8/layout/lProcess2"/>
    <dgm:cxn modelId="{2AA3FECA-A507-4CEA-B0C3-F370F9AD911A}" type="presOf" srcId="{16FF6028-1911-4074-90F7-F1356C454B13}" destId="{8BE59089-4652-40C2-B917-D2352790B2A4}" srcOrd="1" destOrd="0" presId="urn:microsoft.com/office/officeart/2005/8/layout/lProcess2"/>
    <dgm:cxn modelId="{385699DA-6673-40FA-9245-24E9EDFF532A}" type="presOf" srcId="{50CD5DEA-9E51-4F0D-A697-8E62C99BF2E4}" destId="{E75BFDE1-B16D-4944-889E-EB3E974008C3}" srcOrd="1" destOrd="0" presId="urn:microsoft.com/office/officeart/2005/8/layout/lProcess2"/>
    <dgm:cxn modelId="{70C145E6-25CD-4987-8E20-0D559D860020}" srcId="{50CD5DEA-9E51-4F0D-A697-8E62C99BF2E4}" destId="{AE4F2FF8-623A-4DC5-9672-A1B627003A01}" srcOrd="2" destOrd="0" parTransId="{1FBFE85B-FFF4-4E2E-A70D-A2DE90BD20C0}" sibTransId="{F3AAD725-DA6C-4F57-974E-87E4FE007F26}"/>
    <dgm:cxn modelId="{CF45E0EF-574D-4A12-A7DD-175891C954E5}" type="presParOf" srcId="{6BCA85BB-00D1-4172-8634-C572A60F0A59}" destId="{0F086B6E-AB97-4F3A-9ED8-8C5D4ADA77C4}" srcOrd="0" destOrd="0" presId="urn:microsoft.com/office/officeart/2005/8/layout/lProcess2"/>
    <dgm:cxn modelId="{7B3159E2-E6F6-4701-AAC3-BDEFC9116F09}" type="presParOf" srcId="{0F086B6E-AB97-4F3A-9ED8-8C5D4ADA77C4}" destId="{BBFC23B2-ADF5-4876-8732-0F95BB8EEA6F}" srcOrd="0" destOrd="0" presId="urn:microsoft.com/office/officeart/2005/8/layout/lProcess2"/>
    <dgm:cxn modelId="{83D8A373-A91A-4136-8E5C-32351B29C0A3}" type="presParOf" srcId="{0F086B6E-AB97-4F3A-9ED8-8C5D4ADA77C4}" destId="{E75BFDE1-B16D-4944-889E-EB3E974008C3}" srcOrd="1" destOrd="0" presId="urn:microsoft.com/office/officeart/2005/8/layout/lProcess2"/>
    <dgm:cxn modelId="{91117434-109B-44E1-BC9F-07ED97B915B4}" type="presParOf" srcId="{0F086B6E-AB97-4F3A-9ED8-8C5D4ADA77C4}" destId="{886502C6-7784-4BC4-8898-0BB7E1EA66C7}" srcOrd="2" destOrd="0" presId="urn:microsoft.com/office/officeart/2005/8/layout/lProcess2"/>
    <dgm:cxn modelId="{61E50557-54F8-4A1B-98BE-0D9123A890C2}" type="presParOf" srcId="{886502C6-7784-4BC4-8898-0BB7E1EA66C7}" destId="{D54B9A18-BB8E-4A0D-9D6B-44FD22A44A95}" srcOrd="0" destOrd="0" presId="urn:microsoft.com/office/officeart/2005/8/layout/lProcess2"/>
    <dgm:cxn modelId="{1CCAD688-0066-40CE-970D-80B11E4B6ADF}" type="presParOf" srcId="{D54B9A18-BB8E-4A0D-9D6B-44FD22A44A95}" destId="{A164F05F-2B4A-4D8C-A8AA-3F96F759A45E}" srcOrd="0" destOrd="0" presId="urn:microsoft.com/office/officeart/2005/8/layout/lProcess2"/>
    <dgm:cxn modelId="{82A79978-FCA2-4AA5-9F61-A271B4A30B5C}" type="presParOf" srcId="{D54B9A18-BB8E-4A0D-9D6B-44FD22A44A95}" destId="{24E2DE9F-6B9F-4766-A9A9-5F74C5BCB958}" srcOrd="1" destOrd="0" presId="urn:microsoft.com/office/officeart/2005/8/layout/lProcess2"/>
    <dgm:cxn modelId="{8C462239-F8D0-433B-8CC2-5000EAC428A8}" type="presParOf" srcId="{D54B9A18-BB8E-4A0D-9D6B-44FD22A44A95}" destId="{85961FEE-0B12-4E23-A6AD-F9BFB58C3B6A}" srcOrd="2" destOrd="0" presId="urn:microsoft.com/office/officeart/2005/8/layout/lProcess2"/>
    <dgm:cxn modelId="{409D9552-977A-4C8B-97F6-69C1E2799166}" type="presParOf" srcId="{D54B9A18-BB8E-4A0D-9D6B-44FD22A44A95}" destId="{C2A6E7C5-EFE6-4A96-8A4D-C1A44DF8BA8D}" srcOrd="3" destOrd="0" presId="urn:microsoft.com/office/officeart/2005/8/layout/lProcess2"/>
    <dgm:cxn modelId="{92EFDED7-38B0-4898-A933-1B415027F0F2}" type="presParOf" srcId="{D54B9A18-BB8E-4A0D-9D6B-44FD22A44A95}" destId="{E7DC33B8-B7FB-4BF8-8356-05AF58F6A2F2}" srcOrd="4" destOrd="0" presId="urn:microsoft.com/office/officeart/2005/8/layout/lProcess2"/>
    <dgm:cxn modelId="{75284065-DD2A-46BA-A044-72AC30AF7B91}" type="presParOf" srcId="{6BCA85BB-00D1-4172-8634-C572A60F0A59}" destId="{E0659DCD-A331-45A6-819B-B5C4F3FAF5F7}" srcOrd="1" destOrd="0" presId="urn:microsoft.com/office/officeart/2005/8/layout/lProcess2"/>
    <dgm:cxn modelId="{6B854054-8777-4718-8951-0F3E10A52D5A}" type="presParOf" srcId="{6BCA85BB-00D1-4172-8634-C572A60F0A59}" destId="{E3A763AE-1D45-4CB8-9C05-08261F6216E5}" srcOrd="2" destOrd="0" presId="urn:microsoft.com/office/officeart/2005/8/layout/lProcess2"/>
    <dgm:cxn modelId="{89575D7E-D5E1-4375-9FF1-AC1B51AE08E1}" type="presParOf" srcId="{E3A763AE-1D45-4CB8-9C05-08261F6216E5}" destId="{AB8B78AD-2A05-48B8-821A-63D5FAC9AB57}" srcOrd="0" destOrd="0" presId="urn:microsoft.com/office/officeart/2005/8/layout/lProcess2"/>
    <dgm:cxn modelId="{61B093BE-358A-403E-B725-943F21D9FBC0}" type="presParOf" srcId="{E3A763AE-1D45-4CB8-9C05-08261F6216E5}" destId="{8BE59089-4652-40C2-B917-D2352790B2A4}" srcOrd="1" destOrd="0" presId="urn:microsoft.com/office/officeart/2005/8/layout/lProcess2"/>
    <dgm:cxn modelId="{B7102D66-B353-4439-A725-334C190993A5}" type="presParOf" srcId="{E3A763AE-1D45-4CB8-9C05-08261F6216E5}" destId="{EB07B33F-9D5C-4520-BBE9-B47D8A3F68CD}" srcOrd="2" destOrd="0" presId="urn:microsoft.com/office/officeart/2005/8/layout/lProcess2"/>
    <dgm:cxn modelId="{4C6C8F41-E54D-41CA-9B1F-D30DC412F16D}" type="presParOf" srcId="{EB07B33F-9D5C-4520-BBE9-B47D8A3F68CD}" destId="{B687554B-6321-4EAA-A8CA-9D8A2460157C}" srcOrd="0" destOrd="0" presId="urn:microsoft.com/office/officeart/2005/8/layout/lProcess2"/>
    <dgm:cxn modelId="{5068E31A-EE59-4E48-94A2-99402529A9D5}" type="presParOf" srcId="{B687554B-6321-4EAA-A8CA-9D8A2460157C}" destId="{4E67166B-593E-4170-814B-57E1F9B0FC62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2DE32E7-0EFA-47F0-AA3A-307856A604E5}" type="doc">
      <dgm:prSet loTypeId="urn:microsoft.com/office/officeart/2005/8/layout/lProcess2" loCatId="relationship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2FC77135-09DB-4B7D-B7DB-0063EB5550D7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 tIns="43200"/>
        <a:lstStyle/>
        <a:p>
          <a:r>
            <a:rPr lang="ru-RU" sz="2000" dirty="0">
              <a:latin typeface="Futura PT Demi" panose="020B0604020202020204" charset="-52"/>
            </a:rPr>
            <a:t>Справочник «Сотрудники»</a:t>
          </a:r>
        </a:p>
      </dgm:t>
    </dgm:pt>
    <dgm:pt modelId="{B5C9DCF5-01AE-48C5-8EEE-19FE2915309A}" type="parTrans" cxnId="{5CBE910D-5D99-46AC-A745-AFA17BF4FBF2}">
      <dgm:prSet/>
      <dgm:spPr/>
      <dgm:t>
        <a:bodyPr/>
        <a:lstStyle/>
        <a:p>
          <a:endParaRPr lang="ru-RU"/>
        </a:p>
      </dgm:t>
    </dgm:pt>
    <dgm:pt modelId="{98CA88D7-DB3C-4C11-AC49-6866D33DE850}" type="sibTrans" cxnId="{5CBE910D-5D99-46AC-A745-AFA17BF4FBF2}">
      <dgm:prSet/>
      <dgm:spPr/>
      <dgm:t>
        <a:bodyPr/>
        <a:lstStyle/>
        <a:p>
          <a:endParaRPr lang="ru-RU"/>
        </a:p>
      </dgm:t>
    </dgm:pt>
    <dgm:pt modelId="{CC64CC85-E471-4FBB-B499-D232E9D8CF22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 tIns="43200"/>
        <a:lstStyle/>
        <a:p>
          <a:r>
            <a:rPr lang="ru-RU" sz="2000" dirty="0">
              <a:latin typeface="Futura PT Demi" panose="020B0604020202020204" charset="-52"/>
            </a:rPr>
            <a:t>Справочник «Должности»</a:t>
          </a:r>
        </a:p>
      </dgm:t>
    </dgm:pt>
    <dgm:pt modelId="{4282608D-61C6-4010-8C96-6BCEBB6E73D8}" type="parTrans" cxnId="{951C23B1-45B5-4AED-ADF8-6BA3DDBEDE43}">
      <dgm:prSet/>
      <dgm:spPr/>
      <dgm:t>
        <a:bodyPr/>
        <a:lstStyle/>
        <a:p>
          <a:endParaRPr lang="ru-RU"/>
        </a:p>
      </dgm:t>
    </dgm:pt>
    <dgm:pt modelId="{9D68B295-C152-453D-B18C-126E2646DE18}" type="sibTrans" cxnId="{951C23B1-45B5-4AED-ADF8-6BA3DDBEDE43}">
      <dgm:prSet/>
      <dgm:spPr/>
      <dgm:t>
        <a:bodyPr/>
        <a:lstStyle/>
        <a:p>
          <a:endParaRPr lang="ru-RU"/>
        </a:p>
      </dgm:t>
    </dgm:pt>
    <dgm:pt modelId="{9D2DD157-6248-4CBB-94AB-45058695DD10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 tIns="43200"/>
        <a:lstStyle/>
        <a:p>
          <a:r>
            <a:rPr lang="ru-RU" sz="2000" dirty="0">
              <a:latin typeface="Futura PT Demi" panose="020B0604020202020204" charset="-52"/>
            </a:rPr>
            <a:t>Справочник «Штатные ставки»</a:t>
          </a:r>
        </a:p>
      </dgm:t>
    </dgm:pt>
    <dgm:pt modelId="{4BEBB695-3568-44EC-A428-07625C7343AA}" type="parTrans" cxnId="{0377740C-28CB-40D0-A3A4-7CEC38BE2897}">
      <dgm:prSet/>
      <dgm:spPr/>
      <dgm:t>
        <a:bodyPr/>
        <a:lstStyle/>
        <a:p>
          <a:endParaRPr lang="ru-RU"/>
        </a:p>
      </dgm:t>
    </dgm:pt>
    <dgm:pt modelId="{652547E1-6A02-4C6B-AC77-1CBDAD282A96}" type="sibTrans" cxnId="{0377740C-28CB-40D0-A3A4-7CEC38BE2897}">
      <dgm:prSet/>
      <dgm:spPr/>
      <dgm:t>
        <a:bodyPr/>
        <a:lstStyle/>
        <a:p>
          <a:endParaRPr lang="ru-RU"/>
        </a:p>
      </dgm:t>
    </dgm:pt>
    <dgm:pt modelId="{490BFA5D-2E47-4AD9-857B-266909997904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 tIns="43200"/>
        <a:lstStyle/>
        <a:p>
          <a:r>
            <a:rPr lang="ru-RU" sz="2000" dirty="0">
              <a:latin typeface="Futura PT Demi" panose="020B0604020202020204" charset="-52"/>
            </a:rPr>
            <a:t>Документ «Формирование структуры университета»</a:t>
          </a:r>
        </a:p>
      </dgm:t>
    </dgm:pt>
    <dgm:pt modelId="{9261DE37-8438-4D53-AF8F-72248FF24956}" type="parTrans" cxnId="{3C7F7811-71FB-4D26-8A84-572DBC8565E1}">
      <dgm:prSet/>
      <dgm:spPr/>
      <dgm:t>
        <a:bodyPr/>
        <a:lstStyle/>
        <a:p>
          <a:endParaRPr lang="ru-RU"/>
        </a:p>
      </dgm:t>
    </dgm:pt>
    <dgm:pt modelId="{E6F4068B-8BD6-4950-B972-FCF5284349A0}" type="sibTrans" cxnId="{3C7F7811-71FB-4D26-8A84-572DBC8565E1}">
      <dgm:prSet/>
      <dgm:spPr/>
      <dgm:t>
        <a:bodyPr/>
        <a:lstStyle/>
        <a:p>
          <a:endParaRPr lang="ru-RU"/>
        </a:p>
      </dgm:t>
    </dgm:pt>
    <dgm:pt modelId="{A28FA785-D0DB-4CA0-8C43-2C8DF7C585D6}">
      <dgm:prSet phldrT="[Текст]" custT="1"/>
      <dgm:spPr/>
      <dgm:t>
        <a:bodyPr tIns="360000" anchor="t" anchorCtr="0"/>
        <a:lstStyle/>
        <a:p>
          <a:r>
            <a:rPr lang="ru-RU" sz="2400" dirty="0">
              <a:latin typeface="Futura PT Demi" panose="020B0604020202020204" charset="-52"/>
            </a:rPr>
            <a:t>Обратите внимание на необходимость заполнения следующих объектов</a:t>
          </a:r>
        </a:p>
      </dgm:t>
    </dgm:pt>
    <dgm:pt modelId="{6252BAE8-8770-43E1-BA36-89A496A01158}" type="parTrans" cxnId="{D52F561F-75B5-48D8-BA3B-0915141F8182}">
      <dgm:prSet/>
      <dgm:spPr/>
      <dgm:t>
        <a:bodyPr/>
        <a:lstStyle/>
        <a:p>
          <a:endParaRPr lang="ru-RU"/>
        </a:p>
      </dgm:t>
    </dgm:pt>
    <dgm:pt modelId="{8A860B7F-9BD5-4A27-8892-6EE9A542946D}" type="sibTrans" cxnId="{D52F561F-75B5-48D8-BA3B-0915141F8182}">
      <dgm:prSet/>
      <dgm:spPr/>
      <dgm:t>
        <a:bodyPr/>
        <a:lstStyle/>
        <a:p>
          <a:endParaRPr lang="ru-RU"/>
        </a:p>
      </dgm:t>
    </dgm:pt>
    <dgm:pt modelId="{3D852EC8-C991-4AAE-A3AB-7D809B87FC1D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dirty="0">
              <a:latin typeface="Futura PT Demi" panose="020B0604020202020204" charset="-52"/>
            </a:rPr>
            <a:t>Документ «Кадровое перемещение»</a:t>
          </a:r>
        </a:p>
      </dgm:t>
    </dgm:pt>
    <dgm:pt modelId="{12FA1BCD-1AB3-40CF-8882-98D660AAFBD7}" type="parTrans" cxnId="{AC976A85-B5F4-40F7-B2BC-110F828C2C8D}">
      <dgm:prSet/>
      <dgm:spPr/>
      <dgm:t>
        <a:bodyPr/>
        <a:lstStyle/>
        <a:p>
          <a:endParaRPr lang="ru-RU"/>
        </a:p>
      </dgm:t>
    </dgm:pt>
    <dgm:pt modelId="{E1F72BCC-D321-4D5A-A9E3-38861F9AD46B}" type="sibTrans" cxnId="{AC976A85-B5F4-40F7-B2BC-110F828C2C8D}">
      <dgm:prSet/>
      <dgm:spPr/>
      <dgm:t>
        <a:bodyPr/>
        <a:lstStyle/>
        <a:p>
          <a:endParaRPr lang="ru-RU"/>
        </a:p>
      </dgm:t>
    </dgm:pt>
    <dgm:pt modelId="{D54213F4-22C2-4C13-B92F-301F11AB3CDD}" type="pres">
      <dgm:prSet presAssocID="{F2DE32E7-0EFA-47F0-AA3A-307856A604E5}" presName="theList" presStyleCnt="0">
        <dgm:presLayoutVars>
          <dgm:dir/>
          <dgm:animLvl val="lvl"/>
          <dgm:resizeHandles val="exact"/>
        </dgm:presLayoutVars>
      </dgm:prSet>
      <dgm:spPr/>
    </dgm:pt>
    <dgm:pt modelId="{EFB2E5D7-CF2D-4376-8EF3-12BB31509514}" type="pres">
      <dgm:prSet presAssocID="{A28FA785-D0DB-4CA0-8C43-2C8DF7C585D6}" presName="compNode" presStyleCnt="0"/>
      <dgm:spPr/>
    </dgm:pt>
    <dgm:pt modelId="{3FDDB56C-1277-43B9-8E44-14958972F29A}" type="pres">
      <dgm:prSet presAssocID="{A28FA785-D0DB-4CA0-8C43-2C8DF7C585D6}" presName="aNode" presStyleLbl="bgShp" presStyleIdx="0" presStyleCnt="1"/>
      <dgm:spPr/>
    </dgm:pt>
    <dgm:pt modelId="{D5C2BC8D-9A88-4563-9436-4DC327D03D60}" type="pres">
      <dgm:prSet presAssocID="{A28FA785-D0DB-4CA0-8C43-2C8DF7C585D6}" presName="textNode" presStyleLbl="bgShp" presStyleIdx="0" presStyleCnt="1"/>
      <dgm:spPr/>
    </dgm:pt>
    <dgm:pt modelId="{A0996391-22C2-41E4-B6CE-7E04FDF4B03E}" type="pres">
      <dgm:prSet presAssocID="{A28FA785-D0DB-4CA0-8C43-2C8DF7C585D6}" presName="compChildNode" presStyleCnt="0"/>
      <dgm:spPr/>
    </dgm:pt>
    <dgm:pt modelId="{2BCCE1C4-A8A6-486C-B534-CF971C34C7FC}" type="pres">
      <dgm:prSet presAssocID="{A28FA785-D0DB-4CA0-8C43-2C8DF7C585D6}" presName="theInnerList" presStyleCnt="0"/>
      <dgm:spPr/>
    </dgm:pt>
    <dgm:pt modelId="{4C761BCB-DB18-40C0-9487-CCAADE8C715F}" type="pres">
      <dgm:prSet presAssocID="{3D852EC8-C991-4AAE-A3AB-7D809B87FC1D}" presName="childNode" presStyleLbl="node1" presStyleIdx="0" presStyleCnt="5">
        <dgm:presLayoutVars>
          <dgm:bulletEnabled val="1"/>
        </dgm:presLayoutVars>
      </dgm:prSet>
      <dgm:spPr/>
    </dgm:pt>
    <dgm:pt modelId="{644568C6-ECF4-4EC8-AE04-24463C0A84D7}" type="pres">
      <dgm:prSet presAssocID="{3D852EC8-C991-4AAE-A3AB-7D809B87FC1D}" presName="aSpace2" presStyleCnt="0"/>
      <dgm:spPr/>
    </dgm:pt>
    <dgm:pt modelId="{A15C0A5E-3B08-462B-B84E-443075A4A746}" type="pres">
      <dgm:prSet presAssocID="{2FC77135-09DB-4B7D-B7DB-0063EB5550D7}" presName="childNode" presStyleLbl="node1" presStyleIdx="1" presStyleCnt="5" custScaleX="81747">
        <dgm:presLayoutVars>
          <dgm:bulletEnabled val="1"/>
        </dgm:presLayoutVars>
      </dgm:prSet>
      <dgm:spPr/>
    </dgm:pt>
    <dgm:pt modelId="{4A5AB11B-7734-4F54-8C5A-2935893E757C}" type="pres">
      <dgm:prSet presAssocID="{2FC77135-09DB-4B7D-B7DB-0063EB5550D7}" presName="aSpace2" presStyleCnt="0"/>
      <dgm:spPr/>
    </dgm:pt>
    <dgm:pt modelId="{FF7A215C-8AC4-41C3-A233-097526DDC97A}" type="pres">
      <dgm:prSet presAssocID="{490BFA5D-2E47-4AD9-857B-266909997904}" presName="childNode" presStyleLbl="node1" presStyleIdx="2" presStyleCnt="5" custScaleX="81747">
        <dgm:presLayoutVars>
          <dgm:bulletEnabled val="1"/>
        </dgm:presLayoutVars>
      </dgm:prSet>
      <dgm:spPr/>
    </dgm:pt>
    <dgm:pt modelId="{8C101466-9C21-453A-9716-FF425D9B519B}" type="pres">
      <dgm:prSet presAssocID="{490BFA5D-2E47-4AD9-857B-266909997904}" presName="aSpace2" presStyleCnt="0"/>
      <dgm:spPr/>
    </dgm:pt>
    <dgm:pt modelId="{D29A51C9-E257-4BAA-ADA3-3B75521E0BBA}" type="pres">
      <dgm:prSet presAssocID="{CC64CC85-E471-4FBB-B499-D232E9D8CF22}" presName="childNode" presStyleLbl="node1" presStyleIdx="3" presStyleCnt="5" custScaleX="81747">
        <dgm:presLayoutVars>
          <dgm:bulletEnabled val="1"/>
        </dgm:presLayoutVars>
      </dgm:prSet>
      <dgm:spPr/>
    </dgm:pt>
    <dgm:pt modelId="{7DDCD0C3-4113-4EA9-8E31-B439EC7EDD22}" type="pres">
      <dgm:prSet presAssocID="{CC64CC85-E471-4FBB-B499-D232E9D8CF22}" presName="aSpace2" presStyleCnt="0"/>
      <dgm:spPr/>
    </dgm:pt>
    <dgm:pt modelId="{7BA3FE1C-6811-4AD0-80F7-B840AA8C800A}" type="pres">
      <dgm:prSet presAssocID="{9D2DD157-6248-4CBB-94AB-45058695DD10}" presName="childNode" presStyleLbl="node1" presStyleIdx="4" presStyleCnt="5" custScaleX="81747">
        <dgm:presLayoutVars>
          <dgm:bulletEnabled val="1"/>
        </dgm:presLayoutVars>
      </dgm:prSet>
      <dgm:spPr/>
    </dgm:pt>
  </dgm:ptLst>
  <dgm:cxnLst>
    <dgm:cxn modelId="{0377740C-28CB-40D0-A3A4-7CEC38BE2897}" srcId="{A28FA785-D0DB-4CA0-8C43-2C8DF7C585D6}" destId="{9D2DD157-6248-4CBB-94AB-45058695DD10}" srcOrd="4" destOrd="0" parTransId="{4BEBB695-3568-44EC-A428-07625C7343AA}" sibTransId="{652547E1-6A02-4C6B-AC77-1CBDAD282A96}"/>
    <dgm:cxn modelId="{5CBE910D-5D99-46AC-A745-AFA17BF4FBF2}" srcId="{A28FA785-D0DB-4CA0-8C43-2C8DF7C585D6}" destId="{2FC77135-09DB-4B7D-B7DB-0063EB5550D7}" srcOrd="1" destOrd="0" parTransId="{B5C9DCF5-01AE-48C5-8EEE-19FE2915309A}" sibTransId="{98CA88D7-DB3C-4C11-AC49-6866D33DE850}"/>
    <dgm:cxn modelId="{3C7F7811-71FB-4D26-8A84-572DBC8565E1}" srcId="{A28FA785-D0DB-4CA0-8C43-2C8DF7C585D6}" destId="{490BFA5D-2E47-4AD9-857B-266909997904}" srcOrd="2" destOrd="0" parTransId="{9261DE37-8438-4D53-AF8F-72248FF24956}" sibTransId="{E6F4068B-8BD6-4950-B972-FCF5284349A0}"/>
    <dgm:cxn modelId="{D52F561F-75B5-48D8-BA3B-0915141F8182}" srcId="{F2DE32E7-0EFA-47F0-AA3A-307856A604E5}" destId="{A28FA785-D0DB-4CA0-8C43-2C8DF7C585D6}" srcOrd="0" destOrd="0" parTransId="{6252BAE8-8770-43E1-BA36-89A496A01158}" sibTransId="{8A860B7F-9BD5-4A27-8892-6EE9A542946D}"/>
    <dgm:cxn modelId="{FE87D568-83DC-4469-B3BF-27424B2B237D}" type="presOf" srcId="{2FC77135-09DB-4B7D-B7DB-0063EB5550D7}" destId="{A15C0A5E-3B08-462B-B84E-443075A4A746}" srcOrd="0" destOrd="0" presId="urn:microsoft.com/office/officeart/2005/8/layout/lProcess2"/>
    <dgm:cxn modelId="{5A32434B-868C-4E9D-9867-9C04F0E401CF}" type="presOf" srcId="{A28FA785-D0DB-4CA0-8C43-2C8DF7C585D6}" destId="{3FDDB56C-1277-43B9-8E44-14958972F29A}" srcOrd="0" destOrd="0" presId="urn:microsoft.com/office/officeart/2005/8/layout/lProcess2"/>
    <dgm:cxn modelId="{83F9AC54-BEE6-405E-A029-3FABED3A2B6B}" type="presOf" srcId="{3D852EC8-C991-4AAE-A3AB-7D809B87FC1D}" destId="{4C761BCB-DB18-40C0-9487-CCAADE8C715F}" srcOrd="0" destOrd="0" presId="urn:microsoft.com/office/officeart/2005/8/layout/lProcess2"/>
    <dgm:cxn modelId="{2634D676-34FD-41CC-8859-C11D14B60278}" type="presOf" srcId="{A28FA785-D0DB-4CA0-8C43-2C8DF7C585D6}" destId="{D5C2BC8D-9A88-4563-9436-4DC327D03D60}" srcOrd="1" destOrd="0" presId="urn:microsoft.com/office/officeart/2005/8/layout/lProcess2"/>
    <dgm:cxn modelId="{AC976A85-B5F4-40F7-B2BC-110F828C2C8D}" srcId="{A28FA785-D0DB-4CA0-8C43-2C8DF7C585D6}" destId="{3D852EC8-C991-4AAE-A3AB-7D809B87FC1D}" srcOrd="0" destOrd="0" parTransId="{12FA1BCD-1AB3-40CF-8882-98D660AAFBD7}" sibTransId="{E1F72BCC-D321-4D5A-A9E3-38861F9AD46B}"/>
    <dgm:cxn modelId="{57DB5D8D-FB2A-4C41-8776-56BC912E2D2E}" type="presOf" srcId="{9D2DD157-6248-4CBB-94AB-45058695DD10}" destId="{7BA3FE1C-6811-4AD0-80F7-B840AA8C800A}" srcOrd="0" destOrd="0" presId="urn:microsoft.com/office/officeart/2005/8/layout/lProcess2"/>
    <dgm:cxn modelId="{3703E0AC-FEC2-47AA-B106-58B2897A658C}" type="presOf" srcId="{F2DE32E7-0EFA-47F0-AA3A-307856A604E5}" destId="{D54213F4-22C2-4C13-B92F-301F11AB3CDD}" srcOrd="0" destOrd="0" presId="urn:microsoft.com/office/officeart/2005/8/layout/lProcess2"/>
    <dgm:cxn modelId="{951C23B1-45B5-4AED-ADF8-6BA3DDBEDE43}" srcId="{A28FA785-D0DB-4CA0-8C43-2C8DF7C585D6}" destId="{CC64CC85-E471-4FBB-B499-D232E9D8CF22}" srcOrd="3" destOrd="0" parTransId="{4282608D-61C6-4010-8C96-6BCEBB6E73D8}" sibTransId="{9D68B295-C152-453D-B18C-126E2646DE18}"/>
    <dgm:cxn modelId="{83404BBC-1EB6-45AB-8B61-151AD69D57D5}" type="presOf" srcId="{CC64CC85-E471-4FBB-B499-D232E9D8CF22}" destId="{D29A51C9-E257-4BAA-ADA3-3B75521E0BBA}" srcOrd="0" destOrd="0" presId="urn:microsoft.com/office/officeart/2005/8/layout/lProcess2"/>
    <dgm:cxn modelId="{5FA911FC-E177-4FE6-9006-6AFE8764A14B}" type="presOf" srcId="{490BFA5D-2E47-4AD9-857B-266909997904}" destId="{FF7A215C-8AC4-41C3-A233-097526DDC97A}" srcOrd="0" destOrd="0" presId="urn:microsoft.com/office/officeart/2005/8/layout/lProcess2"/>
    <dgm:cxn modelId="{C9517AD4-2F3E-4486-B15A-6AC09778D1FD}" type="presParOf" srcId="{D54213F4-22C2-4C13-B92F-301F11AB3CDD}" destId="{EFB2E5D7-CF2D-4376-8EF3-12BB31509514}" srcOrd="0" destOrd="0" presId="urn:microsoft.com/office/officeart/2005/8/layout/lProcess2"/>
    <dgm:cxn modelId="{B9D51049-04D9-4EC4-A959-1D483F7FACBC}" type="presParOf" srcId="{EFB2E5D7-CF2D-4376-8EF3-12BB31509514}" destId="{3FDDB56C-1277-43B9-8E44-14958972F29A}" srcOrd="0" destOrd="0" presId="urn:microsoft.com/office/officeart/2005/8/layout/lProcess2"/>
    <dgm:cxn modelId="{D69D42E0-91F7-45DC-919E-0E724036DFD9}" type="presParOf" srcId="{EFB2E5D7-CF2D-4376-8EF3-12BB31509514}" destId="{D5C2BC8D-9A88-4563-9436-4DC327D03D60}" srcOrd="1" destOrd="0" presId="urn:microsoft.com/office/officeart/2005/8/layout/lProcess2"/>
    <dgm:cxn modelId="{87F92E5B-DCFB-4380-AB4B-049D4892D6D5}" type="presParOf" srcId="{EFB2E5D7-CF2D-4376-8EF3-12BB31509514}" destId="{A0996391-22C2-41E4-B6CE-7E04FDF4B03E}" srcOrd="2" destOrd="0" presId="urn:microsoft.com/office/officeart/2005/8/layout/lProcess2"/>
    <dgm:cxn modelId="{2DD753B2-4D8A-4659-80D7-CB413E8EE793}" type="presParOf" srcId="{A0996391-22C2-41E4-B6CE-7E04FDF4B03E}" destId="{2BCCE1C4-A8A6-486C-B534-CF971C34C7FC}" srcOrd="0" destOrd="0" presId="urn:microsoft.com/office/officeart/2005/8/layout/lProcess2"/>
    <dgm:cxn modelId="{7C726C12-6400-4AEF-8BE3-A2F49DECE1C0}" type="presParOf" srcId="{2BCCE1C4-A8A6-486C-B534-CF971C34C7FC}" destId="{4C761BCB-DB18-40C0-9487-CCAADE8C715F}" srcOrd="0" destOrd="0" presId="urn:microsoft.com/office/officeart/2005/8/layout/lProcess2"/>
    <dgm:cxn modelId="{CBDBF36E-4FE6-4901-9AFC-63510EEB9B52}" type="presParOf" srcId="{2BCCE1C4-A8A6-486C-B534-CF971C34C7FC}" destId="{644568C6-ECF4-4EC8-AE04-24463C0A84D7}" srcOrd="1" destOrd="0" presId="urn:microsoft.com/office/officeart/2005/8/layout/lProcess2"/>
    <dgm:cxn modelId="{6854D304-14D2-41E9-BC5E-B1FF0231D48B}" type="presParOf" srcId="{2BCCE1C4-A8A6-486C-B534-CF971C34C7FC}" destId="{A15C0A5E-3B08-462B-B84E-443075A4A746}" srcOrd="2" destOrd="0" presId="urn:microsoft.com/office/officeart/2005/8/layout/lProcess2"/>
    <dgm:cxn modelId="{611C1755-4747-428A-8286-7B1820D74DC9}" type="presParOf" srcId="{2BCCE1C4-A8A6-486C-B534-CF971C34C7FC}" destId="{4A5AB11B-7734-4F54-8C5A-2935893E757C}" srcOrd="3" destOrd="0" presId="urn:microsoft.com/office/officeart/2005/8/layout/lProcess2"/>
    <dgm:cxn modelId="{BA607F66-97A4-41F1-83B8-36D2557EE3EC}" type="presParOf" srcId="{2BCCE1C4-A8A6-486C-B534-CF971C34C7FC}" destId="{FF7A215C-8AC4-41C3-A233-097526DDC97A}" srcOrd="4" destOrd="0" presId="urn:microsoft.com/office/officeart/2005/8/layout/lProcess2"/>
    <dgm:cxn modelId="{7CC0BD4C-7663-4D49-995F-A655CFE3E539}" type="presParOf" srcId="{2BCCE1C4-A8A6-486C-B534-CF971C34C7FC}" destId="{8C101466-9C21-453A-9716-FF425D9B519B}" srcOrd="5" destOrd="0" presId="urn:microsoft.com/office/officeart/2005/8/layout/lProcess2"/>
    <dgm:cxn modelId="{E0B38288-1867-4A66-B857-5A8BEE613774}" type="presParOf" srcId="{2BCCE1C4-A8A6-486C-B534-CF971C34C7FC}" destId="{D29A51C9-E257-4BAA-ADA3-3B75521E0BBA}" srcOrd="6" destOrd="0" presId="urn:microsoft.com/office/officeart/2005/8/layout/lProcess2"/>
    <dgm:cxn modelId="{CC32CB97-B5A4-4A23-B0DD-CEBCEA0C9128}" type="presParOf" srcId="{2BCCE1C4-A8A6-486C-B534-CF971C34C7FC}" destId="{7DDCD0C3-4113-4EA9-8E31-B439EC7EDD22}" srcOrd="7" destOrd="0" presId="urn:microsoft.com/office/officeart/2005/8/layout/lProcess2"/>
    <dgm:cxn modelId="{D6A60F1F-8DAC-4126-9D06-B3429F712FB4}" type="presParOf" srcId="{2BCCE1C4-A8A6-486C-B534-CF971C34C7FC}" destId="{7BA3FE1C-6811-4AD0-80F7-B840AA8C800A}" srcOrd="8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F0860C5-DDE0-4471-AD79-9CDA4A0BBA7A}" type="doc">
      <dgm:prSet loTypeId="urn:microsoft.com/office/officeart/2008/layout/LinedList" loCatId="hierarchy" qsTypeId="urn:microsoft.com/office/officeart/2005/8/quickstyle/3d1" qsCatId="3D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2B9218F3-07B8-46EC-B03C-BAD60BE1B822}">
      <dgm:prSet phldrT="[Текст]" custT="1"/>
      <dgm:spPr/>
      <dgm:t>
        <a:bodyPr/>
        <a:lstStyle/>
        <a:p>
          <a:r>
            <a:rPr lang="ru-RU" sz="2800" dirty="0">
              <a:latin typeface="Futura PT Demi" panose="020B0604020202020204" charset="-52"/>
            </a:rPr>
            <a:t>Возможности  для комфортной работы</a:t>
          </a:r>
        </a:p>
      </dgm:t>
    </dgm:pt>
    <dgm:pt modelId="{036E7CD4-4B08-4CA1-BE6A-CB83EBF756E2}" type="parTrans" cxnId="{499E629F-B6D8-4BC2-9FA6-398935F8DAF2}">
      <dgm:prSet/>
      <dgm:spPr/>
      <dgm:t>
        <a:bodyPr/>
        <a:lstStyle/>
        <a:p>
          <a:endParaRPr lang="ru-RU"/>
        </a:p>
      </dgm:t>
    </dgm:pt>
    <dgm:pt modelId="{62ED952F-B5A6-445C-8155-B28CC1EC3339}" type="sibTrans" cxnId="{499E629F-B6D8-4BC2-9FA6-398935F8DAF2}">
      <dgm:prSet/>
      <dgm:spPr/>
      <dgm:t>
        <a:bodyPr/>
        <a:lstStyle/>
        <a:p>
          <a:endParaRPr lang="ru-RU"/>
        </a:p>
      </dgm:t>
    </dgm:pt>
    <dgm:pt modelId="{858BC2CB-B4A8-4D0E-938A-DEAA49304BA7}">
      <dgm:prSet phldrT="[Текст]"/>
      <dgm:spPr/>
      <dgm:t>
        <a:bodyPr/>
        <a:lstStyle/>
        <a:p>
          <a:r>
            <a:rPr lang="ru-RU" dirty="0">
              <a:latin typeface="Futura PT Demi" panose="020B0604020202020204" charset="-52"/>
            </a:rPr>
            <a:t>Можно выделить сразу несколько строк в таблице через клавишу </a:t>
          </a:r>
          <a:r>
            <a:rPr lang="en-US" dirty="0">
              <a:latin typeface="Futura PT Demi" panose="020B0604020202020204" charset="-52"/>
            </a:rPr>
            <a:t>Shift</a:t>
          </a:r>
          <a:endParaRPr lang="ru-RU" dirty="0">
            <a:latin typeface="Futura PT Demi" panose="020B0604020202020204" charset="-52"/>
          </a:endParaRPr>
        </a:p>
      </dgm:t>
    </dgm:pt>
    <dgm:pt modelId="{7534448D-6A15-4F4F-9543-142C0C060E45}" type="parTrans" cxnId="{AEC81234-6E22-4F8E-886A-C52B4A43B036}">
      <dgm:prSet/>
      <dgm:spPr/>
      <dgm:t>
        <a:bodyPr/>
        <a:lstStyle/>
        <a:p>
          <a:endParaRPr lang="ru-RU"/>
        </a:p>
      </dgm:t>
    </dgm:pt>
    <dgm:pt modelId="{732ABB46-F44F-4E2E-8068-6BFB4BD513E3}" type="sibTrans" cxnId="{AEC81234-6E22-4F8E-886A-C52B4A43B036}">
      <dgm:prSet/>
      <dgm:spPr/>
      <dgm:t>
        <a:bodyPr/>
        <a:lstStyle/>
        <a:p>
          <a:endParaRPr lang="ru-RU"/>
        </a:p>
      </dgm:t>
    </dgm:pt>
    <dgm:pt modelId="{4C2A316B-C6ED-4B9C-92C6-66CE717DA2B5}">
      <dgm:prSet phldrT="[Текст]"/>
      <dgm:spPr/>
      <dgm:t>
        <a:bodyPr/>
        <a:lstStyle/>
        <a:p>
          <a:r>
            <a:rPr lang="ru-RU" dirty="0">
              <a:latin typeface="Futura PT Demi" panose="020B0604020202020204" charset="-52"/>
            </a:rPr>
            <a:t>На вкладке «Статистика» перечислены все преподаватели из документа «Кадровое перемещение», и можно закрепить требуемого преподавателя за строкой</a:t>
          </a:r>
        </a:p>
      </dgm:t>
    </dgm:pt>
    <dgm:pt modelId="{793A9A43-FB2B-410E-8B72-8BD07CE3DC71}" type="parTrans" cxnId="{5659CC58-BC9C-4F45-8BF5-BE569E086A5D}">
      <dgm:prSet/>
      <dgm:spPr/>
      <dgm:t>
        <a:bodyPr/>
        <a:lstStyle/>
        <a:p>
          <a:endParaRPr lang="ru-RU"/>
        </a:p>
      </dgm:t>
    </dgm:pt>
    <dgm:pt modelId="{6B7E4E15-1949-4DE5-8014-868E010E74EC}" type="sibTrans" cxnId="{5659CC58-BC9C-4F45-8BF5-BE569E086A5D}">
      <dgm:prSet/>
      <dgm:spPr/>
      <dgm:t>
        <a:bodyPr/>
        <a:lstStyle/>
        <a:p>
          <a:endParaRPr lang="ru-RU"/>
        </a:p>
      </dgm:t>
    </dgm:pt>
    <dgm:pt modelId="{D9213745-9948-43B0-B3CA-7E2E93E17A6F}">
      <dgm:prSet phldrT="[Текст]"/>
      <dgm:spPr/>
      <dgm:t>
        <a:bodyPr/>
        <a:lstStyle/>
        <a:p>
          <a:r>
            <a:rPr lang="ru-RU" dirty="0">
              <a:latin typeface="Futura PT Demi" panose="020B0604020202020204" charset="-52"/>
            </a:rPr>
            <a:t>Присутствует гибкая функция группировки и выбора только требуемых строк</a:t>
          </a:r>
        </a:p>
      </dgm:t>
    </dgm:pt>
    <dgm:pt modelId="{0C5606DE-AEB3-41D6-B5C6-6C89346B8E4D}" type="parTrans" cxnId="{AEED5DBA-10C4-4D03-99D3-038F2081CCD8}">
      <dgm:prSet/>
      <dgm:spPr/>
      <dgm:t>
        <a:bodyPr/>
        <a:lstStyle/>
        <a:p>
          <a:endParaRPr lang="ru-RU"/>
        </a:p>
      </dgm:t>
    </dgm:pt>
    <dgm:pt modelId="{812561E2-0EA2-41DC-9DF8-DF3C3763B983}" type="sibTrans" cxnId="{AEED5DBA-10C4-4D03-99D3-038F2081CCD8}">
      <dgm:prSet/>
      <dgm:spPr/>
      <dgm:t>
        <a:bodyPr/>
        <a:lstStyle/>
        <a:p>
          <a:endParaRPr lang="ru-RU"/>
        </a:p>
      </dgm:t>
    </dgm:pt>
    <dgm:pt modelId="{775F4F74-BAC0-4588-AB50-68B7410583D6}">
      <dgm:prSet phldrT="[Текст]"/>
      <dgm:spPr/>
      <dgm:t>
        <a:bodyPr/>
        <a:lstStyle/>
        <a:p>
          <a:r>
            <a:rPr lang="ru-RU" dirty="0">
              <a:latin typeface="Futura PT Demi" panose="020B0604020202020204" charset="-52"/>
            </a:rPr>
            <a:t>Система ведет автоматический учет нагрузки и предупреждает о недостаточном количестве часов</a:t>
          </a:r>
        </a:p>
      </dgm:t>
    </dgm:pt>
    <dgm:pt modelId="{755B5BB2-71C6-4410-AC87-74F3D7131DF0}" type="parTrans" cxnId="{62644F19-58D4-4493-BBD3-64B11A48635A}">
      <dgm:prSet/>
      <dgm:spPr/>
      <dgm:t>
        <a:bodyPr/>
        <a:lstStyle/>
        <a:p>
          <a:endParaRPr lang="ru-RU"/>
        </a:p>
      </dgm:t>
    </dgm:pt>
    <dgm:pt modelId="{B2F405DB-9181-4BB1-8E98-41012B54A1EE}" type="sibTrans" cxnId="{62644F19-58D4-4493-BBD3-64B11A48635A}">
      <dgm:prSet/>
      <dgm:spPr/>
      <dgm:t>
        <a:bodyPr/>
        <a:lstStyle/>
        <a:p>
          <a:endParaRPr lang="ru-RU"/>
        </a:p>
      </dgm:t>
    </dgm:pt>
    <dgm:pt modelId="{393C8F7A-3E2B-4197-AB4D-72268204A466}" type="pres">
      <dgm:prSet presAssocID="{0F0860C5-DDE0-4471-AD79-9CDA4A0BBA7A}" presName="vert0" presStyleCnt="0">
        <dgm:presLayoutVars>
          <dgm:dir/>
          <dgm:animOne val="branch"/>
          <dgm:animLvl val="lvl"/>
        </dgm:presLayoutVars>
      </dgm:prSet>
      <dgm:spPr/>
    </dgm:pt>
    <dgm:pt modelId="{7B1A7483-FC69-475D-8056-FFD92361E5BE}" type="pres">
      <dgm:prSet presAssocID="{2B9218F3-07B8-46EC-B03C-BAD60BE1B822}" presName="thickLine" presStyleLbl="alignNode1" presStyleIdx="0" presStyleCnt="1" custLinFactNeighborX="-617"/>
      <dgm:spPr/>
    </dgm:pt>
    <dgm:pt modelId="{C0443222-BE47-47D0-9677-D268619AE2EA}" type="pres">
      <dgm:prSet presAssocID="{2B9218F3-07B8-46EC-B03C-BAD60BE1B822}" presName="horz1" presStyleCnt="0"/>
      <dgm:spPr/>
    </dgm:pt>
    <dgm:pt modelId="{BF584BEA-AF83-4742-BF01-332C8282B538}" type="pres">
      <dgm:prSet presAssocID="{2B9218F3-07B8-46EC-B03C-BAD60BE1B822}" presName="tx1" presStyleLbl="revTx" presStyleIdx="0" presStyleCnt="5" custScaleX="133295"/>
      <dgm:spPr/>
    </dgm:pt>
    <dgm:pt modelId="{03474EEA-BC79-49D3-AE94-A31523FA7BD1}" type="pres">
      <dgm:prSet presAssocID="{2B9218F3-07B8-46EC-B03C-BAD60BE1B822}" presName="vert1" presStyleCnt="0"/>
      <dgm:spPr/>
    </dgm:pt>
    <dgm:pt modelId="{11D3DD73-9DF9-42A5-AE21-4CFB88E81335}" type="pres">
      <dgm:prSet presAssocID="{858BC2CB-B4A8-4D0E-938A-DEAA49304BA7}" presName="vertSpace2a" presStyleCnt="0"/>
      <dgm:spPr/>
    </dgm:pt>
    <dgm:pt modelId="{59A49168-F909-40D3-A2CB-0365BD905122}" type="pres">
      <dgm:prSet presAssocID="{858BC2CB-B4A8-4D0E-938A-DEAA49304BA7}" presName="horz2" presStyleCnt="0"/>
      <dgm:spPr/>
    </dgm:pt>
    <dgm:pt modelId="{E6585D03-2976-441E-BB53-A9C76049F405}" type="pres">
      <dgm:prSet presAssocID="{858BC2CB-B4A8-4D0E-938A-DEAA49304BA7}" presName="horzSpace2" presStyleCnt="0"/>
      <dgm:spPr/>
    </dgm:pt>
    <dgm:pt modelId="{ECEC5ED9-0994-4FE7-B58C-17AFF58DF76F}" type="pres">
      <dgm:prSet presAssocID="{858BC2CB-B4A8-4D0E-938A-DEAA49304BA7}" presName="tx2" presStyleLbl="revTx" presStyleIdx="1" presStyleCnt="5"/>
      <dgm:spPr/>
    </dgm:pt>
    <dgm:pt modelId="{2B98C263-0481-4F11-B804-47F4F2A3ADFB}" type="pres">
      <dgm:prSet presAssocID="{858BC2CB-B4A8-4D0E-938A-DEAA49304BA7}" presName="vert2" presStyleCnt="0"/>
      <dgm:spPr/>
    </dgm:pt>
    <dgm:pt modelId="{D020F25D-11F0-47CD-80E9-B0D037C2898F}" type="pres">
      <dgm:prSet presAssocID="{858BC2CB-B4A8-4D0E-938A-DEAA49304BA7}" presName="thinLine2b" presStyleLbl="callout" presStyleIdx="0" presStyleCnt="4"/>
      <dgm:spPr/>
    </dgm:pt>
    <dgm:pt modelId="{A7F19547-63B4-4635-8628-77FA2EC6C257}" type="pres">
      <dgm:prSet presAssocID="{858BC2CB-B4A8-4D0E-938A-DEAA49304BA7}" presName="vertSpace2b" presStyleCnt="0"/>
      <dgm:spPr/>
    </dgm:pt>
    <dgm:pt modelId="{D802A228-5957-4818-A233-B5BF8B36C2CF}" type="pres">
      <dgm:prSet presAssocID="{4C2A316B-C6ED-4B9C-92C6-66CE717DA2B5}" presName="horz2" presStyleCnt="0"/>
      <dgm:spPr/>
    </dgm:pt>
    <dgm:pt modelId="{DAFEFA80-7F2E-4F49-8B91-CE81D12C7AB3}" type="pres">
      <dgm:prSet presAssocID="{4C2A316B-C6ED-4B9C-92C6-66CE717DA2B5}" presName="horzSpace2" presStyleCnt="0"/>
      <dgm:spPr/>
    </dgm:pt>
    <dgm:pt modelId="{E6E6111E-1316-4DC4-8A8F-A33022026080}" type="pres">
      <dgm:prSet presAssocID="{4C2A316B-C6ED-4B9C-92C6-66CE717DA2B5}" presName="tx2" presStyleLbl="revTx" presStyleIdx="2" presStyleCnt="5"/>
      <dgm:spPr/>
    </dgm:pt>
    <dgm:pt modelId="{36185272-CB98-4A47-96F2-E20AD4A307B1}" type="pres">
      <dgm:prSet presAssocID="{4C2A316B-C6ED-4B9C-92C6-66CE717DA2B5}" presName="vert2" presStyleCnt="0"/>
      <dgm:spPr/>
    </dgm:pt>
    <dgm:pt modelId="{645E18C4-513C-4969-AEF7-966C332894D8}" type="pres">
      <dgm:prSet presAssocID="{4C2A316B-C6ED-4B9C-92C6-66CE717DA2B5}" presName="thinLine2b" presStyleLbl="callout" presStyleIdx="1" presStyleCnt="4"/>
      <dgm:spPr/>
    </dgm:pt>
    <dgm:pt modelId="{F178E1E2-EFE1-4471-8942-C0B6A592A2CE}" type="pres">
      <dgm:prSet presAssocID="{4C2A316B-C6ED-4B9C-92C6-66CE717DA2B5}" presName="vertSpace2b" presStyleCnt="0"/>
      <dgm:spPr/>
    </dgm:pt>
    <dgm:pt modelId="{0B931BB7-6C22-4EC2-9870-667B0FE233E9}" type="pres">
      <dgm:prSet presAssocID="{D9213745-9948-43B0-B3CA-7E2E93E17A6F}" presName="horz2" presStyleCnt="0"/>
      <dgm:spPr/>
    </dgm:pt>
    <dgm:pt modelId="{7FE5339A-8D1F-4D49-AB26-C2907DC6B88D}" type="pres">
      <dgm:prSet presAssocID="{D9213745-9948-43B0-B3CA-7E2E93E17A6F}" presName="horzSpace2" presStyleCnt="0"/>
      <dgm:spPr/>
    </dgm:pt>
    <dgm:pt modelId="{F622AFA3-12FE-4D5A-86D6-E739188A14CF}" type="pres">
      <dgm:prSet presAssocID="{D9213745-9948-43B0-B3CA-7E2E93E17A6F}" presName="tx2" presStyleLbl="revTx" presStyleIdx="3" presStyleCnt="5"/>
      <dgm:spPr/>
    </dgm:pt>
    <dgm:pt modelId="{A2417D7A-C4D8-4FEC-A3F8-264BC630C785}" type="pres">
      <dgm:prSet presAssocID="{D9213745-9948-43B0-B3CA-7E2E93E17A6F}" presName="vert2" presStyleCnt="0"/>
      <dgm:spPr/>
    </dgm:pt>
    <dgm:pt modelId="{8036EEE6-9934-42B4-8102-9B8F28E87D06}" type="pres">
      <dgm:prSet presAssocID="{D9213745-9948-43B0-B3CA-7E2E93E17A6F}" presName="thinLine2b" presStyleLbl="callout" presStyleIdx="2" presStyleCnt="4"/>
      <dgm:spPr/>
    </dgm:pt>
    <dgm:pt modelId="{379D9224-2145-4BEE-9317-293A4F0E59E9}" type="pres">
      <dgm:prSet presAssocID="{D9213745-9948-43B0-B3CA-7E2E93E17A6F}" presName="vertSpace2b" presStyleCnt="0"/>
      <dgm:spPr/>
    </dgm:pt>
    <dgm:pt modelId="{3F69F8DC-E8CA-4BBD-837E-BB70F31D5810}" type="pres">
      <dgm:prSet presAssocID="{775F4F74-BAC0-4588-AB50-68B7410583D6}" presName="horz2" presStyleCnt="0"/>
      <dgm:spPr/>
    </dgm:pt>
    <dgm:pt modelId="{A854A2BD-8F38-41C2-BD76-45B6915B5519}" type="pres">
      <dgm:prSet presAssocID="{775F4F74-BAC0-4588-AB50-68B7410583D6}" presName="horzSpace2" presStyleCnt="0"/>
      <dgm:spPr/>
    </dgm:pt>
    <dgm:pt modelId="{6B92D8EB-964F-4599-9031-2A41B4DF2361}" type="pres">
      <dgm:prSet presAssocID="{775F4F74-BAC0-4588-AB50-68B7410583D6}" presName="tx2" presStyleLbl="revTx" presStyleIdx="4" presStyleCnt="5"/>
      <dgm:spPr/>
    </dgm:pt>
    <dgm:pt modelId="{464B50C3-9BB1-446F-A780-FAE75B8D2C47}" type="pres">
      <dgm:prSet presAssocID="{775F4F74-BAC0-4588-AB50-68B7410583D6}" presName="vert2" presStyleCnt="0"/>
      <dgm:spPr/>
    </dgm:pt>
    <dgm:pt modelId="{07EA959F-B175-4D7B-89A3-0EC32668E7AD}" type="pres">
      <dgm:prSet presAssocID="{775F4F74-BAC0-4588-AB50-68B7410583D6}" presName="thinLine2b" presStyleLbl="callout" presStyleIdx="3" presStyleCnt="4"/>
      <dgm:spPr/>
    </dgm:pt>
    <dgm:pt modelId="{C2BFD04D-371C-4FE9-93B5-D48CB63C1D08}" type="pres">
      <dgm:prSet presAssocID="{775F4F74-BAC0-4588-AB50-68B7410583D6}" presName="vertSpace2b" presStyleCnt="0"/>
      <dgm:spPr/>
    </dgm:pt>
  </dgm:ptLst>
  <dgm:cxnLst>
    <dgm:cxn modelId="{613E6C04-CC34-41EB-9005-2D074DF618D2}" type="presOf" srcId="{2B9218F3-07B8-46EC-B03C-BAD60BE1B822}" destId="{BF584BEA-AF83-4742-BF01-332C8282B538}" srcOrd="0" destOrd="0" presId="urn:microsoft.com/office/officeart/2008/layout/LinedList"/>
    <dgm:cxn modelId="{62644F19-58D4-4493-BBD3-64B11A48635A}" srcId="{2B9218F3-07B8-46EC-B03C-BAD60BE1B822}" destId="{775F4F74-BAC0-4588-AB50-68B7410583D6}" srcOrd="3" destOrd="0" parTransId="{755B5BB2-71C6-4410-AC87-74F3D7131DF0}" sibTransId="{B2F405DB-9181-4BB1-8E98-41012B54A1EE}"/>
    <dgm:cxn modelId="{AEC81234-6E22-4F8E-886A-C52B4A43B036}" srcId="{2B9218F3-07B8-46EC-B03C-BAD60BE1B822}" destId="{858BC2CB-B4A8-4D0E-938A-DEAA49304BA7}" srcOrd="0" destOrd="0" parTransId="{7534448D-6A15-4F4F-9543-142C0C060E45}" sibTransId="{732ABB46-F44F-4E2E-8068-6BFB4BD513E3}"/>
    <dgm:cxn modelId="{7EB97D3C-E039-43F8-BC1C-E65473960970}" type="presOf" srcId="{775F4F74-BAC0-4588-AB50-68B7410583D6}" destId="{6B92D8EB-964F-4599-9031-2A41B4DF2361}" srcOrd="0" destOrd="0" presId="urn:microsoft.com/office/officeart/2008/layout/LinedList"/>
    <dgm:cxn modelId="{AC03476B-46CB-4AA3-9E85-63846E27DE5B}" type="presOf" srcId="{4C2A316B-C6ED-4B9C-92C6-66CE717DA2B5}" destId="{E6E6111E-1316-4DC4-8A8F-A33022026080}" srcOrd="0" destOrd="0" presId="urn:microsoft.com/office/officeart/2008/layout/LinedList"/>
    <dgm:cxn modelId="{47581B6E-AFBA-41CD-92BD-D54EDE1AC397}" type="presOf" srcId="{0F0860C5-DDE0-4471-AD79-9CDA4A0BBA7A}" destId="{393C8F7A-3E2B-4197-AB4D-72268204A466}" srcOrd="0" destOrd="0" presId="urn:microsoft.com/office/officeart/2008/layout/LinedList"/>
    <dgm:cxn modelId="{5659CC58-BC9C-4F45-8BF5-BE569E086A5D}" srcId="{2B9218F3-07B8-46EC-B03C-BAD60BE1B822}" destId="{4C2A316B-C6ED-4B9C-92C6-66CE717DA2B5}" srcOrd="1" destOrd="0" parTransId="{793A9A43-FB2B-410E-8B72-8BD07CE3DC71}" sibTransId="{6B7E4E15-1949-4DE5-8014-868E010E74EC}"/>
    <dgm:cxn modelId="{499E629F-B6D8-4BC2-9FA6-398935F8DAF2}" srcId="{0F0860C5-DDE0-4471-AD79-9CDA4A0BBA7A}" destId="{2B9218F3-07B8-46EC-B03C-BAD60BE1B822}" srcOrd="0" destOrd="0" parTransId="{036E7CD4-4B08-4CA1-BE6A-CB83EBF756E2}" sibTransId="{62ED952F-B5A6-445C-8155-B28CC1EC3339}"/>
    <dgm:cxn modelId="{AEED5DBA-10C4-4D03-99D3-038F2081CCD8}" srcId="{2B9218F3-07B8-46EC-B03C-BAD60BE1B822}" destId="{D9213745-9948-43B0-B3CA-7E2E93E17A6F}" srcOrd="2" destOrd="0" parTransId="{0C5606DE-AEB3-41D6-B5C6-6C89346B8E4D}" sibTransId="{812561E2-0EA2-41DC-9DF8-DF3C3763B983}"/>
    <dgm:cxn modelId="{E1DFDECB-855E-4D7D-A92F-33D630F54178}" type="presOf" srcId="{D9213745-9948-43B0-B3CA-7E2E93E17A6F}" destId="{F622AFA3-12FE-4D5A-86D6-E739188A14CF}" srcOrd="0" destOrd="0" presId="urn:microsoft.com/office/officeart/2008/layout/LinedList"/>
    <dgm:cxn modelId="{FC94FCFC-D2F3-4D7D-A41C-276B7AC5BE50}" type="presOf" srcId="{858BC2CB-B4A8-4D0E-938A-DEAA49304BA7}" destId="{ECEC5ED9-0994-4FE7-B58C-17AFF58DF76F}" srcOrd="0" destOrd="0" presId="urn:microsoft.com/office/officeart/2008/layout/LinedList"/>
    <dgm:cxn modelId="{DA0BF25B-FCE9-46BF-8E7D-BA75B50062E5}" type="presParOf" srcId="{393C8F7A-3E2B-4197-AB4D-72268204A466}" destId="{7B1A7483-FC69-475D-8056-FFD92361E5BE}" srcOrd="0" destOrd="0" presId="urn:microsoft.com/office/officeart/2008/layout/LinedList"/>
    <dgm:cxn modelId="{67B3F580-3BC1-493B-9E91-F911019CCF69}" type="presParOf" srcId="{393C8F7A-3E2B-4197-AB4D-72268204A466}" destId="{C0443222-BE47-47D0-9677-D268619AE2EA}" srcOrd="1" destOrd="0" presId="urn:microsoft.com/office/officeart/2008/layout/LinedList"/>
    <dgm:cxn modelId="{B79E07D6-CFB0-4891-AB0A-D30B4EFC872D}" type="presParOf" srcId="{C0443222-BE47-47D0-9677-D268619AE2EA}" destId="{BF584BEA-AF83-4742-BF01-332C8282B538}" srcOrd="0" destOrd="0" presId="urn:microsoft.com/office/officeart/2008/layout/LinedList"/>
    <dgm:cxn modelId="{C5543BF0-3889-4165-A2C2-DB039030A4BB}" type="presParOf" srcId="{C0443222-BE47-47D0-9677-D268619AE2EA}" destId="{03474EEA-BC79-49D3-AE94-A31523FA7BD1}" srcOrd="1" destOrd="0" presId="urn:microsoft.com/office/officeart/2008/layout/LinedList"/>
    <dgm:cxn modelId="{C23DC446-B37C-44C1-A8FB-F7B85ED33EC4}" type="presParOf" srcId="{03474EEA-BC79-49D3-AE94-A31523FA7BD1}" destId="{11D3DD73-9DF9-42A5-AE21-4CFB88E81335}" srcOrd="0" destOrd="0" presId="urn:microsoft.com/office/officeart/2008/layout/LinedList"/>
    <dgm:cxn modelId="{BC95B093-1E05-4A69-8C97-F320FC64133C}" type="presParOf" srcId="{03474EEA-BC79-49D3-AE94-A31523FA7BD1}" destId="{59A49168-F909-40D3-A2CB-0365BD905122}" srcOrd="1" destOrd="0" presId="urn:microsoft.com/office/officeart/2008/layout/LinedList"/>
    <dgm:cxn modelId="{0609A632-AB8D-4A36-929D-88652FAC5464}" type="presParOf" srcId="{59A49168-F909-40D3-A2CB-0365BD905122}" destId="{E6585D03-2976-441E-BB53-A9C76049F405}" srcOrd="0" destOrd="0" presId="urn:microsoft.com/office/officeart/2008/layout/LinedList"/>
    <dgm:cxn modelId="{82630A9D-1C05-475E-AA3A-3F8281A618A9}" type="presParOf" srcId="{59A49168-F909-40D3-A2CB-0365BD905122}" destId="{ECEC5ED9-0994-4FE7-B58C-17AFF58DF76F}" srcOrd="1" destOrd="0" presId="urn:microsoft.com/office/officeart/2008/layout/LinedList"/>
    <dgm:cxn modelId="{1BECA1BE-6E58-4F32-B39A-D73CBD150184}" type="presParOf" srcId="{59A49168-F909-40D3-A2CB-0365BD905122}" destId="{2B98C263-0481-4F11-B804-47F4F2A3ADFB}" srcOrd="2" destOrd="0" presId="urn:microsoft.com/office/officeart/2008/layout/LinedList"/>
    <dgm:cxn modelId="{13AEE065-332D-4B2D-9B27-190D1D997E3F}" type="presParOf" srcId="{03474EEA-BC79-49D3-AE94-A31523FA7BD1}" destId="{D020F25D-11F0-47CD-80E9-B0D037C2898F}" srcOrd="2" destOrd="0" presId="urn:microsoft.com/office/officeart/2008/layout/LinedList"/>
    <dgm:cxn modelId="{BA608D01-6444-4E95-ABBA-362006276169}" type="presParOf" srcId="{03474EEA-BC79-49D3-AE94-A31523FA7BD1}" destId="{A7F19547-63B4-4635-8628-77FA2EC6C257}" srcOrd="3" destOrd="0" presId="urn:microsoft.com/office/officeart/2008/layout/LinedList"/>
    <dgm:cxn modelId="{D54D67E0-DE42-4120-85AA-F9EC786E1376}" type="presParOf" srcId="{03474EEA-BC79-49D3-AE94-A31523FA7BD1}" destId="{D802A228-5957-4818-A233-B5BF8B36C2CF}" srcOrd="4" destOrd="0" presId="urn:microsoft.com/office/officeart/2008/layout/LinedList"/>
    <dgm:cxn modelId="{D345E8D0-17F1-47E0-9738-B1D187CB9E25}" type="presParOf" srcId="{D802A228-5957-4818-A233-B5BF8B36C2CF}" destId="{DAFEFA80-7F2E-4F49-8B91-CE81D12C7AB3}" srcOrd="0" destOrd="0" presId="urn:microsoft.com/office/officeart/2008/layout/LinedList"/>
    <dgm:cxn modelId="{3F635F94-F16E-45FC-8116-6D85C9DEC23F}" type="presParOf" srcId="{D802A228-5957-4818-A233-B5BF8B36C2CF}" destId="{E6E6111E-1316-4DC4-8A8F-A33022026080}" srcOrd="1" destOrd="0" presId="urn:microsoft.com/office/officeart/2008/layout/LinedList"/>
    <dgm:cxn modelId="{F02B7277-DA2B-41D3-8589-6B555DEB5AC0}" type="presParOf" srcId="{D802A228-5957-4818-A233-B5BF8B36C2CF}" destId="{36185272-CB98-4A47-96F2-E20AD4A307B1}" srcOrd="2" destOrd="0" presId="urn:microsoft.com/office/officeart/2008/layout/LinedList"/>
    <dgm:cxn modelId="{E98F38F1-AA31-40B7-ABFD-5AD9B68720D2}" type="presParOf" srcId="{03474EEA-BC79-49D3-AE94-A31523FA7BD1}" destId="{645E18C4-513C-4969-AEF7-966C332894D8}" srcOrd="5" destOrd="0" presId="urn:microsoft.com/office/officeart/2008/layout/LinedList"/>
    <dgm:cxn modelId="{C45ED26B-1D51-4D64-9248-74F5F5C70405}" type="presParOf" srcId="{03474EEA-BC79-49D3-AE94-A31523FA7BD1}" destId="{F178E1E2-EFE1-4471-8942-C0B6A592A2CE}" srcOrd="6" destOrd="0" presId="urn:microsoft.com/office/officeart/2008/layout/LinedList"/>
    <dgm:cxn modelId="{37CAB172-8C55-43C1-A13C-B283752B979C}" type="presParOf" srcId="{03474EEA-BC79-49D3-AE94-A31523FA7BD1}" destId="{0B931BB7-6C22-4EC2-9870-667B0FE233E9}" srcOrd="7" destOrd="0" presId="urn:microsoft.com/office/officeart/2008/layout/LinedList"/>
    <dgm:cxn modelId="{2CD4B678-D10B-4790-B31B-94272A486EF7}" type="presParOf" srcId="{0B931BB7-6C22-4EC2-9870-667B0FE233E9}" destId="{7FE5339A-8D1F-4D49-AB26-C2907DC6B88D}" srcOrd="0" destOrd="0" presId="urn:microsoft.com/office/officeart/2008/layout/LinedList"/>
    <dgm:cxn modelId="{D133B520-B953-4228-9A0B-C048EEA52AA8}" type="presParOf" srcId="{0B931BB7-6C22-4EC2-9870-667B0FE233E9}" destId="{F622AFA3-12FE-4D5A-86D6-E739188A14CF}" srcOrd="1" destOrd="0" presId="urn:microsoft.com/office/officeart/2008/layout/LinedList"/>
    <dgm:cxn modelId="{E12CCA9B-CA9E-4B90-953D-A006A7C2D87A}" type="presParOf" srcId="{0B931BB7-6C22-4EC2-9870-667B0FE233E9}" destId="{A2417D7A-C4D8-4FEC-A3F8-264BC630C785}" srcOrd="2" destOrd="0" presId="urn:microsoft.com/office/officeart/2008/layout/LinedList"/>
    <dgm:cxn modelId="{95B7AAB8-125E-4360-8625-A2DB76F74AC0}" type="presParOf" srcId="{03474EEA-BC79-49D3-AE94-A31523FA7BD1}" destId="{8036EEE6-9934-42B4-8102-9B8F28E87D06}" srcOrd="8" destOrd="0" presId="urn:microsoft.com/office/officeart/2008/layout/LinedList"/>
    <dgm:cxn modelId="{2B02AF20-4B94-4439-AA6B-A1E9863ECD33}" type="presParOf" srcId="{03474EEA-BC79-49D3-AE94-A31523FA7BD1}" destId="{379D9224-2145-4BEE-9317-293A4F0E59E9}" srcOrd="9" destOrd="0" presId="urn:microsoft.com/office/officeart/2008/layout/LinedList"/>
    <dgm:cxn modelId="{8B1B0512-DCF1-4481-A6FB-725E78890515}" type="presParOf" srcId="{03474EEA-BC79-49D3-AE94-A31523FA7BD1}" destId="{3F69F8DC-E8CA-4BBD-837E-BB70F31D5810}" srcOrd="10" destOrd="0" presId="urn:microsoft.com/office/officeart/2008/layout/LinedList"/>
    <dgm:cxn modelId="{9AD4A988-DB17-4E38-805A-C2AD89931C3E}" type="presParOf" srcId="{3F69F8DC-E8CA-4BBD-837E-BB70F31D5810}" destId="{A854A2BD-8F38-41C2-BD76-45B6915B5519}" srcOrd="0" destOrd="0" presId="urn:microsoft.com/office/officeart/2008/layout/LinedList"/>
    <dgm:cxn modelId="{99287E7C-8B82-4D6B-B342-3969B0911D1E}" type="presParOf" srcId="{3F69F8DC-E8CA-4BBD-837E-BB70F31D5810}" destId="{6B92D8EB-964F-4599-9031-2A41B4DF2361}" srcOrd="1" destOrd="0" presId="urn:microsoft.com/office/officeart/2008/layout/LinedList"/>
    <dgm:cxn modelId="{90101FDB-26CD-42B9-A745-79B19B0D0115}" type="presParOf" srcId="{3F69F8DC-E8CA-4BBD-837E-BB70F31D5810}" destId="{464B50C3-9BB1-446F-A780-FAE75B8D2C47}" srcOrd="2" destOrd="0" presId="urn:microsoft.com/office/officeart/2008/layout/LinedList"/>
    <dgm:cxn modelId="{C55F1968-052F-435E-88E7-67080603F274}" type="presParOf" srcId="{03474EEA-BC79-49D3-AE94-A31523FA7BD1}" destId="{07EA959F-B175-4D7B-89A3-0EC32668E7AD}" srcOrd="11" destOrd="0" presId="urn:microsoft.com/office/officeart/2008/layout/LinedList"/>
    <dgm:cxn modelId="{4C8068AE-71D8-4AAA-8B7C-BC71DBD36D97}" type="presParOf" srcId="{03474EEA-BC79-49D3-AE94-A31523FA7BD1}" destId="{C2BFD04D-371C-4FE9-93B5-D48CB63C1D08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7D7C4CD-466E-4945-B350-3C3311685C1B}" type="doc">
      <dgm:prSet loTypeId="urn:microsoft.com/office/officeart/2005/8/layout/vList5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5B4665C1-1C75-42AA-9FBC-11D4756BC594}">
      <dgm:prSet custT="1"/>
      <dgm:spPr/>
      <dgm:t>
        <a:bodyPr/>
        <a:lstStyle/>
        <a:p>
          <a:r>
            <a:rPr lang="ru-RU" sz="1400" dirty="0">
              <a:latin typeface="Futura PT Demi" panose="020B0604020202020204" charset="-52"/>
            </a:rPr>
            <a:t>Данная ошибка возникает, если правило расчета нагрузки не соответствует виду нагрузки или виду контроля, которые указаны в справочнике «Правила расчета». Конкретное правило расчета работает только для того вида нагрузки или контроля, который указан в справочнике «Правила расчета».</a:t>
          </a:r>
          <a:endParaRPr lang="ru-RU" altLang="ru-RU" sz="1400" dirty="0">
            <a:latin typeface="Futura PT Demi" panose="020B0604020202020204" charset="-52"/>
          </a:endParaRPr>
        </a:p>
      </dgm:t>
    </dgm:pt>
    <dgm:pt modelId="{33FA881F-7042-460A-8816-C1FD0597946B}" type="parTrans" cxnId="{F2AE5F3C-92A0-4CEE-B79A-62026FCD202E}">
      <dgm:prSet/>
      <dgm:spPr/>
      <dgm:t>
        <a:bodyPr/>
        <a:lstStyle/>
        <a:p>
          <a:endParaRPr lang="ru-RU"/>
        </a:p>
      </dgm:t>
    </dgm:pt>
    <dgm:pt modelId="{837214B1-81F8-4044-9558-C2CCB322B99F}" type="sibTrans" cxnId="{F2AE5F3C-92A0-4CEE-B79A-62026FCD202E}">
      <dgm:prSet/>
      <dgm:spPr/>
      <dgm:t>
        <a:bodyPr/>
        <a:lstStyle/>
        <a:p>
          <a:endParaRPr lang="ru-RU"/>
        </a:p>
      </dgm:t>
    </dgm:pt>
    <dgm:pt modelId="{35640A76-A990-448A-87F9-6125E1A2CEA8}">
      <dgm:prSet custT="1"/>
      <dgm:spPr/>
      <dgm:t>
        <a:bodyPr/>
        <a:lstStyle/>
        <a:p>
          <a:r>
            <a:rPr lang="ru-RU" sz="1400" dirty="0">
              <a:latin typeface="Futura PT Demi" panose="020B0604020202020204" charset="-52"/>
            </a:rPr>
            <a:t>Чтобы сработала проверка норм часов, для преподавателя должна быть указана ставка, в ставке должен быть указан процент от полной ставки, а для должности и ставки должны быть установлены нормы в документе «Установка норм нагрузки сотрудников»</a:t>
          </a:r>
          <a:endParaRPr lang="ru-RU" altLang="ru-RU" sz="1400" dirty="0">
            <a:latin typeface="Futura PT Demi" panose="020B0604020202020204" charset="-52"/>
          </a:endParaRPr>
        </a:p>
      </dgm:t>
    </dgm:pt>
    <dgm:pt modelId="{EBC2A0EF-59D3-4591-88E8-F6565258E0E9}" type="parTrans" cxnId="{59DE19BE-D5D9-4C11-8BD6-1FB7788E5D8A}">
      <dgm:prSet/>
      <dgm:spPr/>
      <dgm:t>
        <a:bodyPr/>
        <a:lstStyle/>
        <a:p>
          <a:endParaRPr lang="ru-RU"/>
        </a:p>
      </dgm:t>
    </dgm:pt>
    <dgm:pt modelId="{F821F611-E0B0-4127-AED0-A79A616E9B6A}" type="sibTrans" cxnId="{59DE19BE-D5D9-4C11-8BD6-1FB7788E5D8A}">
      <dgm:prSet/>
      <dgm:spPr/>
      <dgm:t>
        <a:bodyPr/>
        <a:lstStyle/>
        <a:p>
          <a:endParaRPr lang="ru-RU"/>
        </a:p>
      </dgm:t>
    </dgm:pt>
    <dgm:pt modelId="{E3AEC0E5-9D8C-4791-A0AC-D762197045B9}">
      <dgm:prSet custT="1"/>
      <dgm:spPr/>
      <dgm:t>
        <a:bodyPr/>
        <a:lstStyle/>
        <a:p>
          <a:r>
            <a:rPr lang="ru-RU" sz="1400" dirty="0">
              <a:latin typeface="Futura PT Demi" panose="020B0604020202020204" charset="-52"/>
            </a:rPr>
            <a:t>Чтобы сотрудника можно было выбрать при заполнении документа «Распределение поручений», для его должности должен быть установлен параметр «Разрешать выбор в распределении поручений» в справочнике «Должности»</a:t>
          </a:r>
          <a:endParaRPr lang="ru-RU" altLang="ru-RU" sz="1400" dirty="0">
            <a:latin typeface="Futura PT Demi" panose="020B0604020202020204" charset="-52"/>
          </a:endParaRPr>
        </a:p>
      </dgm:t>
    </dgm:pt>
    <dgm:pt modelId="{376B4D94-540D-405A-B654-4B0E5575991D}" type="parTrans" cxnId="{0453EC4C-C8D6-47F3-AA36-666F57A5F81B}">
      <dgm:prSet/>
      <dgm:spPr/>
      <dgm:t>
        <a:bodyPr/>
        <a:lstStyle/>
        <a:p>
          <a:endParaRPr lang="ru-RU"/>
        </a:p>
      </dgm:t>
    </dgm:pt>
    <dgm:pt modelId="{E0B2C932-6D66-471B-B865-3488C3DD744D}" type="sibTrans" cxnId="{0453EC4C-C8D6-47F3-AA36-666F57A5F81B}">
      <dgm:prSet/>
      <dgm:spPr/>
      <dgm:t>
        <a:bodyPr/>
        <a:lstStyle/>
        <a:p>
          <a:endParaRPr lang="ru-RU"/>
        </a:p>
      </dgm:t>
    </dgm:pt>
    <dgm:pt modelId="{A7D69920-B5E4-4F2A-9743-175974B160CC}">
      <dgm:prSet phldrT="[Текст]"/>
      <dgm:spPr/>
      <dgm:t>
        <a:bodyPr/>
        <a:lstStyle/>
        <a:p>
          <a:pPr>
            <a:buClrTx/>
            <a:buFont typeface="Wingdings" panose="05000000000000000000" pitchFamily="2" charset="2"/>
            <a:buNone/>
          </a:pPr>
          <a:r>
            <a:rPr lang="ru-RU" dirty="0">
              <a:latin typeface="Futura PT Demi" panose="020B0604020202020204" charset="-52"/>
            </a:rPr>
            <a:t>Проведены не все рабочие учебные планы. Данные в формировании контингента не отображаются. Что делать? </a:t>
          </a:r>
        </a:p>
      </dgm:t>
    </dgm:pt>
    <dgm:pt modelId="{5F5CE265-BECA-4F9A-9998-9EEB62D8FF24}" type="parTrans" cxnId="{FDAF0DEF-ED4B-4F43-9BC9-54A9605A5B85}">
      <dgm:prSet/>
      <dgm:spPr/>
      <dgm:t>
        <a:bodyPr/>
        <a:lstStyle/>
        <a:p>
          <a:endParaRPr lang="ru-RU"/>
        </a:p>
      </dgm:t>
    </dgm:pt>
    <dgm:pt modelId="{5FEE9AE1-0794-4783-A0C1-A8C298B4CF27}" type="sibTrans" cxnId="{FDAF0DEF-ED4B-4F43-9BC9-54A9605A5B85}">
      <dgm:prSet/>
      <dgm:spPr/>
      <dgm:t>
        <a:bodyPr/>
        <a:lstStyle/>
        <a:p>
          <a:endParaRPr lang="ru-RU"/>
        </a:p>
      </dgm:t>
    </dgm:pt>
    <dgm:pt modelId="{ABBEB843-8D55-4D98-935B-2A3B3B729409}">
      <dgm:prSet phldrT="[Текст]" custT="1"/>
      <dgm:spPr/>
      <dgm:t>
        <a:bodyPr/>
        <a:lstStyle/>
        <a:p>
          <a:r>
            <a:rPr lang="ru-RU" sz="1400" dirty="0">
              <a:latin typeface="Futura PT Demi" panose="020B0604020202020204" charset="-52"/>
            </a:rPr>
            <a:t>Необходимо провести рабочие учебные планы, так как данные в документ «Формирование контингента» попадают из </a:t>
          </a:r>
          <a:r>
            <a:rPr lang="ru-RU" sz="1400" b="1" u="sng" dirty="0">
              <a:latin typeface="Futura PT Demi" panose="020B0604020202020204" charset="-52"/>
            </a:rPr>
            <a:t>проведенных рабочих </a:t>
          </a:r>
          <a:r>
            <a:rPr lang="ru-RU" sz="1400" dirty="0">
              <a:latin typeface="Futura PT Demi" panose="020B0604020202020204" charset="-52"/>
            </a:rPr>
            <a:t>учебных планов</a:t>
          </a:r>
        </a:p>
      </dgm:t>
    </dgm:pt>
    <dgm:pt modelId="{5CC876F1-EDA8-4AE4-A95A-DDA12F478D46}" type="parTrans" cxnId="{690E1632-C714-417D-AE16-39BC6DEEB600}">
      <dgm:prSet/>
      <dgm:spPr/>
      <dgm:t>
        <a:bodyPr/>
        <a:lstStyle/>
        <a:p>
          <a:endParaRPr lang="ru-RU"/>
        </a:p>
      </dgm:t>
    </dgm:pt>
    <dgm:pt modelId="{5A0AF1D9-C7A4-4D58-83E7-F7B9B0527C17}" type="sibTrans" cxnId="{690E1632-C714-417D-AE16-39BC6DEEB600}">
      <dgm:prSet/>
      <dgm:spPr/>
      <dgm:t>
        <a:bodyPr/>
        <a:lstStyle/>
        <a:p>
          <a:endParaRPr lang="ru-RU"/>
        </a:p>
      </dgm:t>
    </dgm:pt>
    <dgm:pt modelId="{CB250E6B-8868-4ED2-8CE4-2981080D5E5D}">
      <dgm:prSet/>
      <dgm:spPr/>
      <dgm:t>
        <a:bodyPr/>
        <a:lstStyle/>
        <a:p>
          <a:r>
            <a:rPr lang="ru-RU" altLang="ru-RU" dirty="0">
              <a:latin typeface="Futura PT Demi" panose="020B0604020202020204" charset="-52"/>
            </a:rPr>
            <a:t>Правило расчета указано, но данные считаются некорректно. Почему?</a:t>
          </a:r>
        </a:p>
      </dgm:t>
    </dgm:pt>
    <dgm:pt modelId="{28D07033-896E-4D4D-8FE1-3F4B9B6E550C}" type="parTrans" cxnId="{33C5F319-0E85-4127-AD02-A3104E57D310}">
      <dgm:prSet/>
      <dgm:spPr/>
      <dgm:t>
        <a:bodyPr/>
        <a:lstStyle/>
        <a:p>
          <a:endParaRPr lang="ru-RU"/>
        </a:p>
      </dgm:t>
    </dgm:pt>
    <dgm:pt modelId="{8ECFE8C1-89F7-4E29-8F2E-3B0CB7F4EA0D}" type="sibTrans" cxnId="{33C5F319-0E85-4127-AD02-A3104E57D310}">
      <dgm:prSet/>
      <dgm:spPr/>
      <dgm:t>
        <a:bodyPr/>
        <a:lstStyle/>
        <a:p>
          <a:endParaRPr lang="ru-RU"/>
        </a:p>
      </dgm:t>
    </dgm:pt>
    <dgm:pt modelId="{34BA5AB1-9963-4389-93F3-722524F6DB8A}">
      <dgm:prSet/>
      <dgm:spPr/>
      <dgm:t>
        <a:bodyPr/>
        <a:lstStyle/>
        <a:p>
          <a:r>
            <a:rPr lang="ru-RU" altLang="ru-RU" dirty="0">
              <a:latin typeface="Futura PT Demi" panose="020B0604020202020204" charset="-52"/>
            </a:rPr>
            <a:t>Почему я не могу выбрать сотрудника на нестандартной должности в распределении поручений?</a:t>
          </a:r>
        </a:p>
      </dgm:t>
    </dgm:pt>
    <dgm:pt modelId="{2BD54436-79B3-44BE-8995-67B2B59F78B1}" type="sibTrans" cxnId="{031614FC-7DCF-47F9-86EA-36F07081C74F}">
      <dgm:prSet/>
      <dgm:spPr/>
      <dgm:t>
        <a:bodyPr/>
        <a:lstStyle/>
        <a:p>
          <a:endParaRPr lang="ru-RU"/>
        </a:p>
      </dgm:t>
    </dgm:pt>
    <dgm:pt modelId="{1E964D6E-2224-433D-8150-D152DC4F6AC8}" type="parTrans" cxnId="{031614FC-7DCF-47F9-86EA-36F07081C74F}">
      <dgm:prSet/>
      <dgm:spPr/>
      <dgm:t>
        <a:bodyPr/>
        <a:lstStyle/>
        <a:p>
          <a:endParaRPr lang="ru-RU"/>
        </a:p>
      </dgm:t>
    </dgm:pt>
    <dgm:pt modelId="{CBD4EB6D-29B8-49C9-BF47-4D16A0152E06}">
      <dgm:prSet/>
      <dgm:spPr/>
      <dgm:t>
        <a:bodyPr/>
        <a:lstStyle/>
        <a:p>
          <a:r>
            <a:rPr lang="ru-RU" altLang="ru-RU" dirty="0">
              <a:latin typeface="Futura PT Demi" panose="020B0604020202020204" charset="-52"/>
            </a:rPr>
            <a:t>Почему не срабатывает проверка нормы часов?</a:t>
          </a:r>
        </a:p>
      </dgm:t>
    </dgm:pt>
    <dgm:pt modelId="{64CA4BD6-575D-40FF-ACC7-049B423E81CC}" type="sibTrans" cxnId="{04BD2132-4589-4C23-84C5-98AD9115C73E}">
      <dgm:prSet/>
      <dgm:spPr/>
      <dgm:t>
        <a:bodyPr/>
        <a:lstStyle/>
        <a:p>
          <a:endParaRPr lang="ru-RU"/>
        </a:p>
      </dgm:t>
    </dgm:pt>
    <dgm:pt modelId="{448FE049-AD41-434C-8573-4138710C598D}" type="parTrans" cxnId="{04BD2132-4589-4C23-84C5-98AD9115C73E}">
      <dgm:prSet/>
      <dgm:spPr/>
      <dgm:t>
        <a:bodyPr/>
        <a:lstStyle/>
        <a:p>
          <a:endParaRPr lang="ru-RU"/>
        </a:p>
      </dgm:t>
    </dgm:pt>
    <dgm:pt modelId="{3F406DB6-F08C-4205-BAA4-4996035B3C66}">
      <dgm:prSet/>
      <dgm:spPr>
        <a:gradFill rotWithShape="0">
          <a:gsLst>
            <a:gs pos="30000">
              <a:srgbClr val="DCA800"/>
            </a:gs>
            <a:gs pos="69000">
              <a:srgbClr val="DCA800"/>
            </a:gs>
            <a:gs pos="95000">
              <a:schemeClr val="accent4">
                <a:lumMod val="75000"/>
              </a:schemeClr>
            </a:gs>
          </a:gsLst>
          <a:lin ang="5400000" scaled="0"/>
        </a:gradFill>
      </dgm:spPr>
      <dgm:t>
        <a:bodyPr/>
        <a:lstStyle/>
        <a:p>
          <a:r>
            <a:rPr lang="ru-RU" altLang="ru-RU" b="0" i="0" dirty="0">
              <a:latin typeface="Futura PT Demi" panose="020B0604020202020204" charset="-52"/>
            </a:rPr>
            <a:t>Нужно ли создавать документ «Закрепление дисциплин за обучающимися» для всех студентов?</a:t>
          </a:r>
        </a:p>
      </dgm:t>
    </dgm:pt>
    <dgm:pt modelId="{4FC67B1D-D524-4411-A2E4-10CEF2B47248}" type="sibTrans" cxnId="{7FB504AE-37C9-492B-AEE3-63D1A2D4C0E3}">
      <dgm:prSet/>
      <dgm:spPr/>
      <dgm:t>
        <a:bodyPr/>
        <a:lstStyle/>
        <a:p>
          <a:endParaRPr lang="ru-RU"/>
        </a:p>
      </dgm:t>
    </dgm:pt>
    <dgm:pt modelId="{E8738E9C-3E6E-4C7A-A1E4-FD057C1A07B0}" type="parTrans" cxnId="{7FB504AE-37C9-492B-AEE3-63D1A2D4C0E3}">
      <dgm:prSet/>
      <dgm:spPr/>
      <dgm:t>
        <a:bodyPr/>
        <a:lstStyle/>
        <a:p>
          <a:endParaRPr lang="ru-RU"/>
        </a:p>
      </dgm:t>
    </dgm:pt>
    <dgm:pt modelId="{B6FA2FD0-6B1E-433F-A7E0-6DC7B0B712AC}">
      <dgm:prSet custT="1"/>
      <dgm:spPr/>
      <dgm:t>
        <a:bodyPr/>
        <a:lstStyle/>
        <a:p>
          <a:r>
            <a:rPr lang="ru-RU" sz="1400" dirty="0">
              <a:latin typeface="Futura PT Demi" panose="020B0604020202020204" charset="-52"/>
            </a:rPr>
            <a:t>Если в справочнике «Настройки формирования контингента» установлен параметр «Использовать  закрепление дисциплин за обучающимися», документ «Закрепление дисциплин за обучающимися» </a:t>
          </a:r>
          <a:r>
            <a:rPr lang="ru-RU" sz="1400" b="1" dirty="0">
              <a:latin typeface="Futura PT Demi" panose="020B0604020202020204" charset="-52"/>
            </a:rPr>
            <a:t>должен быть создан </a:t>
          </a:r>
          <a:r>
            <a:rPr lang="ru-RU" sz="1400" b="1" u="sng" dirty="0">
              <a:latin typeface="Futura PT Demi" panose="020B0604020202020204" charset="-52"/>
            </a:rPr>
            <a:t>для всех </a:t>
          </a:r>
          <a:r>
            <a:rPr lang="ru-RU" sz="1400" b="1" dirty="0">
              <a:latin typeface="Futura PT Demi" panose="020B0604020202020204" charset="-52"/>
            </a:rPr>
            <a:t>студентов</a:t>
          </a:r>
          <a:endParaRPr lang="ru-RU" altLang="ru-RU" sz="1400" b="1" dirty="0">
            <a:latin typeface="Futura PT Demi" panose="020B0604020202020204" charset="-52"/>
          </a:endParaRPr>
        </a:p>
      </dgm:t>
    </dgm:pt>
    <dgm:pt modelId="{AF476EEC-F5BF-4571-8FDD-196B37DD3402}" type="sibTrans" cxnId="{9DF9506A-61DF-4784-BFAF-08A8AB7E9D0E}">
      <dgm:prSet/>
      <dgm:spPr/>
      <dgm:t>
        <a:bodyPr/>
        <a:lstStyle/>
        <a:p>
          <a:endParaRPr lang="ru-RU"/>
        </a:p>
      </dgm:t>
    </dgm:pt>
    <dgm:pt modelId="{36420786-8775-4962-A99B-42D67C51CEDD}" type="parTrans" cxnId="{9DF9506A-61DF-4784-BFAF-08A8AB7E9D0E}">
      <dgm:prSet/>
      <dgm:spPr/>
      <dgm:t>
        <a:bodyPr/>
        <a:lstStyle/>
        <a:p>
          <a:endParaRPr lang="ru-RU"/>
        </a:p>
      </dgm:t>
    </dgm:pt>
    <dgm:pt modelId="{B8DB1ED1-CF69-4C31-8EFB-7ABF6E68D67D}" type="pres">
      <dgm:prSet presAssocID="{37D7C4CD-466E-4945-B350-3C3311685C1B}" presName="Name0" presStyleCnt="0">
        <dgm:presLayoutVars>
          <dgm:dir/>
          <dgm:animLvl val="lvl"/>
          <dgm:resizeHandles val="exact"/>
        </dgm:presLayoutVars>
      </dgm:prSet>
      <dgm:spPr/>
    </dgm:pt>
    <dgm:pt modelId="{7FC19530-FDF7-4562-ADB0-98726CB35156}" type="pres">
      <dgm:prSet presAssocID="{A7D69920-B5E4-4F2A-9743-175974B160CC}" presName="linNode" presStyleCnt="0"/>
      <dgm:spPr/>
    </dgm:pt>
    <dgm:pt modelId="{D72AF4A5-7C3C-47DD-8630-5921CD9AEAF4}" type="pres">
      <dgm:prSet presAssocID="{A7D69920-B5E4-4F2A-9743-175974B160CC}" presName="parentText" presStyleLbl="node1" presStyleIdx="0" presStyleCnt="5" custScaleX="83824">
        <dgm:presLayoutVars>
          <dgm:chMax val="1"/>
          <dgm:bulletEnabled val="1"/>
        </dgm:presLayoutVars>
      </dgm:prSet>
      <dgm:spPr/>
    </dgm:pt>
    <dgm:pt modelId="{04202106-13A6-4ED9-B2B7-1EBECD7EACE3}" type="pres">
      <dgm:prSet presAssocID="{A7D69920-B5E4-4F2A-9743-175974B160CC}" presName="descendantText" presStyleLbl="alignAccFollowNode1" presStyleIdx="0" presStyleCnt="5" custScaleX="106801">
        <dgm:presLayoutVars>
          <dgm:bulletEnabled val="1"/>
        </dgm:presLayoutVars>
      </dgm:prSet>
      <dgm:spPr/>
    </dgm:pt>
    <dgm:pt modelId="{63D8A025-9401-4B95-B92C-293B6CF2F288}" type="pres">
      <dgm:prSet presAssocID="{5FEE9AE1-0794-4783-A0C1-A8C298B4CF27}" presName="sp" presStyleCnt="0"/>
      <dgm:spPr/>
    </dgm:pt>
    <dgm:pt modelId="{3019912B-A298-4FDD-A495-D4C996DD5E76}" type="pres">
      <dgm:prSet presAssocID="{CB250E6B-8868-4ED2-8CE4-2981080D5E5D}" presName="linNode" presStyleCnt="0"/>
      <dgm:spPr/>
    </dgm:pt>
    <dgm:pt modelId="{0006890E-F884-4044-896C-3141B9348032}" type="pres">
      <dgm:prSet presAssocID="{CB250E6B-8868-4ED2-8CE4-2981080D5E5D}" presName="parentText" presStyleLbl="node1" presStyleIdx="1" presStyleCnt="5" custScaleX="83824">
        <dgm:presLayoutVars>
          <dgm:chMax val="1"/>
          <dgm:bulletEnabled val="1"/>
        </dgm:presLayoutVars>
      </dgm:prSet>
      <dgm:spPr/>
    </dgm:pt>
    <dgm:pt modelId="{0EEB9CE8-8F59-47A6-8476-7DED86BD17DA}" type="pres">
      <dgm:prSet presAssocID="{CB250E6B-8868-4ED2-8CE4-2981080D5E5D}" presName="descendantText" presStyleLbl="alignAccFollowNode1" presStyleIdx="1" presStyleCnt="5" custScaleX="106801">
        <dgm:presLayoutVars>
          <dgm:bulletEnabled val="1"/>
        </dgm:presLayoutVars>
      </dgm:prSet>
      <dgm:spPr/>
    </dgm:pt>
    <dgm:pt modelId="{00F5958A-4EE6-4CE3-A6C1-C46C4562661D}" type="pres">
      <dgm:prSet presAssocID="{8ECFE8C1-89F7-4E29-8F2E-3B0CB7F4EA0D}" presName="sp" presStyleCnt="0"/>
      <dgm:spPr/>
    </dgm:pt>
    <dgm:pt modelId="{115002B7-F0F3-493E-846B-C744E601B511}" type="pres">
      <dgm:prSet presAssocID="{3F406DB6-F08C-4205-BAA4-4996035B3C66}" presName="linNode" presStyleCnt="0"/>
      <dgm:spPr/>
    </dgm:pt>
    <dgm:pt modelId="{7033F527-A1C6-4BEF-BF79-1521DD7A116F}" type="pres">
      <dgm:prSet presAssocID="{3F406DB6-F08C-4205-BAA4-4996035B3C66}" presName="parentText" presStyleLbl="node1" presStyleIdx="2" presStyleCnt="5" custScaleX="83824">
        <dgm:presLayoutVars>
          <dgm:chMax val="1"/>
          <dgm:bulletEnabled val="1"/>
        </dgm:presLayoutVars>
      </dgm:prSet>
      <dgm:spPr/>
    </dgm:pt>
    <dgm:pt modelId="{3E3F73BC-5D70-4A59-9AE7-5E502E16FB7F}" type="pres">
      <dgm:prSet presAssocID="{3F406DB6-F08C-4205-BAA4-4996035B3C66}" presName="descendantText" presStyleLbl="alignAccFollowNode1" presStyleIdx="2" presStyleCnt="5" custScaleX="106801">
        <dgm:presLayoutVars>
          <dgm:bulletEnabled val="1"/>
        </dgm:presLayoutVars>
      </dgm:prSet>
      <dgm:spPr/>
    </dgm:pt>
    <dgm:pt modelId="{2CF2D033-8240-4BCD-B122-4EE81998FCDE}" type="pres">
      <dgm:prSet presAssocID="{4FC67B1D-D524-4411-A2E4-10CEF2B47248}" presName="sp" presStyleCnt="0"/>
      <dgm:spPr/>
    </dgm:pt>
    <dgm:pt modelId="{B9453AA2-59BB-4BCD-8CE4-8E3FA74013CD}" type="pres">
      <dgm:prSet presAssocID="{CBD4EB6D-29B8-49C9-BF47-4D16A0152E06}" presName="linNode" presStyleCnt="0"/>
      <dgm:spPr/>
    </dgm:pt>
    <dgm:pt modelId="{0DF99797-C3E1-4E0C-8D1A-6125D5A6EB04}" type="pres">
      <dgm:prSet presAssocID="{CBD4EB6D-29B8-49C9-BF47-4D16A0152E06}" presName="parentText" presStyleLbl="node1" presStyleIdx="3" presStyleCnt="5" custScaleX="83824">
        <dgm:presLayoutVars>
          <dgm:chMax val="1"/>
          <dgm:bulletEnabled val="1"/>
        </dgm:presLayoutVars>
      </dgm:prSet>
      <dgm:spPr/>
    </dgm:pt>
    <dgm:pt modelId="{95CBA547-6777-4D36-8E58-C26048B14DD2}" type="pres">
      <dgm:prSet presAssocID="{CBD4EB6D-29B8-49C9-BF47-4D16A0152E06}" presName="descendantText" presStyleLbl="alignAccFollowNode1" presStyleIdx="3" presStyleCnt="5" custScaleX="106801">
        <dgm:presLayoutVars>
          <dgm:bulletEnabled val="1"/>
        </dgm:presLayoutVars>
      </dgm:prSet>
      <dgm:spPr/>
    </dgm:pt>
    <dgm:pt modelId="{D8F39686-D33E-4E70-876D-7DE269FBB15C}" type="pres">
      <dgm:prSet presAssocID="{64CA4BD6-575D-40FF-ACC7-049B423E81CC}" presName="sp" presStyleCnt="0"/>
      <dgm:spPr/>
    </dgm:pt>
    <dgm:pt modelId="{0A55042C-953A-40CD-91E3-4D743DEE07D8}" type="pres">
      <dgm:prSet presAssocID="{34BA5AB1-9963-4389-93F3-722524F6DB8A}" presName="linNode" presStyleCnt="0"/>
      <dgm:spPr/>
    </dgm:pt>
    <dgm:pt modelId="{A101C226-B95D-477F-8CEF-5BFCB04C9210}" type="pres">
      <dgm:prSet presAssocID="{34BA5AB1-9963-4389-93F3-722524F6DB8A}" presName="parentText" presStyleLbl="node1" presStyleIdx="4" presStyleCnt="5" custScaleX="83824">
        <dgm:presLayoutVars>
          <dgm:chMax val="1"/>
          <dgm:bulletEnabled val="1"/>
        </dgm:presLayoutVars>
      </dgm:prSet>
      <dgm:spPr/>
    </dgm:pt>
    <dgm:pt modelId="{1F501256-3FF8-4BD0-85AE-590F3852827F}" type="pres">
      <dgm:prSet presAssocID="{34BA5AB1-9963-4389-93F3-722524F6DB8A}" presName="descendantText" presStyleLbl="alignAccFollowNode1" presStyleIdx="4" presStyleCnt="5" custScaleX="106801">
        <dgm:presLayoutVars>
          <dgm:bulletEnabled val="1"/>
        </dgm:presLayoutVars>
      </dgm:prSet>
      <dgm:spPr/>
    </dgm:pt>
  </dgm:ptLst>
  <dgm:cxnLst>
    <dgm:cxn modelId="{D7810D0B-C4D0-47D1-8A20-5839F913FB31}" type="presOf" srcId="{34BA5AB1-9963-4389-93F3-722524F6DB8A}" destId="{A101C226-B95D-477F-8CEF-5BFCB04C9210}" srcOrd="0" destOrd="0" presId="urn:microsoft.com/office/officeart/2005/8/layout/vList5"/>
    <dgm:cxn modelId="{1BE6C50C-F53A-4D99-8A46-7D83103436D1}" type="presOf" srcId="{A7D69920-B5E4-4F2A-9743-175974B160CC}" destId="{D72AF4A5-7C3C-47DD-8630-5921CD9AEAF4}" srcOrd="0" destOrd="0" presId="urn:microsoft.com/office/officeart/2005/8/layout/vList5"/>
    <dgm:cxn modelId="{33C5F319-0E85-4127-AD02-A3104E57D310}" srcId="{37D7C4CD-466E-4945-B350-3C3311685C1B}" destId="{CB250E6B-8868-4ED2-8CE4-2981080D5E5D}" srcOrd="1" destOrd="0" parTransId="{28D07033-896E-4D4D-8FE1-3F4B9B6E550C}" sibTransId="{8ECFE8C1-89F7-4E29-8F2E-3B0CB7F4EA0D}"/>
    <dgm:cxn modelId="{CB53BB1B-A387-4198-94F9-2EA2D801C32A}" type="presOf" srcId="{5B4665C1-1C75-42AA-9FBC-11D4756BC594}" destId="{0EEB9CE8-8F59-47A6-8476-7DED86BD17DA}" srcOrd="0" destOrd="0" presId="urn:microsoft.com/office/officeart/2005/8/layout/vList5"/>
    <dgm:cxn modelId="{690E1632-C714-417D-AE16-39BC6DEEB600}" srcId="{A7D69920-B5E4-4F2A-9743-175974B160CC}" destId="{ABBEB843-8D55-4D98-935B-2A3B3B729409}" srcOrd="0" destOrd="0" parTransId="{5CC876F1-EDA8-4AE4-A95A-DDA12F478D46}" sibTransId="{5A0AF1D9-C7A4-4D58-83E7-F7B9B0527C17}"/>
    <dgm:cxn modelId="{04BD2132-4589-4C23-84C5-98AD9115C73E}" srcId="{37D7C4CD-466E-4945-B350-3C3311685C1B}" destId="{CBD4EB6D-29B8-49C9-BF47-4D16A0152E06}" srcOrd="3" destOrd="0" parTransId="{448FE049-AD41-434C-8573-4138710C598D}" sibTransId="{64CA4BD6-575D-40FF-ACC7-049B423E81CC}"/>
    <dgm:cxn modelId="{4EB0FC38-685D-444D-A1BA-385DE7D1FEA8}" type="presOf" srcId="{B6FA2FD0-6B1E-433F-A7E0-6DC7B0B712AC}" destId="{3E3F73BC-5D70-4A59-9AE7-5E502E16FB7F}" srcOrd="0" destOrd="0" presId="urn:microsoft.com/office/officeart/2005/8/layout/vList5"/>
    <dgm:cxn modelId="{F2AE5F3C-92A0-4CEE-B79A-62026FCD202E}" srcId="{CB250E6B-8868-4ED2-8CE4-2981080D5E5D}" destId="{5B4665C1-1C75-42AA-9FBC-11D4756BC594}" srcOrd="0" destOrd="0" parTransId="{33FA881F-7042-460A-8816-C1FD0597946B}" sibTransId="{837214B1-81F8-4044-9558-C2CCB322B99F}"/>
    <dgm:cxn modelId="{1624465C-E226-4938-A082-D144E1AE227F}" type="presOf" srcId="{37D7C4CD-466E-4945-B350-3C3311685C1B}" destId="{B8DB1ED1-CF69-4C31-8EFB-7ABF6E68D67D}" srcOrd="0" destOrd="0" presId="urn:microsoft.com/office/officeart/2005/8/layout/vList5"/>
    <dgm:cxn modelId="{9DF9506A-61DF-4784-BFAF-08A8AB7E9D0E}" srcId="{3F406DB6-F08C-4205-BAA4-4996035B3C66}" destId="{B6FA2FD0-6B1E-433F-A7E0-6DC7B0B712AC}" srcOrd="0" destOrd="0" parTransId="{36420786-8775-4962-A99B-42D67C51CEDD}" sibTransId="{AF476EEC-F5BF-4571-8FDD-196B37DD3402}"/>
    <dgm:cxn modelId="{0453EC4C-C8D6-47F3-AA36-666F57A5F81B}" srcId="{34BA5AB1-9963-4389-93F3-722524F6DB8A}" destId="{E3AEC0E5-9D8C-4791-A0AC-D762197045B9}" srcOrd="0" destOrd="0" parTransId="{376B4D94-540D-405A-B654-4B0E5575991D}" sibTransId="{E0B2C932-6D66-471B-B865-3488C3DD744D}"/>
    <dgm:cxn modelId="{C5937059-C785-4128-A2C4-6DDBBBD2A012}" type="presOf" srcId="{CBD4EB6D-29B8-49C9-BF47-4D16A0152E06}" destId="{0DF99797-C3E1-4E0C-8D1A-6125D5A6EB04}" srcOrd="0" destOrd="0" presId="urn:microsoft.com/office/officeart/2005/8/layout/vList5"/>
    <dgm:cxn modelId="{5439BCAA-E899-49CC-9B08-0D0179675201}" type="presOf" srcId="{35640A76-A990-448A-87F9-6125E1A2CEA8}" destId="{95CBA547-6777-4D36-8E58-C26048B14DD2}" srcOrd="0" destOrd="0" presId="urn:microsoft.com/office/officeart/2005/8/layout/vList5"/>
    <dgm:cxn modelId="{7FB504AE-37C9-492B-AEE3-63D1A2D4C0E3}" srcId="{37D7C4CD-466E-4945-B350-3C3311685C1B}" destId="{3F406DB6-F08C-4205-BAA4-4996035B3C66}" srcOrd="2" destOrd="0" parTransId="{E8738E9C-3E6E-4C7A-A1E4-FD057C1A07B0}" sibTransId="{4FC67B1D-D524-4411-A2E4-10CEF2B47248}"/>
    <dgm:cxn modelId="{59DE19BE-D5D9-4C11-8BD6-1FB7788E5D8A}" srcId="{CBD4EB6D-29B8-49C9-BF47-4D16A0152E06}" destId="{35640A76-A990-448A-87F9-6125E1A2CEA8}" srcOrd="0" destOrd="0" parTransId="{EBC2A0EF-59D3-4591-88E8-F6565258E0E9}" sibTransId="{F821F611-E0B0-4127-AED0-A79A616E9B6A}"/>
    <dgm:cxn modelId="{E9F2AEBE-51BA-42B7-97F4-6A596123D2A6}" type="presOf" srcId="{3F406DB6-F08C-4205-BAA4-4996035B3C66}" destId="{7033F527-A1C6-4BEF-BF79-1521DD7A116F}" srcOrd="0" destOrd="0" presId="urn:microsoft.com/office/officeart/2005/8/layout/vList5"/>
    <dgm:cxn modelId="{354333CA-E19B-4FDD-9A28-568F45258CC7}" type="presOf" srcId="{CB250E6B-8868-4ED2-8CE4-2981080D5E5D}" destId="{0006890E-F884-4044-896C-3141B9348032}" srcOrd="0" destOrd="0" presId="urn:microsoft.com/office/officeart/2005/8/layout/vList5"/>
    <dgm:cxn modelId="{B8724FE1-1934-4769-BBCE-EF6133D8ACE2}" type="presOf" srcId="{E3AEC0E5-9D8C-4791-A0AC-D762197045B9}" destId="{1F501256-3FF8-4BD0-85AE-590F3852827F}" srcOrd="0" destOrd="0" presId="urn:microsoft.com/office/officeart/2005/8/layout/vList5"/>
    <dgm:cxn modelId="{CE7C46E6-9619-4404-BA0F-3DE7F9CD7259}" type="presOf" srcId="{ABBEB843-8D55-4D98-935B-2A3B3B729409}" destId="{04202106-13A6-4ED9-B2B7-1EBECD7EACE3}" srcOrd="0" destOrd="0" presId="urn:microsoft.com/office/officeart/2005/8/layout/vList5"/>
    <dgm:cxn modelId="{FDAF0DEF-ED4B-4F43-9BC9-54A9605A5B85}" srcId="{37D7C4CD-466E-4945-B350-3C3311685C1B}" destId="{A7D69920-B5E4-4F2A-9743-175974B160CC}" srcOrd="0" destOrd="0" parTransId="{5F5CE265-BECA-4F9A-9998-9EEB62D8FF24}" sibTransId="{5FEE9AE1-0794-4783-A0C1-A8C298B4CF27}"/>
    <dgm:cxn modelId="{031614FC-7DCF-47F9-86EA-36F07081C74F}" srcId="{37D7C4CD-466E-4945-B350-3C3311685C1B}" destId="{34BA5AB1-9963-4389-93F3-722524F6DB8A}" srcOrd="4" destOrd="0" parTransId="{1E964D6E-2224-433D-8150-D152DC4F6AC8}" sibTransId="{2BD54436-79B3-44BE-8995-67B2B59F78B1}"/>
    <dgm:cxn modelId="{2529CD69-623D-435D-876B-E9E85D321112}" type="presParOf" srcId="{B8DB1ED1-CF69-4C31-8EFB-7ABF6E68D67D}" destId="{7FC19530-FDF7-4562-ADB0-98726CB35156}" srcOrd="0" destOrd="0" presId="urn:microsoft.com/office/officeart/2005/8/layout/vList5"/>
    <dgm:cxn modelId="{A430B2A5-B6A1-4FD6-977A-0CF5A7959ED5}" type="presParOf" srcId="{7FC19530-FDF7-4562-ADB0-98726CB35156}" destId="{D72AF4A5-7C3C-47DD-8630-5921CD9AEAF4}" srcOrd="0" destOrd="0" presId="urn:microsoft.com/office/officeart/2005/8/layout/vList5"/>
    <dgm:cxn modelId="{3AE79ECD-2308-4682-B724-EA6CA1D55349}" type="presParOf" srcId="{7FC19530-FDF7-4562-ADB0-98726CB35156}" destId="{04202106-13A6-4ED9-B2B7-1EBECD7EACE3}" srcOrd="1" destOrd="0" presId="urn:microsoft.com/office/officeart/2005/8/layout/vList5"/>
    <dgm:cxn modelId="{3F825B86-FD17-40B4-AB35-5175D07891D4}" type="presParOf" srcId="{B8DB1ED1-CF69-4C31-8EFB-7ABF6E68D67D}" destId="{63D8A025-9401-4B95-B92C-293B6CF2F288}" srcOrd="1" destOrd="0" presId="urn:microsoft.com/office/officeart/2005/8/layout/vList5"/>
    <dgm:cxn modelId="{E72DD390-CE4E-422E-97E3-5C38908B73FA}" type="presParOf" srcId="{B8DB1ED1-CF69-4C31-8EFB-7ABF6E68D67D}" destId="{3019912B-A298-4FDD-A495-D4C996DD5E76}" srcOrd="2" destOrd="0" presId="urn:microsoft.com/office/officeart/2005/8/layout/vList5"/>
    <dgm:cxn modelId="{5F88779C-18FD-4C82-8BB1-6CA61282C45F}" type="presParOf" srcId="{3019912B-A298-4FDD-A495-D4C996DD5E76}" destId="{0006890E-F884-4044-896C-3141B9348032}" srcOrd="0" destOrd="0" presId="urn:microsoft.com/office/officeart/2005/8/layout/vList5"/>
    <dgm:cxn modelId="{63FEB7F1-A808-43E5-BB5A-D11D2DA89A83}" type="presParOf" srcId="{3019912B-A298-4FDD-A495-D4C996DD5E76}" destId="{0EEB9CE8-8F59-47A6-8476-7DED86BD17DA}" srcOrd="1" destOrd="0" presId="urn:microsoft.com/office/officeart/2005/8/layout/vList5"/>
    <dgm:cxn modelId="{DDE35E2B-8C9F-4C9B-829A-A69814288DB4}" type="presParOf" srcId="{B8DB1ED1-CF69-4C31-8EFB-7ABF6E68D67D}" destId="{00F5958A-4EE6-4CE3-A6C1-C46C4562661D}" srcOrd="3" destOrd="0" presId="urn:microsoft.com/office/officeart/2005/8/layout/vList5"/>
    <dgm:cxn modelId="{10250BA8-CD32-4B58-A2C1-F8274D1A207F}" type="presParOf" srcId="{B8DB1ED1-CF69-4C31-8EFB-7ABF6E68D67D}" destId="{115002B7-F0F3-493E-846B-C744E601B511}" srcOrd="4" destOrd="0" presId="urn:microsoft.com/office/officeart/2005/8/layout/vList5"/>
    <dgm:cxn modelId="{C16EFFC0-C096-4A4D-A45B-1F33A54AE18F}" type="presParOf" srcId="{115002B7-F0F3-493E-846B-C744E601B511}" destId="{7033F527-A1C6-4BEF-BF79-1521DD7A116F}" srcOrd="0" destOrd="0" presId="urn:microsoft.com/office/officeart/2005/8/layout/vList5"/>
    <dgm:cxn modelId="{385E27C6-4364-411C-8B9F-D6C5BADF2455}" type="presParOf" srcId="{115002B7-F0F3-493E-846B-C744E601B511}" destId="{3E3F73BC-5D70-4A59-9AE7-5E502E16FB7F}" srcOrd="1" destOrd="0" presId="urn:microsoft.com/office/officeart/2005/8/layout/vList5"/>
    <dgm:cxn modelId="{A0533B57-D479-4638-B5DC-2E70E6EEDA57}" type="presParOf" srcId="{B8DB1ED1-CF69-4C31-8EFB-7ABF6E68D67D}" destId="{2CF2D033-8240-4BCD-B122-4EE81998FCDE}" srcOrd="5" destOrd="0" presId="urn:microsoft.com/office/officeart/2005/8/layout/vList5"/>
    <dgm:cxn modelId="{BFEA4772-C92E-404C-BD6B-F75C73ABFE2F}" type="presParOf" srcId="{B8DB1ED1-CF69-4C31-8EFB-7ABF6E68D67D}" destId="{B9453AA2-59BB-4BCD-8CE4-8E3FA74013CD}" srcOrd="6" destOrd="0" presId="urn:microsoft.com/office/officeart/2005/8/layout/vList5"/>
    <dgm:cxn modelId="{022ECAEA-18B5-43F6-BDBA-803D9DD12A18}" type="presParOf" srcId="{B9453AA2-59BB-4BCD-8CE4-8E3FA74013CD}" destId="{0DF99797-C3E1-4E0C-8D1A-6125D5A6EB04}" srcOrd="0" destOrd="0" presId="urn:microsoft.com/office/officeart/2005/8/layout/vList5"/>
    <dgm:cxn modelId="{A7DCF04A-F728-4CFE-A2E7-061CC4E73210}" type="presParOf" srcId="{B9453AA2-59BB-4BCD-8CE4-8E3FA74013CD}" destId="{95CBA547-6777-4D36-8E58-C26048B14DD2}" srcOrd="1" destOrd="0" presId="urn:microsoft.com/office/officeart/2005/8/layout/vList5"/>
    <dgm:cxn modelId="{09BD2107-8CDF-444F-BFDD-48CC0DF6459F}" type="presParOf" srcId="{B8DB1ED1-CF69-4C31-8EFB-7ABF6E68D67D}" destId="{D8F39686-D33E-4E70-876D-7DE269FBB15C}" srcOrd="7" destOrd="0" presId="urn:microsoft.com/office/officeart/2005/8/layout/vList5"/>
    <dgm:cxn modelId="{7CF6FF87-9EB3-4F6B-B3EF-81141741E622}" type="presParOf" srcId="{B8DB1ED1-CF69-4C31-8EFB-7ABF6E68D67D}" destId="{0A55042C-953A-40CD-91E3-4D743DEE07D8}" srcOrd="8" destOrd="0" presId="urn:microsoft.com/office/officeart/2005/8/layout/vList5"/>
    <dgm:cxn modelId="{9D4E3AA3-5B99-4B5E-8B40-34674D41E57A}" type="presParOf" srcId="{0A55042C-953A-40CD-91E3-4D743DEE07D8}" destId="{A101C226-B95D-477F-8CEF-5BFCB04C9210}" srcOrd="0" destOrd="0" presId="urn:microsoft.com/office/officeart/2005/8/layout/vList5"/>
    <dgm:cxn modelId="{F18DACAA-9F8B-46B7-81F3-FE5C4D4C5729}" type="presParOf" srcId="{0A55042C-953A-40CD-91E3-4D743DEE07D8}" destId="{1F501256-3FF8-4BD0-85AE-590F3852827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682A71-C059-49EC-B1AA-F67760805651}">
      <dsp:nvSpPr>
        <dsp:cNvPr id="0" name=""/>
        <dsp:cNvSpPr/>
      </dsp:nvSpPr>
      <dsp:spPr>
        <a:xfrm>
          <a:off x="0" y="4673049"/>
          <a:ext cx="7128792" cy="51136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Futura PT Demi" panose="020B0604020202020204" charset="-52"/>
            </a:rPr>
            <a:t> Ручное распределение поручений за сотрудниками</a:t>
          </a:r>
        </a:p>
      </dsp:txBody>
      <dsp:txXfrm>
        <a:off x="0" y="4673049"/>
        <a:ext cx="7128792" cy="511369"/>
      </dsp:txXfrm>
    </dsp:sp>
    <dsp:sp modelId="{9109754F-98EA-4C95-A795-1D4D83FD129B}">
      <dsp:nvSpPr>
        <dsp:cNvPr id="0" name=""/>
        <dsp:cNvSpPr/>
      </dsp:nvSpPr>
      <dsp:spPr>
        <a:xfrm rot="10800000">
          <a:off x="0" y="3894234"/>
          <a:ext cx="7128792" cy="786486"/>
        </a:xfrm>
        <a:prstGeom prst="upArrowCallout">
          <a:avLst/>
        </a:prstGeom>
        <a:gradFill rotWithShape="0">
          <a:gsLst>
            <a:gs pos="0">
              <a:schemeClr val="accent3">
                <a:hueOff val="451767"/>
                <a:satOff val="16667"/>
                <a:lumOff val="-245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451767"/>
                <a:satOff val="16667"/>
                <a:lumOff val="-245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451767"/>
                <a:satOff val="16667"/>
                <a:lumOff val="-245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Futura PT Demi" panose="020B0604020202020204" charset="-52"/>
            </a:rPr>
            <a:t>Автоматический расчет нагрузки</a:t>
          </a:r>
        </a:p>
      </dsp:txBody>
      <dsp:txXfrm rot="10800000">
        <a:off x="0" y="3894234"/>
        <a:ext cx="7128792" cy="511035"/>
      </dsp:txXfrm>
    </dsp:sp>
    <dsp:sp modelId="{63ED1057-0554-456F-A3A7-B387D3627ADA}">
      <dsp:nvSpPr>
        <dsp:cNvPr id="0" name=""/>
        <dsp:cNvSpPr/>
      </dsp:nvSpPr>
      <dsp:spPr>
        <a:xfrm rot="10800000">
          <a:off x="0" y="3115418"/>
          <a:ext cx="7128792" cy="786486"/>
        </a:xfrm>
        <a:prstGeom prst="upArrowCallout">
          <a:avLst/>
        </a:prstGeom>
        <a:gradFill rotWithShape="0">
          <a:gsLst>
            <a:gs pos="0">
              <a:schemeClr val="accent3">
                <a:hueOff val="903533"/>
                <a:satOff val="33333"/>
                <a:lumOff val="-49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903533"/>
                <a:satOff val="33333"/>
                <a:lumOff val="-49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903533"/>
                <a:satOff val="33333"/>
                <a:lumOff val="-49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Futura PT Demi" panose="020B0604020202020204" charset="-52"/>
            </a:rPr>
            <a:t>Формирование контингента, т.е. формирование групп, подгрупп и потоков, выполняемое автоматически</a:t>
          </a:r>
        </a:p>
      </dsp:txBody>
      <dsp:txXfrm rot="10800000">
        <a:off x="0" y="3115418"/>
        <a:ext cx="7128792" cy="511035"/>
      </dsp:txXfrm>
    </dsp:sp>
    <dsp:sp modelId="{0D6D0B12-986A-4C1E-A69B-07A64EB31CD6}">
      <dsp:nvSpPr>
        <dsp:cNvPr id="0" name=""/>
        <dsp:cNvSpPr/>
      </dsp:nvSpPr>
      <dsp:spPr>
        <a:xfrm rot="10800000">
          <a:off x="0" y="2336603"/>
          <a:ext cx="7128792" cy="786486"/>
        </a:xfrm>
        <a:prstGeom prst="upArrowCallout">
          <a:avLst/>
        </a:prstGeom>
        <a:gradFill rotWithShape="0">
          <a:gsLst>
            <a:gs pos="0">
              <a:schemeClr val="accent3">
                <a:hueOff val="1355300"/>
                <a:satOff val="50000"/>
                <a:lumOff val="-7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355300"/>
                <a:satOff val="50000"/>
                <a:lumOff val="-7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355300"/>
                <a:satOff val="50000"/>
                <a:lumOff val="-7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Futura PT Demi" panose="020B0604020202020204" charset="-52"/>
            </a:rPr>
            <a:t>Настройки формирования контингента</a:t>
          </a:r>
        </a:p>
      </dsp:txBody>
      <dsp:txXfrm rot="10800000">
        <a:off x="0" y="2336603"/>
        <a:ext cx="7128792" cy="511035"/>
      </dsp:txXfrm>
    </dsp:sp>
    <dsp:sp modelId="{49DC7C8B-8E5D-4849-BAB1-767CE95EF861}">
      <dsp:nvSpPr>
        <dsp:cNvPr id="0" name=""/>
        <dsp:cNvSpPr/>
      </dsp:nvSpPr>
      <dsp:spPr>
        <a:xfrm rot="10800000">
          <a:off x="0" y="1557787"/>
          <a:ext cx="7128792" cy="786486"/>
        </a:xfrm>
        <a:prstGeom prst="upArrowCallout">
          <a:avLst/>
        </a:prstGeom>
        <a:gradFill rotWithShape="0">
          <a:gsLst>
            <a:gs pos="0">
              <a:schemeClr val="accent3">
                <a:hueOff val="1807066"/>
                <a:satOff val="66667"/>
                <a:lumOff val="-98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807066"/>
                <a:satOff val="66667"/>
                <a:lumOff val="-98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807066"/>
                <a:satOff val="66667"/>
                <a:lumOff val="-98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Futura PT Demi" panose="020B0604020202020204" charset="-52"/>
            </a:rPr>
            <a:t>Учет преподавателей по кафедре</a:t>
          </a:r>
        </a:p>
      </dsp:txBody>
      <dsp:txXfrm rot="10800000">
        <a:off x="0" y="1557787"/>
        <a:ext cx="7128792" cy="511035"/>
      </dsp:txXfrm>
    </dsp:sp>
    <dsp:sp modelId="{933ABB80-ABE2-46D4-ACD2-448526DD497A}">
      <dsp:nvSpPr>
        <dsp:cNvPr id="0" name=""/>
        <dsp:cNvSpPr/>
      </dsp:nvSpPr>
      <dsp:spPr>
        <a:xfrm rot="10800000">
          <a:off x="0" y="778972"/>
          <a:ext cx="7128792" cy="786486"/>
        </a:xfrm>
        <a:prstGeom prst="upArrowCallout">
          <a:avLst/>
        </a:prstGeom>
        <a:gradFill rotWithShape="0">
          <a:gsLst>
            <a:gs pos="0">
              <a:schemeClr val="accent3">
                <a:hueOff val="2258833"/>
                <a:satOff val="83333"/>
                <a:lumOff val="-1225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258833"/>
                <a:satOff val="83333"/>
                <a:lumOff val="-1225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258833"/>
                <a:satOff val="83333"/>
                <a:lumOff val="-1225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>
              <a:latin typeface="Futura PT Demi" panose="020B0604020202020204" charset="-52"/>
            </a:rPr>
            <a:t>Определение контингента согласно учебному плану</a:t>
          </a:r>
          <a:endParaRPr lang="ru-RU" sz="1800" kern="1200" dirty="0">
            <a:latin typeface="Futura PT Demi" panose="020B0604020202020204" charset="-52"/>
          </a:endParaRPr>
        </a:p>
      </dsp:txBody>
      <dsp:txXfrm rot="10800000">
        <a:off x="0" y="778972"/>
        <a:ext cx="7128792" cy="511035"/>
      </dsp:txXfrm>
    </dsp:sp>
    <dsp:sp modelId="{4E03BA43-C3D9-4F48-87A4-B1F35AD64664}">
      <dsp:nvSpPr>
        <dsp:cNvPr id="0" name=""/>
        <dsp:cNvSpPr/>
      </dsp:nvSpPr>
      <dsp:spPr>
        <a:xfrm rot="10800000">
          <a:off x="0" y="0"/>
          <a:ext cx="7128792" cy="786486"/>
        </a:xfrm>
        <a:prstGeom prst="upArrowCallout">
          <a:avLst/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Futura PT Demi" panose="020B0604020202020204" charset="-52"/>
            </a:rPr>
            <a:t>Формирование и утверждение учебного плана</a:t>
          </a:r>
        </a:p>
      </dsp:txBody>
      <dsp:txXfrm rot="10800000">
        <a:off x="0" y="0"/>
        <a:ext cx="7128792" cy="5110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FD07D4-74F3-4541-80C5-3D16A93D99D1}">
      <dsp:nvSpPr>
        <dsp:cNvPr id="0" name=""/>
        <dsp:cNvSpPr/>
      </dsp:nvSpPr>
      <dsp:spPr>
        <a:xfrm>
          <a:off x="0" y="0"/>
          <a:ext cx="387732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28E2BDC-9999-4297-9B79-95E66E045B78}">
      <dsp:nvSpPr>
        <dsp:cNvPr id="0" name=""/>
        <dsp:cNvSpPr/>
      </dsp:nvSpPr>
      <dsp:spPr>
        <a:xfrm>
          <a:off x="0" y="0"/>
          <a:ext cx="3877320" cy="12604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>
              <a:latin typeface="Futura PT Demi" panose="020B0604020202020204" charset="-52"/>
            </a:rPr>
            <a:t>Загрузка учебного плана с помощью обработки «Загрузка учебных планов» </a:t>
          </a:r>
        </a:p>
      </dsp:txBody>
      <dsp:txXfrm>
        <a:off x="0" y="0"/>
        <a:ext cx="3877320" cy="1260499"/>
      </dsp:txXfrm>
    </dsp:sp>
    <dsp:sp modelId="{DD336B7A-2895-42E6-86F8-462D9938710A}">
      <dsp:nvSpPr>
        <dsp:cNvPr id="0" name=""/>
        <dsp:cNvSpPr/>
      </dsp:nvSpPr>
      <dsp:spPr>
        <a:xfrm>
          <a:off x="0" y="1260499"/>
          <a:ext cx="3877320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5C038A8-CB6E-422B-9AAE-433752B321AB}">
      <dsp:nvSpPr>
        <dsp:cNvPr id="0" name=""/>
        <dsp:cNvSpPr/>
      </dsp:nvSpPr>
      <dsp:spPr>
        <a:xfrm>
          <a:off x="0" y="1260499"/>
          <a:ext cx="3877320" cy="12604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>
              <a:latin typeface="Futura PT Demi" panose="020B0604020202020204" charset="-52"/>
            </a:rPr>
            <a:t>Создание учебного плана в редакторе учебных планов</a:t>
          </a:r>
        </a:p>
      </dsp:txBody>
      <dsp:txXfrm>
        <a:off x="0" y="1260499"/>
        <a:ext cx="3877320" cy="1260499"/>
      </dsp:txXfrm>
    </dsp:sp>
    <dsp:sp modelId="{4085CF11-7906-4981-A4B2-5BD38F7BA82D}">
      <dsp:nvSpPr>
        <dsp:cNvPr id="0" name=""/>
        <dsp:cNvSpPr/>
      </dsp:nvSpPr>
      <dsp:spPr>
        <a:xfrm>
          <a:off x="0" y="2520999"/>
          <a:ext cx="3877320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813569D-22B0-4314-A8A9-525B3097432D}">
      <dsp:nvSpPr>
        <dsp:cNvPr id="0" name=""/>
        <dsp:cNvSpPr/>
      </dsp:nvSpPr>
      <dsp:spPr>
        <a:xfrm>
          <a:off x="0" y="2520999"/>
          <a:ext cx="3877320" cy="12604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>
              <a:latin typeface="Futura PT Demi" panose="020B0604020202020204" charset="-52"/>
            </a:rPr>
            <a:t>Создание образовательных стандартов, из которых формируется учебный план</a:t>
          </a:r>
        </a:p>
      </dsp:txBody>
      <dsp:txXfrm>
        <a:off x="0" y="2520999"/>
        <a:ext cx="3877320" cy="1260499"/>
      </dsp:txXfrm>
    </dsp:sp>
    <dsp:sp modelId="{93A5F216-FE12-441C-8DA6-095658316E85}">
      <dsp:nvSpPr>
        <dsp:cNvPr id="0" name=""/>
        <dsp:cNvSpPr/>
      </dsp:nvSpPr>
      <dsp:spPr>
        <a:xfrm>
          <a:off x="0" y="3781499"/>
          <a:ext cx="3877320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42F7FAD-C59C-4852-9D6E-636DDDCE6BB1}">
      <dsp:nvSpPr>
        <dsp:cNvPr id="0" name=""/>
        <dsp:cNvSpPr/>
      </dsp:nvSpPr>
      <dsp:spPr>
        <a:xfrm>
          <a:off x="0" y="3781500"/>
          <a:ext cx="3877320" cy="12604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>
              <a:latin typeface="Futura PT Demi" panose="020B0604020202020204" charset="-52"/>
            </a:rPr>
            <a:t>Создание учебного плана, из которого формируется образовательный стандарт</a:t>
          </a:r>
        </a:p>
      </dsp:txBody>
      <dsp:txXfrm>
        <a:off x="0" y="3781500"/>
        <a:ext cx="3877320" cy="12604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4CDBF0-4FEB-4245-8C42-E2C2470EA291}">
      <dsp:nvSpPr>
        <dsp:cNvPr id="0" name=""/>
        <dsp:cNvSpPr/>
      </dsp:nvSpPr>
      <dsp:spPr>
        <a:xfrm>
          <a:off x="0" y="0"/>
          <a:ext cx="5749727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55F9AC-C935-4763-B662-3F1FFEC65EB3}">
      <dsp:nvSpPr>
        <dsp:cNvPr id="0" name=""/>
        <dsp:cNvSpPr/>
      </dsp:nvSpPr>
      <dsp:spPr>
        <a:xfrm>
          <a:off x="0" y="0"/>
          <a:ext cx="1571536" cy="50610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>
              <a:latin typeface="Futura PT Demi" panose="020B0604020202020204" charset="-52"/>
            </a:rPr>
            <a:t>Базовый учебный план</a:t>
          </a:r>
          <a:endParaRPr lang="ru-RU" sz="2700" kern="1200" dirty="0"/>
        </a:p>
      </dsp:txBody>
      <dsp:txXfrm>
        <a:off x="0" y="0"/>
        <a:ext cx="1571536" cy="5061049"/>
      </dsp:txXfrm>
    </dsp:sp>
    <dsp:sp modelId="{AE14E938-A427-4A5D-A812-692FC52E9D5C}">
      <dsp:nvSpPr>
        <dsp:cNvPr id="0" name=""/>
        <dsp:cNvSpPr/>
      </dsp:nvSpPr>
      <dsp:spPr>
        <a:xfrm>
          <a:off x="1649865" y="79078"/>
          <a:ext cx="4099207" cy="15815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Futura PT Demi" panose="020B0604020202020204" charset="-52"/>
            </a:rPr>
            <a:t>Рабочий учебный план первого курса</a:t>
          </a:r>
        </a:p>
      </dsp:txBody>
      <dsp:txXfrm>
        <a:off x="1649865" y="79078"/>
        <a:ext cx="4099207" cy="1581577"/>
      </dsp:txXfrm>
    </dsp:sp>
    <dsp:sp modelId="{8FCE81D5-3B1C-48B6-9042-867536D79E39}">
      <dsp:nvSpPr>
        <dsp:cNvPr id="0" name=""/>
        <dsp:cNvSpPr/>
      </dsp:nvSpPr>
      <dsp:spPr>
        <a:xfrm>
          <a:off x="1571536" y="1660656"/>
          <a:ext cx="4177536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02D783-254A-4D93-A802-1CA3837A7F4D}">
      <dsp:nvSpPr>
        <dsp:cNvPr id="0" name=""/>
        <dsp:cNvSpPr/>
      </dsp:nvSpPr>
      <dsp:spPr>
        <a:xfrm>
          <a:off x="1649865" y="1739735"/>
          <a:ext cx="4099207" cy="15815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Futura PT Demi" panose="020B0604020202020204" charset="-52"/>
            </a:rPr>
            <a:t>Рабочий учебный план второго курса</a:t>
          </a:r>
        </a:p>
      </dsp:txBody>
      <dsp:txXfrm>
        <a:off x="1649865" y="1739735"/>
        <a:ext cx="4099207" cy="1581577"/>
      </dsp:txXfrm>
    </dsp:sp>
    <dsp:sp modelId="{42179D49-1370-415E-A5D8-D618285B2820}">
      <dsp:nvSpPr>
        <dsp:cNvPr id="0" name=""/>
        <dsp:cNvSpPr/>
      </dsp:nvSpPr>
      <dsp:spPr>
        <a:xfrm>
          <a:off x="1571536" y="3321313"/>
          <a:ext cx="4177536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0E74C9-9C8F-4F25-8D56-4D6CB512179F}">
      <dsp:nvSpPr>
        <dsp:cNvPr id="0" name=""/>
        <dsp:cNvSpPr/>
      </dsp:nvSpPr>
      <dsp:spPr>
        <a:xfrm>
          <a:off x="1649865" y="3400392"/>
          <a:ext cx="4099207" cy="15815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Futura PT Demi" panose="020B0604020202020204" charset="-52"/>
            </a:rPr>
            <a:t>Рабочий учебный план третьего курса и т.д.</a:t>
          </a:r>
        </a:p>
      </dsp:txBody>
      <dsp:txXfrm>
        <a:off x="1649865" y="3400392"/>
        <a:ext cx="4099207" cy="1581577"/>
      </dsp:txXfrm>
    </dsp:sp>
    <dsp:sp modelId="{6168D982-009E-4E7E-ACDF-CE0E9280282A}">
      <dsp:nvSpPr>
        <dsp:cNvPr id="0" name=""/>
        <dsp:cNvSpPr/>
      </dsp:nvSpPr>
      <dsp:spPr>
        <a:xfrm>
          <a:off x="1571536" y="4981970"/>
          <a:ext cx="4177536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D87CA5-E41A-451B-B5EC-36A2E982A045}">
      <dsp:nvSpPr>
        <dsp:cNvPr id="0" name=""/>
        <dsp:cNvSpPr/>
      </dsp:nvSpPr>
      <dsp:spPr>
        <a:xfrm>
          <a:off x="2312" y="0"/>
          <a:ext cx="6260070" cy="17565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>
              <a:latin typeface="Futura PT Demi" panose="020B0604020202020204" charset="-52"/>
            </a:rPr>
            <a:t>Справочник «Правила расчета»</a:t>
          </a:r>
        </a:p>
      </dsp:txBody>
      <dsp:txXfrm>
        <a:off x="53758" y="51446"/>
        <a:ext cx="6157178" cy="1653620"/>
      </dsp:txXfrm>
    </dsp:sp>
    <dsp:sp modelId="{335F5092-A986-48DB-9731-0C3B0D7DB28F}">
      <dsp:nvSpPr>
        <dsp:cNvPr id="0" name=""/>
        <dsp:cNvSpPr/>
      </dsp:nvSpPr>
      <dsp:spPr>
        <a:xfrm>
          <a:off x="2312" y="1971804"/>
          <a:ext cx="3003872" cy="30304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i="1" kern="1200" dirty="0">
              <a:latin typeface="Futura PT Demi" panose="020B0604020202020204" charset="-52"/>
            </a:rPr>
            <a:t>Правило закрепляется  в документе </a:t>
          </a:r>
          <a:r>
            <a:rPr lang="ru-RU" sz="2100" kern="1200" dirty="0">
              <a:latin typeface="Futura PT Demi" panose="020B0604020202020204" charset="-52"/>
            </a:rPr>
            <a:t>«Учебный план, </a:t>
          </a:r>
          <a:r>
            <a:rPr lang="ru-RU" sz="2100" i="1" kern="1200" dirty="0">
              <a:latin typeface="Futura PT Demi" panose="020B0604020202020204" charset="-52"/>
            </a:rPr>
            <a:t>в разделе «Данные по  дисциплине», таблица «Закрепление за подразделениями»</a:t>
          </a:r>
          <a:endParaRPr lang="ru-RU" sz="2100" kern="1200" dirty="0">
            <a:latin typeface="Futura PT Demi" panose="020B0604020202020204" charset="-52"/>
          </a:endParaRPr>
        </a:p>
      </dsp:txBody>
      <dsp:txXfrm>
        <a:off x="90292" y="2059784"/>
        <a:ext cx="2827912" cy="2854495"/>
      </dsp:txXfrm>
    </dsp:sp>
    <dsp:sp modelId="{5C36D1F4-9F19-4DBE-9CA3-B857AAE8BCE4}">
      <dsp:nvSpPr>
        <dsp:cNvPr id="0" name=""/>
        <dsp:cNvSpPr/>
      </dsp:nvSpPr>
      <dsp:spPr>
        <a:xfrm>
          <a:off x="3258510" y="1971804"/>
          <a:ext cx="3003872" cy="30304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i="1" kern="1200" dirty="0">
              <a:latin typeface="Futura PT Demi" panose="020B0604020202020204" charset="-52"/>
            </a:rPr>
            <a:t>Правило используется в справочнике «</a:t>
          </a:r>
          <a:r>
            <a:rPr lang="ru-RU" altLang="ru-RU" sz="2100" b="0" i="1" kern="1200" dirty="0">
              <a:latin typeface="Futura PT Demi" panose="020B0604020202020204" charset="-52"/>
            </a:rPr>
            <a:t>Настройки закрепления правил за нагрузкой» и устанавливается для всех дисциплин данного типа</a:t>
          </a:r>
          <a:endParaRPr lang="ru-RU" sz="2100" b="0" i="1" kern="1200" dirty="0">
            <a:latin typeface="Futura PT Demi" panose="020B0604020202020204" charset="-52"/>
          </a:endParaRPr>
        </a:p>
      </dsp:txBody>
      <dsp:txXfrm>
        <a:off x="3346490" y="2059784"/>
        <a:ext cx="2827912" cy="285449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FC23B2-ADF5-4876-8732-0F95BB8EEA6F}">
      <dsp:nvSpPr>
        <dsp:cNvPr id="0" name=""/>
        <dsp:cNvSpPr/>
      </dsp:nvSpPr>
      <dsp:spPr>
        <a:xfrm>
          <a:off x="4628" y="0"/>
          <a:ext cx="4451965" cy="502138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latin typeface="Futura PT Demi" panose="020B0604020202020204" charset="-52"/>
            </a:rPr>
            <a:t>Работа со студентами (фактический)</a:t>
          </a:r>
        </a:p>
      </dsp:txBody>
      <dsp:txXfrm>
        <a:off x="4628" y="0"/>
        <a:ext cx="4451965" cy="1506414"/>
      </dsp:txXfrm>
    </dsp:sp>
    <dsp:sp modelId="{A164F05F-2B4A-4D8C-A8AA-3F96F759A45E}">
      <dsp:nvSpPr>
        <dsp:cNvPr id="0" name=""/>
        <dsp:cNvSpPr/>
      </dsp:nvSpPr>
      <dsp:spPr>
        <a:xfrm>
          <a:off x="449824" y="1506843"/>
          <a:ext cx="3561572" cy="9865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5880" tIns="41910" rIns="5588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>
              <a:latin typeface="Futura PT Demi" panose="020B0604020202020204" charset="-52"/>
            </a:rPr>
            <a:t>Приказ о зачислении в вуз</a:t>
          </a:r>
        </a:p>
      </dsp:txBody>
      <dsp:txXfrm>
        <a:off x="478718" y="1535737"/>
        <a:ext cx="3503784" cy="928712"/>
      </dsp:txXfrm>
    </dsp:sp>
    <dsp:sp modelId="{85961FEE-0B12-4E23-A6AD-F9BFB58C3B6A}">
      <dsp:nvSpPr>
        <dsp:cNvPr id="0" name=""/>
        <dsp:cNvSpPr/>
      </dsp:nvSpPr>
      <dsp:spPr>
        <a:xfrm>
          <a:off x="449824" y="2645113"/>
          <a:ext cx="3561572" cy="9865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5880" tIns="41910" rIns="5588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>
              <a:latin typeface="Futura PT Demi" panose="020B0604020202020204" charset="-52"/>
            </a:rPr>
            <a:t>Приказ о зачислении в вуз вне приемной кампании</a:t>
          </a:r>
        </a:p>
      </dsp:txBody>
      <dsp:txXfrm>
        <a:off x="478718" y="2674007"/>
        <a:ext cx="3503784" cy="928712"/>
      </dsp:txXfrm>
    </dsp:sp>
    <dsp:sp modelId="{E7DC33B8-B7FB-4BF8-8356-05AF58F6A2F2}">
      <dsp:nvSpPr>
        <dsp:cNvPr id="0" name=""/>
        <dsp:cNvSpPr/>
      </dsp:nvSpPr>
      <dsp:spPr>
        <a:xfrm>
          <a:off x="449824" y="3783383"/>
          <a:ext cx="3561572" cy="9865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5880" tIns="41910" rIns="5588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>
              <a:latin typeface="Futura PT Demi" panose="020B0604020202020204" charset="-52"/>
            </a:rPr>
            <a:t>Приказы о движении контингента</a:t>
          </a:r>
        </a:p>
      </dsp:txBody>
      <dsp:txXfrm>
        <a:off x="478718" y="3812277"/>
        <a:ext cx="3503784" cy="928712"/>
      </dsp:txXfrm>
    </dsp:sp>
    <dsp:sp modelId="{AB8B78AD-2A05-48B8-821A-63D5FAC9AB57}">
      <dsp:nvSpPr>
        <dsp:cNvPr id="0" name=""/>
        <dsp:cNvSpPr/>
      </dsp:nvSpPr>
      <dsp:spPr>
        <a:xfrm>
          <a:off x="4790491" y="0"/>
          <a:ext cx="4451965" cy="502138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latin typeface="Futura PT Demi" panose="020B0604020202020204" charset="-52"/>
            </a:rPr>
            <a:t>Предварительный расчет (плановый)</a:t>
          </a:r>
        </a:p>
      </dsp:txBody>
      <dsp:txXfrm>
        <a:off x="4790491" y="0"/>
        <a:ext cx="4451965" cy="1506414"/>
      </dsp:txXfrm>
    </dsp:sp>
    <dsp:sp modelId="{4E67166B-593E-4170-814B-57E1F9B0FC62}">
      <dsp:nvSpPr>
        <dsp:cNvPr id="0" name=""/>
        <dsp:cNvSpPr/>
      </dsp:nvSpPr>
      <dsp:spPr>
        <a:xfrm>
          <a:off x="5235687" y="1506414"/>
          <a:ext cx="3561572" cy="32638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5880" tIns="41910" rIns="5588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>
              <a:latin typeface="Futura PT Demi" panose="020B0604020202020204" pitchFamily="34" charset="-52"/>
            </a:rPr>
            <a:t>Регистр сведений «Численность обучающихся на учебных планах»</a:t>
          </a:r>
          <a:endParaRPr lang="ru-RU" sz="2200" kern="1200" dirty="0">
            <a:latin typeface="Futura PT Demi" panose="020B0604020202020204" charset="-52"/>
          </a:endParaRPr>
        </a:p>
      </dsp:txBody>
      <dsp:txXfrm>
        <a:off x="5331283" y="1602010"/>
        <a:ext cx="3370380" cy="307270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DDB56C-1277-43B9-8E44-14958972F29A}">
      <dsp:nvSpPr>
        <dsp:cNvPr id="0" name=""/>
        <dsp:cNvSpPr/>
      </dsp:nvSpPr>
      <dsp:spPr>
        <a:xfrm>
          <a:off x="2637" y="0"/>
          <a:ext cx="5395325" cy="531098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360000" rIns="91440" bIns="9144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Futura PT Demi" panose="020B0604020202020204" charset="-52"/>
            </a:rPr>
            <a:t>Обратите внимание на необходимость заполнения следующих объектов</a:t>
          </a:r>
        </a:p>
      </dsp:txBody>
      <dsp:txXfrm>
        <a:off x="2637" y="0"/>
        <a:ext cx="5395325" cy="1593294"/>
      </dsp:txXfrm>
    </dsp:sp>
    <dsp:sp modelId="{4C761BCB-DB18-40C0-9487-CCAADE8C715F}">
      <dsp:nvSpPr>
        <dsp:cNvPr id="0" name=""/>
        <dsp:cNvSpPr/>
      </dsp:nvSpPr>
      <dsp:spPr>
        <a:xfrm>
          <a:off x="542169" y="1594299"/>
          <a:ext cx="4316260" cy="61440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Futura PT Demi" panose="020B0604020202020204" charset="-52"/>
            </a:rPr>
            <a:t>Документ «Кадровое перемещение»</a:t>
          </a:r>
        </a:p>
      </dsp:txBody>
      <dsp:txXfrm>
        <a:off x="560164" y="1612294"/>
        <a:ext cx="4280270" cy="578416"/>
      </dsp:txXfrm>
    </dsp:sp>
    <dsp:sp modelId="{A15C0A5E-3B08-462B-B84E-443075A4A746}">
      <dsp:nvSpPr>
        <dsp:cNvPr id="0" name=""/>
        <dsp:cNvSpPr/>
      </dsp:nvSpPr>
      <dsp:spPr>
        <a:xfrm>
          <a:off x="936093" y="2303229"/>
          <a:ext cx="3528413" cy="61440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satMod val="103000"/>
                <a:lumMod val="102000"/>
                <a:tint val="94000"/>
              </a:schemeClr>
            </a:gs>
            <a:gs pos="50000">
              <a:schemeClr val="accent5">
                <a:satMod val="110000"/>
                <a:lumMod val="100000"/>
                <a:shade val="100000"/>
              </a:schemeClr>
            </a:gs>
            <a:gs pos="100000">
              <a:schemeClr val="accent5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50800" tIns="432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Futura PT Demi" panose="020B0604020202020204" charset="-52"/>
            </a:rPr>
            <a:t>Справочник «Сотрудники»</a:t>
          </a:r>
        </a:p>
      </dsp:txBody>
      <dsp:txXfrm>
        <a:off x="954088" y="2321224"/>
        <a:ext cx="3492423" cy="578416"/>
      </dsp:txXfrm>
    </dsp:sp>
    <dsp:sp modelId="{FF7A215C-8AC4-41C3-A233-097526DDC97A}">
      <dsp:nvSpPr>
        <dsp:cNvPr id="0" name=""/>
        <dsp:cNvSpPr/>
      </dsp:nvSpPr>
      <dsp:spPr>
        <a:xfrm>
          <a:off x="936093" y="3012159"/>
          <a:ext cx="3528413" cy="61440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satMod val="103000"/>
                <a:lumMod val="102000"/>
                <a:tint val="94000"/>
              </a:schemeClr>
            </a:gs>
            <a:gs pos="50000">
              <a:schemeClr val="accent5">
                <a:satMod val="110000"/>
                <a:lumMod val="100000"/>
                <a:shade val="100000"/>
              </a:schemeClr>
            </a:gs>
            <a:gs pos="100000">
              <a:schemeClr val="accent5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50800" tIns="432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Futura PT Demi" panose="020B0604020202020204" charset="-52"/>
            </a:rPr>
            <a:t>Документ «Формирование структуры университета»</a:t>
          </a:r>
        </a:p>
      </dsp:txBody>
      <dsp:txXfrm>
        <a:off x="954088" y="3030154"/>
        <a:ext cx="3492423" cy="578416"/>
      </dsp:txXfrm>
    </dsp:sp>
    <dsp:sp modelId="{D29A51C9-E257-4BAA-ADA3-3B75521E0BBA}">
      <dsp:nvSpPr>
        <dsp:cNvPr id="0" name=""/>
        <dsp:cNvSpPr/>
      </dsp:nvSpPr>
      <dsp:spPr>
        <a:xfrm>
          <a:off x="936093" y="3721090"/>
          <a:ext cx="3528413" cy="61440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satMod val="103000"/>
                <a:lumMod val="102000"/>
                <a:tint val="94000"/>
              </a:schemeClr>
            </a:gs>
            <a:gs pos="50000">
              <a:schemeClr val="accent5">
                <a:satMod val="110000"/>
                <a:lumMod val="100000"/>
                <a:shade val="100000"/>
              </a:schemeClr>
            </a:gs>
            <a:gs pos="100000">
              <a:schemeClr val="accent5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50800" tIns="432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Futura PT Demi" panose="020B0604020202020204" charset="-52"/>
            </a:rPr>
            <a:t>Справочник «Должности»</a:t>
          </a:r>
        </a:p>
      </dsp:txBody>
      <dsp:txXfrm>
        <a:off x="954088" y="3739085"/>
        <a:ext cx="3492423" cy="578416"/>
      </dsp:txXfrm>
    </dsp:sp>
    <dsp:sp modelId="{7BA3FE1C-6811-4AD0-80F7-B840AA8C800A}">
      <dsp:nvSpPr>
        <dsp:cNvPr id="0" name=""/>
        <dsp:cNvSpPr/>
      </dsp:nvSpPr>
      <dsp:spPr>
        <a:xfrm>
          <a:off x="936093" y="4430020"/>
          <a:ext cx="3528413" cy="61440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satMod val="103000"/>
                <a:lumMod val="102000"/>
                <a:tint val="94000"/>
              </a:schemeClr>
            </a:gs>
            <a:gs pos="50000">
              <a:schemeClr val="accent5">
                <a:satMod val="110000"/>
                <a:lumMod val="100000"/>
                <a:shade val="100000"/>
              </a:schemeClr>
            </a:gs>
            <a:gs pos="100000">
              <a:schemeClr val="accent5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50800" tIns="432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Futura PT Demi" panose="020B0604020202020204" charset="-52"/>
            </a:rPr>
            <a:t>Справочник «Штатные ставки»</a:t>
          </a:r>
        </a:p>
      </dsp:txBody>
      <dsp:txXfrm>
        <a:off x="954088" y="4448015"/>
        <a:ext cx="3492423" cy="57841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1A7483-FC69-475D-8056-FFD92361E5BE}">
      <dsp:nvSpPr>
        <dsp:cNvPr id="0" name=""/>
        <dsp:cNvSpPr/>
      </dsp:nvSpPr>
      <dsp:spPr>
        <a:xfrm>
          <a:off x="0" y="0"/>
          <a:ext cx="9232044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584BEA-AF83-4742-BF01-332C8282B538}">
      <dsp:nvSpPr>
        <dsp:cNvPr id="0" name=""/>
        <dsp:cNvSpPr/>
      </dsp:nvSpPr>
      <dsp:spPr>
        <a:xfrm>
          <a:off x="0" y="0"/>
          <a:ext cx="2307347" cy="54186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latin typeface="Futura PT Demi" panose="020B0604020202020204" charset="-52"/>
            </a:rPr>
            <a:t>Возможности  для комфортной работы</a:t>
          </a:r>
        </a:p>
      </dsp:txBody>
      <dsp:txXfrm>
        <a:off x="0" y="0"/>
        <a:ext cx="2307347" cy="5418667"/>
      </dsp:txXfrm>
    </dsp:sp>
    <dsp:sp modelId="{ECEC5ED9-0994-4FE7-B58C-17AFF58DF76F}">
      <dsp:nvSpPr>
        <dsp:cNvPr id="0" name=""/>
        <dsp:cNvSpPr/>
      </dsp:nvSpPr>
      <dsp:spPr>
        <a:xfrm>
          <a:off x="2437173" y="63698"/>
          <a:ext cx="6794207" cy="1273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Futura PT Demi" panose="020B0604020202020204" charset="-52"/>
            </a:rPr>
            <a:t>Можно выделить сразу несколько строк в таблице через клавишу </a:t>
          </a:r>
          <a:r>
            <a:rPr lang="en-US" sz="2000" kern="1200" dirty="0">
              <a:latin typeface="Futura PT Demi" panose="020B0604020202020204" charset="-52"/>
            </a:rPr>
            <a:t>Shift</a:t>
          </a:r>
          <a:endParaRPr lang="ru-RU" sz="2000" kern="1200" dirty="0">
            <a:latin typeface="Futura PT Demi" panose="020B0604020202020204" charset="-52"/>
          </a:endParaRPr>
        </a:p>
      </dsp:txBody>
      <dsp:txXfrm>
        <a:off x="2437173" y="63698"/>
        <a:ext cx="6794207" cy="1273968"/>
      </dsp:txXfrm>
    </dsp:sp>
    <dsp:sp modelId="{D020F25D-11F0-47CD-80E9-B0D037C2898F}">
      <dsp:nvSpPr>
        <dsp:cNvPr id="0" name=""/>
        <dsp:cNvSpPr/>
      </dsp:nvSpPr>
      <dsp:spPr>
        <a:xfrm>
          <a:off x="2307347" y="1337667"/>
          <a:ext cx="692403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E6111E-1316-4DC4-8A8F-A33022026080}">
      <dsp:nvSpPr>
        <dsp:cNvPr id="0" name=""/>
        <dsp:cNvSpPr/>
      </dsp:nvSpPr>
      <dsp:spPr>
        <a:xfrm>
          <a:off x="2437173" y="1401365"/>
          <a:ext cx="6794207" cy="1273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Futura PT Demi" panose="020B0604020202020204" charset="-52"/>
            </a:rPr>
            <a:t>На вкладке «Статистика» перечислены все преподаватели из документа «Кадровое перемещение», и можно закрепить требуемого преподавателя за строкой</a:t>
          </a:r>
        </a:p>
      </dsp:txBody>
      <dsp:txXfrm>
        <a:off x="2437173" y="1401365"/>
        <a:ext cx="6794207" cy="1273968"/>
      </dsp:txXfrm>
    </dsp:sp>
    <dsp:sp modelId="{645E18C4-513C-4969-AEF7-966C332894D8}">
      <dsp:nvSpPr>
        <dsp:cNvPr id="0" name=""/>
        <dsp:cNvSpPr/>
      </dsp:nvSpPr>
      <dsp:spPr>
        <a:xfrm>
          <a:off x="2307347" y="2675334"/>
          <a:ext cx="692403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22AFA3-12FE-4D5A-86D6-E739188A14CF}">
      <dsp:nvSpPr>
        <dsp:cNvPr id="0" name=""/>
        <dsp:cNvSpPr/>
      </dsp:nvSpPr>
      <dsp:spPr>
        <a:xfrm>
          <a:off x="2437173" y="2739032"/>
          <a:ext cx="6794207" cy="1273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Futura PT Demi" panose="020B0604020202020204" charset="-52"/>
            </a:rPr>
            <a:t>Присутствует гибкая функция группировки и выбора только требуемых строк</a:t>
          </a:r>
        </a:p>
      </dsp:txBody>
      <dsp:txXfrm>
        <a:off x="2437173" y="2739032"/>
        <a:ext cx="6794207" cy="1273968"/>
      </dsp:txXfrm>
    </dsp:sp>
    <dsp:sp modelId="{8036EEE6-9934-42B4-8102-9B8F28E87D06}">
      <dsp:nvSpPr>
        <dsp:cNvPr id="0" name=""/>
        <dsp:cNvSpPr/>
      </dsp:nvSpPr>
      <dsp:spPr>
        <a:xfrm>
          <a:off x="2307347" y="4013001"/>
          <a:ext cx="692403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92D8EB-964F-4599-9031-2A41B4DF2361}">
      <dsp:nvSpPr>
        <dsp:cNvPr id="0" name=""/>
        <dsp:cNvSpPr/>
      </dsp:nvSpPr>
      <dsp:spPr>
        <a:xfrm>
          <a:off x="2437173" y="4076700"/>
          <a:ext cx="6794207" cy="1273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Futura PT Demi" panose="020B0604020202020204" charset="-52"/>
            </a:rPr>
            <a:t>Система ведет автоматический учет нагрузки и предупреждает о недостаточном количестве часов</a:t>
          </a:r>
        </a:p>
      </dsp:txBody>
      <dsp:txXfrm>
        <a:off x="2437173" y="4076700"/>
        <a:ext cx="6794207" cy="1273968"/>
      </dsp:txXfrm>
    </dsp:sp>
    <dsp:sp modelId="{07EA959F-B175-4D7B-89A3-0EC32668E7AD}">
      <dsp:nvSpPr>
        <dsp:cNvPr id="0" name=""/>
        <dsp:cNvSpPr/>
      </dsp:nvSpPr>
      <dsp:spPr>
        <a:xfrm>
          <a:off x="2307347" y="5350669"/>
          <a:ext cx="692403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202106-13A6-4ED9-B2B7-1EBECD7EACE3}">
      <dsp:nvSpPr>
        <dsp:cNvPr id="0" name=""/>
        <dsp:cNvSpPr/>
      </dsp:nvSpPr>
      <dsp:spPr>
        <a:xfrm rot="5400000">
          <a:off x="6212670" y="-2950773"/>
          <a:ext cx="852268" cy="6971755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Futura PT Demi" panose="020B0604020202020204" charset="-52"/>
            </a:rPr>
            <a:t>Необходимо провести рабочие учебные планы, так как данные в документ «Формирование контингента» попадают из </a:t>
          </a:r>
          <a:r>
            <a:rPr lang="ru-RU" sz="1400" b="1" u="sng" kern="1200" dirty="0">
              <a:latin typeface="Futura PT Demi" panose="020B0604020202020204" charset="-52"/>
            </a:rPr>
            <a:t>проведенных рабочих </a:t>
          </a:r>
          <a:r>
            <a:rPr lang="ru-RU" sz="1400" kern="1200" dirty="0">
              <a:latin typeface="Futura PT Demi" panose="020B0604020202020204" charset="-52"/>
            </a:rPr>
            <a:t>учебных планов</a:t>
          </a:r>
        </a:p>
      </dsp:txBody>
      <dsp:txXfrm rot="-5400000">
        <a:off x="3152927" y="150574"/>
        <a:ext cx="6930151" cy="769060"/>
      </dsp:txXfrm>
    </dsp:sp>
    <dsp:sp modelId="{D72AF4A5-7C3C-47DD-8630-5921CD9AEAF4}">
      <dsp:nvSpPr>
        <dsp:cNvPr id="0" name=""/>
        <dsp:cNvSpPr/>
      </dsp:nvSpPr>
      <dsp:spPr>
        <a:xfrm>
          <a:off x="75004" y="2436"/>
          <a:ext cx="3077922" cy="106533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Font typeface="Wingdings" panose="05000000000000000000" pitchFamily="2" charset="2"/>
            <a:buNone/>
          </a:pPr>
          <a:r>
            <a:rPr lang="ru-RU" sz="1500" kern="1200" dirty="0">
              <a:latin typeface="Futura PT Demi" panose="020B0604020202020204" charset="-52"/>
            </a:rPr>
            <a:t>Проведены не все рабочие учебные планы. Данные в формировании контингента не отображаются. Что делать? </a:t>
          </a:r>
        </a:p>
      </dsp:txBody>
      <dsp:txXfrm>
        <a:off x="127009" y="54441"/>
        <a:ext cx="2973912" cy="961325"/>
      </dsp:txXfrm>
    </dsp:sp>
    <dsp:sp modelId="{0EEB9CE8-8F59-47A6-8476-7DED86BD17DA}">
      <dsp:nvSpPr>
        <dsp:cNvPr id="0" name=""/>
        <dsp:cNvSpPr/>
      </dsp:nvSpPr>
      <dsp:spPr>
        <a:xfrm rot="5400000">
          <a:off x="6212670" y="-1832171"/>
          <a:ext cx="852268" cy="6971755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Futura PT Demi" panose="020B0604020202020204" charset="-52"/>
            </a:rPr>
            <a:t>Данная ошибка возникает, если правило расчета нагрузки не соответствует виду нагрузки или виду контроля, которые указаны в справочнике «Правила расчета». Конкретное правило расчета работает только для того вида нагрузки или контроля, который указан в справочнике «Правила расчета».</a:t>
          </a:r>
          <a:endParaRPr lang="ru-RU" altLang="ru-RU" sz="1400" kern="1200" dirty="0">
            <a:latin typeface="Futura PT Demi" panose="020B0604020202020204" charset="-52"/>
          </a:endParaRPr>
        </a:p>
      </dsp:txBody>
      <dsp:txXfrm rot="-5400000">
        <a:off x="3152927" y="1269176"/>
        <a:ext cx="6930151" cy="769060"/>
      </dsp:txXfrm>
    </dsp:sp>
    <dsp:sp modelId="{0006890E-F884-4044-896C-3141B9348032}">
      <dsp:nvSpPr>
        <dsp:cNvPr id="0" name=""/>
        <dsp:cNvSpPr/>
      </dsp:nvSpPr>
      <dsp:spPr>
        <a:xfrm>
          <a:off x="75004" y="1121038"/>
          <a:ext cx="3077922" cy="106533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1500" kern="1200" dirty="0">
              <a:latin typeface="Futura PT Demi" panose="020B0604020202020204" charset="-52"/>
            </a:rPr>
            <a:t>Правило расчета указано, но данные считаются некорректно. Почему?</a:t>
          </a:r>
        </a:p>
      </dsp:txBody>
      <dsp:txXfrm>
        <a:off x="127009" y="1173043"/>
        <a:ext cx="2973912" cy="961325"/>
      </dsp:txXfrm>
    </dsp:sp>
    <dsp:sp modelId="{3E3F73BC-5D70-4A59-9AE7-5E502E16FB7F}">
      <dsp:nvSpPr>
        <dsp:cNvPr id="0" name=""/>
        <dsp:cNvSpPr/>
      </dsp:nvSpPr>
      <dsp:spPr>
        <a:xfrm rot="5400000">
          <a:off x="6212670" y="-713569"/>
          <a:ext cx="852268" cy="6971755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Futura PT Demi" panose="020B0604020202020204" charset="-52"/>
            </a:rPr>
            <a:t>Если в справочнике «Настройки формирования контингента» установлен параметр «Использовать  закрепление дисциплин за обучающимися», документ «Закрепление дисциплин за обучающимися» </a:t>
          </a:r>
          <a:r>
            <a:rPr lang="ru-RU" sz="1400" b="1" kern="1200" dirty="0">
              <a:latin typeface="Futura PT Demi" panose="020B0604020202020204" charset="-52"/>
            </a:rPr>
            <a:t>должен быть создан </a:t>
          </a:r>
          <a:r>
            <a:rPr lang="ru-RU" sz="1400" b="1" u="sng" kern="1200" dirty="0">
              <a:latin typeface="Futura PT Demi" panose="020B0604020202020204" charset="-52"/>
            </a:rPr>
            <a:t>для всех </a:t>
          </a:r>
          <a:r>
            <a:rPr lang="ru-RU" sz="1400" b="1" kern="1200" dirty="0">
              <a:latin typeface="Futura PT Demi" panose="020B0604020202020204" charset="-52"/>
            </a:rPr>
            <a:t>студентов</a:t>
          </a:r>
          <a:endParaRPr lang="ru-RU" altLang="ru-RU" sz="1400" b="1" kern="1200" dirty="0">
            <a:latin typeface="Futura PT Demi" panose="020B0604020202020204" charset="-52"/>
          </a:endParaRPr>
        </a:p>
      </dsp:txBody>
      <dsp:txXfrm rot="-5400000">
        <a:off x="3152927" y="2387778"/>
        <a:ext cx="6930151" cy="769060"/>
      </dsp:txXfrm>
    </dsp:sp>
    <dsp:sp modelId="{7033F527-A1C6-4BEF-BF79-1521DD7A116F}">
      <dsp:nvSpPr>
        <dsp:cNvPr id="0" name=""/>
        <dsp:cNvSpPr/>
      </dsp:nvSpPr>
      <dsp:spPr>
        <a:xfrm>
          <a:off x="75004" y="2239640"/>
          <a:ext cx="3077922" cy="1065335"/>
        </a:xfrm>
        <a:prstGeom prst="roundRect">
          <a:avLst/>
        </a:prstGeom>
        <a:gradFill rotWithShape="0">
          <a:gsLst>
            <a:gs pos="30000">
              <a:srgbClr val="DCA800"/>
            </a:gs>
            <a:gs pos="69000">
              <a:srgbClr val="DCA800"/>
            </a:gs>
            <a:gs pos="95000">
              <a:schemeClr val="accent4">
                <a:lumMod val="75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1500" b="0" i="0" kern="1200" dirty="0">
              <a:latin typeface="Futura PT Demi" panose="020B0604020202020204" charset="-52"/>
            </a:rPr>
            <a:t>Нужно ли создавать документ «Закрепление дисциплин за обучающимися» для всех студентов?</a:t>
          </a:r>
        </a:p>
      </dsp:txBody>
      <dsp:txXfrm>
        <a:off x="127009" y="2291645"/>
        <a:ext cx="2973912" cy="961325"/>
      </dsp:txXfrm>
    </dsp:sp>
    <dsp:sp modelId="{95CBA547-6777-4D36-8E58-C26048B14DD2}">
      <dsp:nvSpPr>
        <dsp:cNvPr id="0" name=""/>
        <dsp:cNvSpPr/>
      </dsp:nvSpPr>
      <dsp:spPr>
        <a:xfrm rot="5400000">
          <a:off x="6212670" y="405032"/>
          <a:ext cx="852268" cy="6971755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Futura PT Demi" panose="020B0604020202020204" charset="-52"/>
            </a:rPr>
            <a:t>Чтобы сработала проверка норм часов, для преподавателя должна быть указана ставка, в ставке должен быть указан процент от полной ставки, а для должности и ставки должны быть установлены нормы в документе «Установка норм нагрузки сотрудников»</a:t>
          </a:r>
          <a:endParaRPr lang="ru-RU" altLang="ru-RU" sz="1400" kern="1200" dirty="0">
            <a:latin typeface="Futura PT Demi" panose="020B0604020202020204" charset="-52"/>
          </a:endParaRPr>
        </a:p>
      </dsp:txBody>
      <dsp:txXfrm rot="-5400000">
        <a:off x="3152927" y="3506379"/>
        <a:ext cx="6930151" cy="769060"/>
      </dsp:txXfrm>
    </dsp:sp>
    <dsp:sp modelId="{0DF99797-C3E1-4E0C-8D1A-6125D5A6EB04}">
      <dsp:nvSpPr>
        <dsp:cNvPr id="0" name=""/>
        <dsp:cNvSpPr/>
      </dsp:nvSpPr>
      <dsp:spPr>
        <a:xfrm>
          <a:off x="75004" y="3358242"/>
          <a:ext cx="3077922" cy="106533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1500" kern="1200" dirty="0">
              <a:latin typeface="Futura PT Demi" panose="020B0604020202020204" charset="-52"/>
            </a:rPr>
            <a:t>Почему не срабатывает проверка нормы часов?</a:t>
          </a:r>
        </a:p>
      </dsp:txBody>
      <dsp:txXfrm>
        <a:off x="127009" y="3410247"/>
        <a:ext cx="2973912" cy="961325"/>
      </dsp:txXfrm>
    </dsp:sp>
    <dsp:sp modelId="{1F501256-3FF8-4BD0-85AE-590F3852827F}">
      <dsp:nvSpPr>
        <dsp:cNvPr id="0" name=""/>
        <dsp:cNvSpPr/>
      </dsp:nvSpPr>
      <dsp:spPr>
        <a:xfrm rot="5400000">
          <a:off x="6212670" y="1523634"/>
          <a:ext cx="852268" cy="6971755"/>
        </a:xfrm>
        <a:prstGeom prst="round2Same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Futura PT Demi" panose="020B0604020202020204" charset="-52"/>
            </a:rPr>
            <a:t>Чтобы сотрудника можно было выбрать при заполнении документа «Распределение поручений», для его должности должен быть установлен параметр «Разрешать выбор в распределении поручений» в справочнике «Должности»</a:t>
          </a:r>
          <a:endParaRPr lang="ru-RU" altLang="ru-RU" sz="1400" kern="1200" dirty="0">
            <a:latin typeface="Futura PT Demi" panose="020B0604020202020204" charset="-52"/>
          </a:endParaRPr>
        </a:p>
      </dsp:txBody>
      <dsp:txXfrm rot="-5400000">
        <a:off x="3152927" y="4624981"/>
        <a:ext cx="6930151" cy="769060"/>
      </dsp:txXfrm>
    </dsp:sp>
    <dsp:sp modelId="{A101C226-B95D-477F-8CEF-5BFCB04C9210}">
      <dsp:nvSpPr>
        <dsp:cNvPr id="0" name=""/>
        <dsp:cNvSpPr/>
      </dsp:nvSpPr>
      <dsp:spPr>
        <a:xfrm>
          <a:off x="75004" y="4476844"/>
          <a:ext cx="3077922" cy="1065335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1500" kern="1200" dirty="0">
              <a:latin typeface="Futura PT Demi" panose="020B0604020202020204" charset="-52"/>
            </a:rPr>
            <a:t>Почему я не могу выбрать сотрудника на нестандартной должности в распределении поручений?</a:t>
          </a:r>
        </a:p>
      </dsp:txBody>
      <dsp:txXfrm>
        <a:off x="127009" y="4528849"/>
        <a:ext cx="2973912" cy="9613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012D6C-4603-4ACE-ABE2-8E1CE0C4831B}" type="datetimeFigureOut">
              <a:rPr lang="ru-RU" smtClean="0"/>
              <a:t>19.02.2026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F2B493-1956-486E-8992-38AAF7A8548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19264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/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67587" name="Rectangle 3">
            <a:extLst/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3B9BFBF-4472-4B61-BCA8-FD79C34DCE78}" type="datetimeFigureOut">
              <a:rPr lang="ru-RU" altLang="ru-RU"/>
              <a:pPr>
                <a:defRPr/>
              </a:pPr>
              <a:t>19.02.2026</a:t>
            </a:fld>
            <a:endParaRPr lang="ru-RU" altLang="ru-RU" dirty="0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6363" y="739775"/>
            <a:ext cx="6584950" cy="3703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7589" name="Rectangle 5">
            <a:extLst/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689475"/>
            <a:ext cx="5438775" cy="44434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/>
              <a:t>Образец текста</a:t>
            </a:r>
          </a:p>
          <a:p>
            <a:pPr lvl="1"/>
            <a:r>
              <a:rPr lang="ru-RU" altLang="ru-RU" noProof="0"/>
              <a:t>Второй уровень</a:t>
            </a:r>
          </a:p>
          <a:p>
            <a:pPr lvl="2"/>
            <a:r>
              <a:rPr lang="ru-RU" altLang="ru-RU" noProof="0"/>
              <a:t>Третий уровень</a:t>
            </a:r>
          </a:p>
          <a:p>
            <a:pPr lvl="3"/>
            <a:r>
              <a:rPr lang="ru-RU" altLang="ru-RU" noProof="0"/>
              <a:t>Четвертый уровень</a:t>
            </a:r>
          </a:p>
          <a:p>
            <a:pPr lvl="4"/>
            <a:r>
              <a:rPr lang="ru-RU" altLang="ru-RU" noProof="0"/>
              <a:t>Пятый уровень</a:t>
            </a:r>
          </a:p>
        </p:txBody>
      </p:sp>
      <p:sp>
        <p:nvSpPr>
          <p:cNvPr id="67590" name="Rectangle 6">
            <a:extLst/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7363"/>
            <a:ext cx="2946400" cy="4937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67591" name="Rectangle 7">
            <a:extLst/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377363"/>
            <a:ext cx="2946400" cy="4937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E9B7B84-0B97-4B91-B9DD-A0FA24A0950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10563055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9B7B84-0B97-4B91-B9DD-A0FA24A09506}" type="slidenum">
              <a:rPr lang="ru-RU" altLang="ru-RU" smtClean="0"/>
              <a:pPr>
                <a:defRPr/>
              </a:pPr>
              <a:t>4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7733122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9B7B84-0B97-4B91-B9DD-A0FA24A09506}" type="slidenum">
              <a:rPr lang="ru-RU" altLang="ru-RU" smtClean="0"/>
              <a:pPr>
                <a:defRPr/>
              </a:pPr>
              <a:t>21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943464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9B7B84-0B97-4B91-B9DD-A0FA24A09506}" type="slidenum">
              <a:rPr lang="ru-RU" altLang="ru-RU" smtClean="0"/>
              <a:pPr>
                <a:defRPr/>
              </a:pPr>
              <a:t>28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8643209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9B7B84-0B97-4B91-B9DD-A0FA24A09506}" type="slidenum">
              <a:rPr lang="ru-RU" altLang="ru-RU" smtClean="0"/>
              <a:pPr>
                <a:defRPr/>
              </a:pPr>
              <a:t>29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6927056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/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D3422CF-3A15-48A1-BCA3-B4D9EF128C99}" type="slidenum">
              <a:rPr lang="ru-RU" altLang="ru-RU" smtClean="0"/>
              <a:pPr/>
              <a:t>42</a:t>
            </a:fld>
            <a:endParaRPr lang="ru-RU" alt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9B7B84-0B97-4B91-B9DD-A0FA24A09506}" type="slidenum">
              <a:rPr lang="ru-RU" altLang="ru-RU" smtClean="0"/>
              <a:pPr>
                <a:defRPr/>
              </a:pPr>
              <a:t>11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8858494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9B7B84-0B97-4B91-B9DD-A0FA24A09506}" type="slidenum">
              <a:rPr lang="ru-RU" altLang="ru-RU" smtClean="0"/>
              <a:pPr>
                <a:defRPr/>
              </a:pPr>
              <a:t>12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1593243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9B7B84-0B97-4B91-B9DD-A0FA24A09506}" type="slidenum">
              <a:rPr lang="ru-RU" altLang="ru-RU" smtClean="0"/>
              <a:pPr>
                <a:defRPr/>
              </a:pPr>
              <a:t>13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5653636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9B7B84-0B97-4B91-B9DD-A0FA24A09506}" type="slidenum">
              <a:rPr lang="ru-RU" altLang="ru-RU" smtClean="0"/>
              <a:pPr>
                <a:defRPr/>
              </a:pPr>
              <a:t>15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4527541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9B7B84-0B97-4B91-B9DD-A0FA24A09506}" type="slidenum">
              <a:rPr lang="ru-RU" altLang="ru-RU" smtClean="0"/>
              <a:pPr>
                <a:defRPr/>
              </a:pPr>
              <a:t>16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373477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9B7B84-0B97-4B91-B9DD-A0FA24A09506}" type="slidenum">
              <a:rPr lang="ru-RU" altLang="ru-RU" smtClean="0"/>
              <a:pPr>
                <a:defRPr/>
              </a:pPr>
              <a:t>17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3625875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9B7B84-0B97-4B91-B9DD-A0FA24A09506}" type="slidenum">
              <a:rPr lang="ru-RU" altLang="ru-RU" smtClean="0"/>
              <a:pPr>
                <a:defRPr/>
              </a:pPr>
              <a:t>18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4624632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9B7B84-0B97-4B91-B9DD-A0FA24A09506}" type="slidenum">
              <a:rPr lang="ru-RU" altLang="ru-RU" smtClean="0"/>
              <a:pPr>
                <a:defRPr/>
              </a:pPr>
              <a:t>19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190890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554920-BAA1-4744-BAE2-2E83A1B116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466E447-228E-4599-A11C-20ABA1DAC7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A71395D-76FF-4B51-B0F5-09CCB7DB4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65217-5695-448D-B5F3-9E31B5BB133A}" type="datetimeFigureOut">
              <a:rPr lang="ru-RU" smtClean="0"/>
              <a:t>19.02.2026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F67267-CAA5-4A2A-B33A-DCBCFF61F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01C95CF-9F4B-4581-9D80-23DA68ADA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92A4-5033-4229-B741-06003D9F9DF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818686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6E2CC3-48F8-4C38-846E-67AFE1120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8484426-6F17-49B1-9F90-FA7ACBB237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086B4B5-C21D-40A6-B946-67B786D85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65217-5695-448D-B5F3-9E31B5BB133A}" type="datetimeFigureOut">
              <a:rPr lang="ru-RU" smtClean="0"/>
              <a:t>19.02.2026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D40FF0-70F8-41B3-A01E-5CDA99102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FEF6B57-EAFA-439B-BA95-E7F7509C4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92A4-5033-4229-B741-06003D9F9DF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9843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8A56B90-FACA-4FD6-BD70-79AB4BBE87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3AFA0DC-F07B-4FB3-B948-09E4BAEF07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59648D-B2B7-4FB6-BDCE-3F8F8F4A4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65217-5695-448D-B5F3-9E31B5BB133A}" type="datetimeFigureOut">
              <a:rPr lang="ru-RU" smtClean="0"/>
              <a:t>19.02.2026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B230004-113E-45CB-8062-8460B0667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8CC673-EF6F-4B64-BCC8-99955A6FD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92A4-5033-4229-B741-06003D9F9DF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29378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4">
            <a:extLst>
              <a:ext uri="{FF2B5EF4-FFF2-40B4-BE49-F238E27FC236}">
                <a16:creationId xmlns:a16="http://schemas.microsoft.com/office/drawing/2014/main" id="{A7D232D0-5600-4B6E-B110-135CFEFE82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12182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0357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12182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85147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12182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25925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161561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74EC14-09C4-436A-9BD2-4125C1759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818F4D-58D5-45CD-8F50-CBBF44925F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889E11-0116-4055-B921-68DB3F340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65217-5695-448D-B5F3-9E31B5BB133A}" type="datetimeFigureOut">
              <a:rPr lang="ru-RU" smtClean="0"/>
              <a:t>19.02.2026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39E4EB-226F-424D-8355-F6102651E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4E2E59-095F-4D0A-9A3F-15B7C877C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92A4-5033-4229-B741-06003D9F9DF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5779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7430C6-C696-4DDA-8654-E53232333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AC431D9-094C-4096-8F14-B7AC807D14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AC2123F-21AC-46DD-9431-F8C7F6BAF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65217-5695-448D-B5F3-9E31B5BB133A}" type="datetimeFigureOut">
              <a:rPr lang="ru-RU" smtClean="0"/>
              <a:t>19.02.2026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AD54E0-417D-4B73-98F6-D2C662DF3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4304FE-4142-40C2-88AC-1ED0A2EDE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92A4-5033-4229-B741-06003D9F9DF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3362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418C7E-F436-4387-9B6C-2488C7F5F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751D35-C4CE-4BC0-AEAC-A3AB736F4A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0C632B0-9952-464C-9E33-3399E61630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B30ACB5-8545-4A0C-927B-93924A6F5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65217-5695-448D-B5F3-9E31B5BB133A}" type="datetimeFigureOut">
              <a:rPr lang="ru-RU" smtClean="0"/>
              <a:t>19.02.2026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3243F64-34CA-46F5-8FB9-5D0EC4898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1C99B0B-8726-4E30-BE3C-2335C8E6D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92A4-5033-4229-B741-06003D9F9DF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803312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F3D18C-BEDF-4D48-895C-9F795B180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29BDCC2-255F-47D3-AD91-4E3AD0DF5B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2033A07-5183-4397-91D6-3BAE170E4C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AFFEB5A-F20C-4E96-B0EC-DEE6CCF65E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40D1B79-6817-4344-A99F-DF666E015F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E0F9BB5-7C1F-438F-BC1A-171CD9E71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65217-5695-448D-B5F3-9E31B5BB133A}" type="datetimeFigureOut">
              <a:rPr lang="ru-RU" smtClean="0"/>
              <a:t>19.02.2026</a:t>
            </a:fld>
            <a:endParaRPr lang="ru-RU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AEBEEB5-E4C2-4808-A09D-6044E78AD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FC65594-0E1C-420C-8032-10A585896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92A4-5033-4229-B741-06003D9F9DF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0348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4BF534-55D8-4D38-B373-7AC651121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DCE201F-C3B6-4AC5-9C8D-3732F9609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65217-5695-448D-B5F3-9E31B5BB133A}" type="datetimeFigureOut">
              <a:rPr lang="ru-RU" smtClean="0"/>
              <a:t>19.02.2026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38A921F-F940-4565-BE37-93F849D04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84CD923-ACA8-45B0-9802-FF3A850F5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92A4-5033-4229-B741-06003D9F9DF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6048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B621BBC-F642-4878-807F-6F7903308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65217-5695-448D-B5F3-9E31B5BB133A}" type="datetimeFigureOut">
              <a:rPr lang="ru-RU" smtClean="0"/>
              <a:t>19.02.2026</a:t>
            </a:fld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E3657C2-9315-4C3D-91F7-A0C80E87D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8CCC59A-FF2E-48B3-B9C8-FB382F55D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92A4-5033-4229-B741-06003D9F9DF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4635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0024E6-ADB6-444A-981C-C19C758EA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5A62A5D-55E1-4C6D-B91E-8FAE898185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A35D2D0-AE57-4CF2-B20D-FE113E5660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6037331-42D1-46E5-9A8F-F345F7C09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65217-5695-448D-B5F3-9E31B5BB133A}" type="datetimeFigureOut">
              <a:rPr lang="ru-RU" smtClean="0"/>
              <a:t>19.02.2026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C7B3B20-36A1-47D0-8604-7A7090D4F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C17114F-4EB8-462C-8EE1-4718F89CD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92A4-5033-4229-B741-06003D9F9DF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4594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03B8E8-38AF-48EC-9D40-7B3110584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A7A2399-7F42-40BE-BE5B-516732E56A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A87AF88-6ECE-4EAE-A929-23C5C4B06E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673938-49DA-460C-9232-C1B95A0B6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65217-5695-448D-B5F3-9E31B5BB133A}" type="datetimeFigureOut">
              <a:rPr lang="ru-RU" smtClean="0"/>
              <a:t>19.02.2026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B7ECBC6-0CAC-4519-81E2-B4D5D7093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54CE36-88C0-4194-A742-ED63FDF6A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92A4-5033-4229-B741-06003D9F9DF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0086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D2D9D9-7439-4156-BA07-45157C237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E2B3F4E-EA81-4B51-97CB-1B6DAF9B4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347B22-89A1-438E-B5A2-F49026E9BC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65217-5695-448D-B5F3-9E31B5BB133A}" type="datetimeFigureOut">
              <a:rPr lang="ru-RU" smtClean="0"/>
              <a:t>19.02.2026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7F5495-D644-45E0-8629-3613758F3A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F5E7A0-CFAD-42F6-B552-96B242E39E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C92A4-5033-4229-B741-06003D9F9DFE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7" name="Рисунок 2">
            <a:extLst>
              <a:ext uri="{FF2B5EF4-FFF2-40B4-BE49-F238E27FC236}">
                <a16:creationId xmlns:a16="http://schemas.microsoft.com/office/drawing/2014/main" id="{09D692B4-EDD9-44F3-820D-B65FD5340EC6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2323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3" r:id="rId1"/>
    <p:sldLayoutId id="2147484384" r:id="rId2"/>
    <p:sldLayoutId id="2147484385" r:id="rId3"/>
    <p:sldLayoutId id="2147484386" r:id="rId4"/>
    <p:sldLayoutId id="2147484387" r:id="rId5"/>
    <p:sldLayoutId id="2147484388" r:id="rId6"/>
    <p:sldLayoutId id="2147484389" r:id="rId7"/>
    <p:sldLayoutId id="2147484390" r:id="rId8"/>
    <p:sldLayoutId id="2147484391" r:id="rId9"/>
    <p:sldLayoutId id="2147484392" r:id="rId10"/>
    <p:sldLayoutId id="2147484393" r:id="rId11"/>
    <p:sldLayoutId id="2147484394" r:id="rId12"/>
    <p:sldLayoutId id="2147484333" r:id="rId13"/>
    <p:sldLayoutId id="2147484334" r:id="rId14"/>
    <p:sldLayoutId id="2147484335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Layout" Target="../diagrams/layout2.xml"/><Relationship Id="rId7" Type="http://schemas.openxmlformats.org/officeDocument/2006/relationships/image" Target="../media/image8.png"/><Relationship Id="rId12" Type="http://schemas.microsoft.com/office/2007/relationships/diagramDrawing" Target="../diagrams/drawing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11" Type="http://schemas.openxmlformats.org/officeDocument/2006/relationships/diagramColors" Target="../diagrams/colors3.xml"/><Relationship Id="rId5" Type="http://schemas.openxmlformats.org/officeDocument/2006/relationships/diagramColors" Target="../diagrams/colors2.xml"/><Relationship Id="rId10" Type="http://schemas.openxmlformats.org/officeDocument/2006/relationships/diagramQuickStyle" Target="../diagrams/quickStyle3.xml"/><Relationship Id="rId4" Type="http://schemas.openxmlformats.org/officeDocument/2006/relationships/diagramQuickStyle" Target="../diagrams/quickStyle2.xml"/><Relationship Id="rId9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8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8.xml"/><Relationship Id="rId11" Type="http://schemas.openxmlformats.org/officeDocument/2006/relationships/image" Target="../media/image27.png"/><Relationship Id="rId5" Type="http://schemas.openxmlformats.org/officeDocument/2006/relationships/diagramQuickStyle" Target="../diagrams/quickStyle8.xml"/><Relationship Id="rId10" Type="http://schemas.openxmlformats.org/officeDocument/2006/relationships/image" Target="../media/image8.png"/><Relationship Id="rId4" Type="http://schemas.openxmlformats.org/officeDocument/2006/relationships/diagramLayout" Target="../diagrams/layout8.xml"/><Relationship Id="rId9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solutions.1c.ru/catalog/university-prof" TargetMode="External"/><Relationship Id="rId2" Type="http://schemas.openxmlformats.org/officeDocument/2006/relationships/hyperlink" Target="http://solutions.1c.ru/catalog/university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://www.sgu-infocom.ru/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8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jpeg"/><Relationship Id="rId18" Type="http://schemas.openxmlformats.org/officeDocument/2006/relationships/image" Target="../media/image50.jpeg"/><Relationship Id="rId3" Type="http://schemas.openxmlformats.org/officeDocument/2006/relationships/image" Target="../media/image35.jpeg"/><Relationship Id="rId21" Type="http://schemas.openxmlformats.org/officeDocument/2006/relationships/image" Target="../media/image53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17" Type="http://schemas.openxmlformats.org/officeDocument/2006/relationships/image" Target="../media/image49.jpeg"/><Relationship Id="rId2" Type="http://schemas.openxmlformats.org/officeDocument/2006/relationships/image" Target="../media/image34.png"/><Relationship Id="rId16" Type="http://schemas.openxmlformats.org/officeDocument/2006/relationships/image" Target="../media/image48.png"/><Relationship Id="rId20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11" Type="http://schemas.openxmlformats.org/officeDocument/2006/relationships/image" Target="../media/image43.jpeg"/><Relationship Id="rId5" Type="http://schemas.openxmlformats.org/officeDocument/2006/relationships/image" Target="../media/image37.png"/><Relationship Id="rId15" Type="http://schemas.openxmlformats.org/officeDocument/2006/relationships/image" Target="../media/image47.jpeg"/><Relationship Id="rId23" Type="http://schemas.openxmlformats.org/officeDocument/2006/relationships/image" Target="../media/image8.png"/><Relationship Id="rId10" Type="http://schemas.openxmlformats.org/officeDocument/2006/relationships/image" Target="../media/image42.png"/><Relationship Id="rId19" Type="http://schemas.openxmlformats.org/officeDocument/2006/relationships/image" Target="../media/image51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Relationship Id="rId22" Type="http://schemas.openxmlformats.org/officeDocument/2006/relationships/image" Target="../media/image54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sovmestimo.1c.ru/catalog/29730/" TargetMode="External"/><Relationship Id="rId7" Type="http://schemas.openxmlformats.org/officeDocument/2006/relationships/image" Target="../media/image6.png"/><Relationship Id="rId2" Type="http://schemas.openxmlformats.org/officeDocument/2006/relationships/hyperlink" Target="https://solutions.1c.ru/catalog/intellektinfo_opop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olutions.1c.ru/catalog/gis_scos/" TargetMode="External"/><Relationship Id="rId5" Type="http://schemas.openxmlformats.org/officeDocument/2006/relationships/hyperlink" Target="https://sovmestimo.1c.ru/catalog/29822/" TargetMode="External"/><Relationship Id="rId4" Type="http://schemas.openxmlformats.org/officeDocument/2006/relationships/hyperlink" Target="https://sovmestimo.1c.ru/catalog/29917/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hyperlink" Target="https://sgu-infocom.ru/support/faq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hyperlink" Target="https://releases.1c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hyperlink" Target="https://releases.1c.ru/project/SGU_UniversityPROF_2_3" TargetMode="External"/><Relationship Id="rId13" Type="http://schemas.openxmlformats.org/officeDocument/2006/relationships/hyperlink" Target="https://sgu-infocom.ru/support/faq/" TargetMode="External"/><Relationship Id="rId3" Type="http://schemas.openxmlformats.org/officeDocument/2006/relationships/hyperlink" Target="http://solutions.1c.ru/catalog/university-prof" TargetMode="External"/><Relationship Id="rId7" Type="http://schemas.openxmlformats.org/officeDocument/2006/relationships/hyperlink" Target="https://solutions.1c.ru/catalog/university-prof/buy" TargetMode="External"/><Relationship Id="rId12" Type="http://schemas.openxmlformats.org/officeDocument/2006/relationships/hyperlink" Target="http://sgu-infocom.ru/" TargetMode="External"/><Relationship Id="rId2" Type="http://schemas.openxmlformats.org/officeDocument/2006/relationships/hyperlink" Target="http://solutions.1c.ru/catalog/university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hyperlink" Target="https://t.me/superservicesuniversity" TargetMode="External"/><Relationship Id="rId5" Type="http://schemas.openxmlformats.org/officeDocument/2006/relationships/hyperlink" Target="http://www.sgu-infocom.ru/" TargetMode="External"/><Relationship Id="rId10" Type="http://schemas.openxmlformats.org/officeDocument/2006/relationships/hyperlink" Target="https://t.me/chat1cUniver" TargetMode="External"/><Relationship Id="rId4" Type="http://schemas.openxmlformats.org/officeDocument/2006/relationships/hyperlink" Target="http://1c.ru/news/info.jsp?id=23782" TargetMode="External"/><Relationship Id="rId9" Type="http://schemas.openxmlformats.org/officeDocument/2006/relationships/hyperlink" Target="https://sgu-infocom.ru/support/webinars" TargetMode="Externa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hyperlink" Target="mailto:1&#1089;@sgu-infocom.ru" TargetMode="External"/><Relationship Id="rId3" Type="http://schemas.openxmlformats.org/officeDocument/2006/relationships/image" Target="../media/image58.png"/><Relationship Id="rId7" Type="http://schemas.openxmlformats.org/officeDocument/2006/relationships/hyperlink" Target="http://sgu-infocom.ru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olutions.1c.ru/catalog/university" TargetMode="External"/><Relationship Id="rId11" Type="http://schemas.openxmlformats.org/officeDocument/2006/relationships/image" Target="../media/image6.png"/><Relationship Id="rId5" Type="http://schemas.openxmlformats.org/officeDocument/2006/relationships/hyperlink" Target="http://solutions.1c.ru/catalog/university-prof" TargetMode="External"/><Relationship Id="rId10" Type="http://schemas.openxmlformats.org/officeDocument/2006/relationships/hyperlink" Target="mailto:1&#1089;sales@infocom-s.ru" TargetMode="External"/><Relationship Id="rId4" Type="http://schemas.openxmlformats.org/officeDocument/2006/relationships/image" Target="../media/image59.png"/><Relationship Id="rId9" Type="http://schemas.openxmlformats.org/officeDocument/2006/relationships/hyperlink" Target="https://1c-connect.com/join/s/riwg6ipz1idap8p9wi3rutoipa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5">
            <a:extLst>
              <a:ext uri="{FF2B5EF4-FFF2-40B4-BE49-F238E27FC236}">
                <a16:creationId xmlns:a16="http://schemas.microsoft.com/office/drawing/2014/main" id="{66C80D6C-F2D1-415C-B4EF-FD1825426D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696" y="1144761"/>
            <a:ext cx="11737304" cy="67627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Futura PT Book" panose="020B0502020204020303" pitchFamily="34" charset="-5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utura PT Book" panose="020B0502020204020303" pitchFamily="34" charset="-5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utura PT Book" panose="020B0502020204020303" pitchFamily="34" charset="-5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utura PT Book" panose="020B0502020204020303" pitchFamily="34" charset="-5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utura PT Book" panose="020B0502020204020303" pitchFamily="34" charset="-5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utura PT Book" panose="020B0502020204020303" pitchFamily="34" charset="-5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utura PT Book" panose="020B0502020204020303" pitchFamily="34" charset="-5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utura PT Book" panose="020B0502020204020303" pitchFamily="34" charset="-5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utura PT Book" panose="020B0502020204020303" pitchFamily="34" charset="-5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ru-RU" altLang="ru-RU" spc="100" dirty="0">
                <a:solidFill>
                  <a:srgbClr val="1C1C1C"/>
                </a:solidFill>
                <a:latin typeface="Futura PT Demi" panose="020B0702020204020303" pitchFamily="34" charset="-52"/>
                <a:cs typeface="Arial" panose="020B0604020202020204" pitchFamily="34" charset="0"/>
              </a:rPr>
              <a:t>Планирование учебного процесса, расчет и 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ru-RU" altLang="ru-RU" spc="100" dirty="0">
                <a:solidFill>
                  <a:srgbClr val="1C1C1C"/>
                </a:solidFill>
                <a:latin typeface="Futura PT Demi" panose="020B0702020204020303" pitchFamily="34" charset="-52"/>
                <a:cs typeface="Arial" panose="020B0604020202020204" pitchFamily="34" charset="0"/>
              </a:rPr>
              <a:t>распределение нагрузки сотрудников университета 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ru-RU" altLang="ru-RU" spc="100" dirty="0">
                <a:solidFill>
                  <a:srgbClr val="1C1C1C"/>
                </a:solidFill>
                <a:latin typeface="Futura PT Demi" panose="020B0702020204020303" pitchFamily="34" charset="-52"/>
                <a:cs typeface="Arial" panose="020B0604020202020204" pitchFamily="34" charset="0"/>
              </a:rPr>
              <a:t>в «1С:Университет ПРОФ»</a:t>
            </a:r>
            <a:br>
              <a:rPr lang="ru-RU" altLang="ru-RU" sz="3600" spc="100" dirty="0">
                <a:solidFill>
                  <a:srgbClr val="1C1C1C"/>
                </a:solidFill>
                <a:latin typeface="Futura PT Demi" panose="020B0702020204020303" pitchFamily="34" charset="-52"/>
                <a:cs typeface="Arial" panose="020B0604020202020204" pitchFamily="34" charset="0"/>
              </a:rPr>
            </a:br>
            <a:endParaRPr lang="ru-RU" altLang="ru-RU" sz="3600" spc="100" dirty="0">
              <a:solidFill>
                <a:srgbClr val="1C1C1C"/>
              </a:solidFill>
              <a:latin typeface="Futura PT Demi" panose="020B0702020204020303" pitchFamily="34" charset="-52"/>
              <a:cs typeface="Arial" panose="020B0604020202020204" pitchFamily="34" charset="0"/>
            </a:endParaRPr>
          </a:p>
        </p:txBody>
      </p:sp>
      <p:sp>
        <p:nvSpPr>
          <p:cNvPr id="6147" name="TextBox 10">
            <a:extLst>
              <a:ext uri="{FF2B5EF4-FFF2-40B4-BE49-F238E27FC236}">
                <a16:creationId xmlns:a16="http://schemas.microsoft.com/office/drawing/2014/main" id="{3A64503E-7A6E-4F38-A036-03E3AAE77D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4379" y="333375"/>
            <a:ext cx="1485984" cy="149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 algn="r" eaLnBrk="1" hangingPunct="1">
              <a:lnSpc>
                <a:spcPct val="5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1600" dirty="0">
                <a:solidFill>
                  <a:srgbClr val="1C1C1C"/>
                </a:solidFill>
              </a:rPr>
              <a:t>Февраль 2026 г.</a:t>
            </a:r>
          </a:p>
        </p:txBody>
      </p:sp>
      <p:sp>
        <p:nvSpPr>
          <p:cNvPr id="6148" name="TextBox 6">
            <a:extLst>
              <a:ext uri="{FF2B5EF4-FFF2-40B4-BE49-F238E27FC236}">
                <a16:creationId xmlns:a16="http://schemas.microsoft.com/office/drawing/2014/main" id="{903F662C-C581-4BA4-B7DA-CA19F580D1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074" y="2708920"/>
            <a:ext cx="10676000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 marL="514350" indent="-514350">
              <a:spcBef>
                <a:spcPct val="0"/>
              </a:spcBef>
              <a:buClrTx/>
              <a:buAutoNum type="arabicPeriod"/>
              <a:defRPr/>
            </a:pPr>
            <a:r>
              <a:rPr lang="ru-RU" altLang="ru-RU" sz="2400" dirty="0">
                <a:cs typeface="Arial" charset="0"/>
              </a:rPr>
              <a:t>Возможности «1С:Университет ПРОФ» для расчета нагрузки</a:t>
            </a:r>
          </a:p>
          <a:p>
            <a:pPr marL="457200" indent="-457200">
              <a:spcBef>
                <a:spcPct val="0"/>
              </a:spcBef>
              <a:buClrTx/>
              <a:defRPr/>
            </a:pPr>
            <a:r>
              <a:rPr lang="ru-RU" altLang="ru-RU" sz="2400" dirty="0">
                <a:cs typeface="Arial" charset="0"/>
              </a:rPr>
              <a:t>работа с учебными планами;</a:t>
            </a:r>
          </a:p>
          <a:p>
            <a:pPr marL="457200" indent="-457200">
              <a:spcBef>
                <a:spcPct val="0"/>
              </a:spcBef>
              <a:buClrTx/>
              <a:defRPr/>
            </a:pPr>
            <a:r>
              <a:rPr lang="ru-RU" altLang="ru-RU" sz="2400" dirty="0">
                <a:cs typeface="Arial" charset="0"/>
              </a:rPr>
              <a:t>правила расчета нагрузки;</a:t>
            </a:r>
          </a:p>
          <a:p>
            <a:pPr marL="457200" indent="-457200">
              <a:spcBef>
                <a:spcPct val="0"/>
              </a:spcBef>
              <a:buClrTx/>
              <a:defRPr/>
            </a:pPr>
            <a:r>
              <a:rPr lang="ru-RU" altLang="ru-RU" sz="2400" dirty="0">
                <a:cs typeface="Arial" charset="0"/>
              </a:rPr>
              <a:t>учет норм нагрузки преподавателей согласно должностям и ставкам;</a:t>
            </a:r>
          </a:p>
          <a:p>
            <a:pPr marL="457200" indent="-457200">
              <a:spcBef>
                <a:spcPct val="0"/>
              </a:spcBef>
              <a:buClrTx/>
              <a:defRPr/>
            </a:pPr>
            <a:r>
              <a:rPr lang="ru-RU" altLang="ru-RU" sz="2400" dirty="0">
                <a:cs typeface="Arial" charset="0"/>
              </a:rPr>
              <a:t>учет закрепления студентов за дисциплинами;</a:t>
            </a:r>
          </a:p>
          <a:p>
            <a:pPr marL="457200" indent="-457200">
              <a:spcBef>
                <a:spcPct val="0"/>
              </a:spcBef>
              <a:buClrTx/>
              <a:defRPr/>
            </a:pPr>
            <a:r>
              <a:rPr lang="ru-RU" altLang="ru-RU" sz="2400" dirty="0">
                <a:cs typeface="Arial" charset="0"/>
              </a:rPr>
              <a:t>формирование </a:t>
            </a:r>
            <a:r>
              <a:rPr lang="ru-RU" altLang="ru-RU" sz="2400" dirty="0">
                <a:solidFill>
                  <a:srgbClr val="1C1C1C"/>
                </a:solidFill>
                <a:cs typeface="Arial" charset="0"/>
              </a:rPr>
              <a:t>контингента и распределение поручений </a:t>
            </a:r>
          </a:p>
          <a:p>
            <a:pPr>
              <a:spcBef>
                <a:spcPct val="0"/>
              </a:spcBef>
              <a:buClr>
                <a:srgbClr val="FF0000"/>
              </a:buClr>
              <a:buNone/>
              <a:defRPr/>
            </a:pPr>
            <a:r>
              <a:rPr lang="ru-RU" altLang="ru-RU" sz="2400" dirty="0">
                <a:solidFill>
                  <a:srgbClr val="1C1C1C"/>
                </a:solidFill>
                <a:cs typeface="Arial" charset="0"/>
              </a:rPr>
              <a:t>преподавателей.</a:t>
            </a:r>
          </a:p>
          <a:p>
            <a:pPr>
              <a:spcBef>
                <a:spcPct val="0"/>
              </a:spcBef>
              <a:buClr>
                <a:srgbClr val="FF0000"/>
              </a:buClr>
              <a:buNone/>
              <a:defRPr/>
            </a:pPr>
            <a:r>
              <a:rPr lang="ru-RU" altLang="ru-RU" sz="2400" dirty="0">
                <a:solidFill>
                  <a:srgbClr val="1C1C1C"/>
                </a:solidFill>
                <a:cs typeface="Arial" charset="0"/>
              </a:rPr>
              <a:t>2. Демонстрация функциональных возможностей </a:t>
            </a:r>
            <a:br>
              <a:rPr lang="ru-RU" altLang="ru-RU" sz="2400" dirty="0">
                <a:solidFill>
                  <a:srgbClr val="1C1C1C"/>
                </a:solidFill>
                <a:cs typeface="Arial" charset="0"/>
              </a:rPr>
            </a:br>
            <a:r>
              <a:rPr lang="ru-RU" altLang="ru-RU" sz="2400" dirty="0">
                <a:solidFill>
                  <a:srgbClr val="1C1C1C"/>
                </a:solidFill>
                <a:cs typeface="Arial" charset="0"/>
              </a:rPr>
              <a:t>«1С:Университет ПРОФ» по расчету нагрузки </a:t>
            </a:r>
          </a:p>
          <a:p>
            <a:pPr>
              <a:spcBef>
                <a:spcPct val="0"/>
              </a:spcBef>
              <a:buClr>
                <a:srgbClr val="FF0000"/>
              </a:buClr>
              <a:buNone/>
              <a:defRPr/>
            </a:pPr>
            <a:r>
              <a:rPr lang="ru-RU" altLang="ru-RU" sz="2400" dirty="0">
                <a:solidFill>
                  <a:srgbClr val="1C1C1C"/>
                </a:solidFill>
                <a:cs typeface="Arial" charset="0"/>
              </a:rPr>
              <a:t>3. Ответы на вопросы </a:t>
            </a:r>
          </a:p>
        </p:txBody>
      </p:sp>
      <p:pic>
        <p:nvPicPr>
          <p:cNvPr id="7" name="Рисунок 1">
            <a:extLst>
              <a:ext uri="{FF2B5EF4-FFF2-40B4-BE49-F238E27FC236}">
                <a16:creationId xmlns:a16="http://schemas.microsoft.com/office/drawing/2014/main" id="{AE22ACF6-4779-4DCB-BEE6-38741C9D07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8613" y="5160963"/>
            <a:ext cx="1601787" cy="16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6">
            <a:extLst>
              <a:ext uri="{FF2B5EF4-FFF2-40B4-BE49-F238E27FC236}">
                <a16:creationId xmlns:a16="http://schemas.microsoft.com/office/drawing/2014/main" id="{84DD6E14-27C1-4729-A4BE-AE066B6C7B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563" y="403225"/>
            <a:ext cx="811212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AD27F137-2BC3-40A8-89FA-DF11624B92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8509942"/>
              </p:ext>
            </p:extLst>
          </p:nvPr>
        </p:nvGraphicFramePr>
        <p:xfrm>
          <a:off x="2917812" y="1369548"/>
          <a:ext cx="712879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" name="Заголовок 1">
            <a:extLst>
              <a:ext uri="{FF2B5EF4-FFF2-40B4-BE49-F238E27FC236}">
                <a16:creationId xmlns:a16="http://schemas.microsoft.com/office/drawing/2014/main" id="{B7BA2D2D-F801-4EF9-A1B5-0E037D690953}"/>
              </a:ext>
            </a:extLst>
          </p:cNvPr>
          <p:cNvSpPr txBox="1">
            <a:spLocks noChangeArrowheads="1"/>
          </p:cNvSpPr>
          <p:nvPr/>
        </p:nvSpPr>
        <p:spPr>
          <a:xfrm>
            <a:off x="1992313" y="0"/>
            <a:ext cx="7704087" cy="1081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200" b="1" dirty="0">
                <a:latin typeface="Futura PT Demi" panose="020B0604020202020204" charset="-52"/>
              </a:rPr>
              <a:t>Работа подразделений по расчету нагрузки в «1С:Университет ПРОФ»</a:t>
            </a:r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id="{F25414FB-5782-4A23-B1EE-34AE2F1DF74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563" y="403225"/>
            <a:ext cx="811212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78433A2-E638-4900-BA9D-860362A68D4D}"/>
              </a:ext>
            </a:extLst>
          </p:cNvPr>
          <p:cNvSpPr/>
          <p:nvPr/>
        </p:nvSpPr>
        <p:spPr>
          <a:xfrm flipH="1">
            <a:off x="1055440" y="3518027"/>
            <a:ext cx="16696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latin typeface="Futura PT Demi" panose="020B0604020202020204" charset="-52"/>
              </a:rPr>
              <a:t>Учебно-методическое управление</a:t>
            </a:r>
          </a:p>
        </p:txBody>
      </p:sp>
      <p:sp>
        <p:nvSpPr>
          <p:cNvPr id="7" name="Левая фигурная скобка 6">
            <a:extLst>
              <a:ext uri="{FF2B5EF4-FFF2-40B4-BE49-F238E27FC236}">
                <a16:creationId xmlns:a16="http://schemas.microsoft.com/office/drawing/2014/main" id="{6529F256-D936-4BBE-8869-1B9CE631820C}"/>
              </a:ext>
            </a:extLst>
          </p:cNvPr>
          <p:cNvSpPr/>
          <p:nvPr/>
        </p:nvSpPr>
        <p:spPr>
          <a:xfrm>
            <a:off x="2632568" y="2161636"/>
            <a:ext cx="285244" cy="3600400"/>
          </a:xfrm>
          <a:prstGeom prst="lef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3E96174-927D-490E-94C7-759739A55CCD}"/>
              </a:ext>
            </a:extLst>
          </p:cNvPr>
          <p:cNvSpPr/>
          <p:nvPr/>
        </p:nvSpPr>
        <p:spPr>
          <a:xfrm>
            <a:off x="1055440" y="5701503"/>
            <a:ext cx="20343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i="1" dirty="0">
                <a:latin typeface="Futura PT Demi" panose="020B0604020202020204" charset="-52"/>
              </a:rPr>
              <a:t>Заведующий</a:t>
            </a:r>
            <a:r>
              <a:rPr lang="ru-RU" dirty="0">
                <a:latin typeface="Futura PT Demi" panose="020B0604020202020204" charset="-52"/>
              </a:rPr>
              <a:t> </a:t>
            </a:r>
            <a:r>
              <a:rPr lang="ru-RU" i="1" dirty="0">
                <a:latin typeface="Futura PT Demi" panose="020B0604020202020204" charset="-52"/>
              </a:rPr>
              <a:t>кафедры или методист</a:t>
            </a:r>
            <a:endParaRPr lang="ru-RU" i="1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52E76A91-941D-489B-9457-E7061C558AED}"/>
              </a:ext>
            </a:extLst>
          </p:cNvPr>
          <p:cNvSpPr/>
          <p:nvPr/>
        </p:nvSpPr>
        <p:spPr>
          <a:xfrm>
            <a:off x="1055440" y="1205410"/>
            <a:ext cx="203437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latin typeface="Futura PT Demi" panose="020B0604020202020204" charset="-52"/>
              </a:rPr>
              <a:t>Кафедра или учебно-методическое управление</a:t>
            </a:r>
          </a:p>
          <a:p>
            <a:endParaRPr lang="ru-RU" sz="1600" i="1" dirty="0"/>
          </a:p>
        </p:txBody>
      </p:sp>
      <p:sp>
        <p:nvSpPr>
          <p:cNvPr id="22" name="Левая фигурная скобка 21">
            <a:extLst>
              <a:ext uri="{FF2B5EF4-FFF2-40B4-BE49-F238E27FC236}">
                <a16:creationId xmlns:a16="http://schemas.microsoft.com/office/drawing/2014/main" id="{06940276-9A86-492C-981C-4CC3DDB6702C}"/>
              </a:ext>
            </a:extLst>
          </p:cNvPr>
          <p:cNvSpPr/>
          <p:nvPr/>
        </p:nvSpPr>
        <p:spPr>
          <a:xfrm>
            <a:off x="2668143" y="1360395"/>
            <a:ext cx="285244" cy="532036"/>
          </a:xfrm>
          <a:prstGeom prst="leftBrace">
            <a:avLst>
              <a:gd name="adj1" fmla="val 8333"/>
              <a:gd name="adj2" fmla="val 48210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Левая фигурная скобка 22">
            <a:extLst>
              <a:ext uri="{FF2B5EF4-FFF2-40B4-BE49-F238E27FC236}">
                <a16:creationId xmlns:a16="http://schemas.microsoft.com/office/drawing/2014/main" id="{78A2B341-BB11-47D7-8963-072F24AC7D45}"/>
              </a:ext>
            </a:extLst>
          </p:cNvPr>
          <p:cNvSpPr/>
          <p:nvPr/>
        </p:nvSpPr>
        <p:spPr>
          <a:xfrm>
            <a:off x="2632568" y="6031241"/>
            <a:ext cx="285244" cy="532036"/>
          </a:xfrm>
          <a:prstGeom prst="leftBrace">
            <a:avLst>
              <a:gd name="adj1" fmla="val 8333"/>
              <a:gd name="adj2" fmla="val 48210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7CEE366-496B-401C-806D-4B30B1968B75}"/>
              </a:ext>
            </a:extLst>
          </p:cNvPr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fld id="{DDBE0378-3DB8-4FCE-95E9-06A3C90C0333}" type="slidenum">
              <a:rPr lang="en-US" alt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spcBef>
                  <a:spcPct val="0"/>
                </a:spcBef>
                <a:buClrTx/>
                <a:buFontTx/>
                <a:buNone/>
                <a:defRPr/>
              </a:pPr>
              <a:t>10</a:t>
            </a:fld>
            <a:endParaRPr lang="ru-RU" altLang="ru-RU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222223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76243340-640D-42F2-ACB1-22DDECB5A66E}"/>
              </a:ext>
            </a:extLst>
          </p:cNvPr>
          <p:cNvSpPr/>
          <p:nvPr/>
        </p:nvSpPr>
        <p:spPr>
          <a:xfrm>
            <a:off x="4271963" y="2408238"/>
            <a:ext cx="3648075" cy="936625"/>
          </a:xfrm>
          <a:prstGeom prst="roundRect">
            <a:avLst/>
          </a:prstGeom>
          <a:solidFill>
            <a:srgbClr val="FF986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  <a:latin typeface="Futura PT Demi" panose="020B0604020202020204" charset="-52"/>
              </a:rPr>
              <a:t>Документ «Формирование контингента»</a:t>
            </a:r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682ED253-E62A-4F4C-82B7-0A58AD4DDD5A}"/>
              </a:ext>
            </a:extLst>
          </p:cNvPr>
          <p:cNvSpPr/>
          <p:nvPr/>
        </p:nvSpPr>
        <p:spPr>
          <a:xfrm>
            <a:off x="4271963" y="4281488"/>
            <a:ext cx="3648075" cy="935037"/>
          </a:xfrm>
          <a:prstGeom prst="roundRect">
            <a:avLst/>
          </a:prstGeom>
          <a:solidFill>
            <a:srgbClr val="FF986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  <a:latin typeface="Futura PT Demi" panose="020B0604020202020204" charset="-52"/>
              </a:rPr>
              <a:t>Документ «Распределение поручений»</a:t>
            </a: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A7AF1408-0066-43B5-A5A0-FCD108FD2562}"/>
              </a:ext>
            </a:extLst>
          </p:cNvPr>
          <p:cNvSpPr/>
          <p:nvPr/>
        </p:nvSpPr>
        <p:spPr>
          <a:xfrm>
            <a:off x="2237581" y="1100138"/>
            <a:ext cx="2034382" cy="660400"/>
          </a:xfrm>
          <a:prstGeom prst="roundRect">
            <a:avLst/>
          </a:prstGeom>
          <a:solidFill>
            <a:srgbClr val="FFE59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Futura PT Demi" panose="020B0604020202020204" charset="-52"/>
              </a:rPr>
              <a:t>Документ «Учебный план»</a:t>
            </a: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5A0B8997-F128-4D64-BF87-CEEAEB306037}"/>
              </a:ext>
            </a:extLst>
          </p:cNvPr>
          <p:cNvSpPr/>
          <p:nvPr/>
        </p:nvSpPr>
        <p:spPr>
          <a:xfrm>
            <a:off x="7920038" y="1100138"/>
            <a:ext cx="2280418" cy="660400"/>
          </a:xfrm>
          <a:prstGeom prst="roundRect">
            <a:avLst/>
          </a:prstGeom>
          <a:solidFill>
            <a:srgbClr val="FFE59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Futura PT Demi" panose="020B0604020202020204" charset="-52"/>
              </a:rPr>
              <a:t>Регистр «Численность обучающихся на учебных планах»</a:t>
            </a:r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E35AB8D8-1196-400B-9501-F089CF3EF655}"/>
              </a:ext>
            </a:extLst>
          </p:cNvPr>
          <p:cNvSpPr/>
          <p:nvPr/>
        </p:nvSpPr>
        <p:spPr>
          <a:xfrm>
            <a:off x="4559300" y="1108075"/>
            <a:ext cx="3073400" cy="660400"/>
          </a:xfrm>
          <a:prstGeom prst="roundRect">
            <a:avLst/>
          </a:prstGeom>
          <a:solidFill>
            <a:srgbClr val="FFE59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Futura PT Demi" panose="020B0604020202020204" charset="-52"/>
              </a:rPr>
              <a:t>Документ «Приказы» (регистр «Состояние студентов»)</a:t>
            </a:r>
          </a:p>
        </p:txBody>
      </p: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E83B2046-9473-43F3-9812-5A35E4C85FC0}"/>
              </a:ext>
            </a:extLst>
          </p:cNvPr>
          <p:cNvCxnSpPr>
            <a:cxnSpLocks/>
            <a:stCxn id="6" idx="2"/>
          </p:cNvCxnSpPr>
          <p:nvPr/>
        </p:nvCxnSpPr>
        <p:spPr>
          <a:xfrm>
            <a:off x="3254772" y="1760538"/>
            <a:ext cx="1017191" cy="720725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AFB9BE56-D78F-400C-B26A-D988ACFBD1CE}"/>
              </a:ext>
            </a:extLst>
          </p:cNvPr>
          <p:cNvCxnSpPr>
            <a:stCxn id="8" idx="2"/>
            <a:endCxn id="4" idx="0"/>
          </p:cNvCxnSpPr>
          <p:nvPr/>
        </p:nvCxnSpPr>
        <p:spPr>
          <a:xfrm>
            <a:off x="6096000" y="1768475"/>
            <a:ext cx="0" cy="639763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0A0B0818-02B8-4CCA-9E07-DF91485C7FDC}"/>
              </a:ext>
            </a:extLst>
          </p:cNvPr>
          <p:cNvCxnSpPr>
            <a:cxnSpLocks/>
            <a:stCxn id="7" idx="2"/>
          </p:cNvCxnSpPr>
          <p:nvPr/>
        </p:nvCxnSpPr>
        <p:spPr>
          <a:xfrm flipH="1">
            <a:off x="7920039" y="1760538"/>
            <a:ext cx="1140208" cy="676873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5291CC63-CC5D-4CFD-9044-BF86376CC95F}"/>
              </a:ext>
            </a:extLst>
          </p:cNvPr>
          <p:cNvCxnSpPr>
            <a:stCxn id="4" idx="2"/>
          </p:cNvCxnSpPr>
          <p:nvPr/>
        </p:nvCxnSpPr>
        <p:spPr>
          <a:xfrm>
            <a:off x="6096000" y="3344863"/>
            <a:ext cx="0" cy="936625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Скругленный прямоугольник 20">
            <a:extLst>
              <a:ext uri="{FF2B5EF4-FFF2-40B4-BE49-F238E27FC236}">
                <a16:creationId xmlns:a16="http://schemas.microsoft.com/office/drawing/2014/main" id="{3E980AD4-9F0F-4F33-8936-8905006C9B32}"/>
              </a:ext>
            </a:extLst>
          </p:cNvPr>
          <p:cNvSpPr/>
          <p:nvPr/>
        </p:nvSpPr>
        <p:spPr>
          <a:xfrm>
            <a:off x="8523288" y="2161979"/>
            <a:ext cx="3071813" cy="660400"/>
          </a:xfrm>
          <a:prstGeom prst="roundRect">
            <a:avLst/>
          </a:prstGeom>
          <a:solidFill>
            <a:srgbClr val="BEE39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Futura PT Demi" panose="020B0604020202020204" charset="-52"/>
              </a:rPr>
              <a:t>Справочник «Настройки формирования контингента»</a:t>
            </a:r>
          </a:p>
        </p:txBody>
      </p:sp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id="{0127EF1D-3364-4347-A00B-725639B08056}"/>
              </a:ext>
            </a:extLst>
          </p:cNvPr>
          <p:cNvSpPr/>
          <p:nvPr/>
        </p:nvSpPr>
        <p:spPr>
          <a:xfrm>
            <a:off x="623888" y="2534445"/>
            <a:ext cx="3071812" cy="660400"/>
          </a:xfrm>
          <a:prstGeom prst="roundRect">
            <a:avLst/>
          </a:prstGeom>
          <a:solidFill>
            <a:srgbClr val="FFE59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Futura PT Demi" panose="020B0604020202020204" charset="-52"/>
              </a:rPr>
              <a:t>Документ «Закрепление дисциплин за обучающимися»</a:t>
            </a:r>
          </a:p>
        </p:txBody>
      </p:sp>
      <p:sp>
        <p:nvSpPr>
          <p:cNvPr id="23" name="Скругленный прямоугольник 22">
            <a:extLst>
              <a:ext uri="{FF2B5EF4-FFF2-40B4-BE49-F238E27FC236}">
                <a16:creationId xmlns:a16="http://schemas.microsoft.com/office/drawing/2014/main" id="{D76B321E-8697-42BA-99C8-06A969244C8C}"/>
              </a:ext>
            </a:extLst>
          </p:cNvPr>
          <p:cNvSpPr/>
          <p:nvPr/>
        </p:nvSpPr>
        <p:spPr>
          <a:xfrm>
            <a:off x="623888" y="4506913"/>
            <a:ext cx="3071812" cy="660400"/>
          </a:xfrm>
          <a:prstGeom prst="roundRect">
            <a:avLst/>
          </a:prstGeom>
          <a:solidFill>
            <a:srgbClr val="BEE39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Futura PT Demi" panose="020B0604020202020204" charset="-52"/>
              </a:rPr>
              <a:t>Справочник «Правила расчета»</a:t>
            </a:r>
          </a:p>
        </p:txBody>
      </p:sp>
      <p:sp>
        <p:nvSpPr>
          <p:cNvPr id="24" name="Скругленный прямоугольник 23">
            <a:extLst>
              <a:ext uri="{FF2B5EF4-FFF2-40B4-BE49-F238E27FC236}">
                <a16:creationId xmlns:a16="http://schemas.microsoft.com/office/drawing/2014/main" id="{B76EF88D-D23E-4A7A-8897-02C792E715BF}"/>
              </a:ext>
            </a:extLst>
          </p:cNvPr>
          <p:cNvSpPr/>
          <p:nvPr/>
        </p:nvSpPr>
        <p:spPr>
          <a:xfrm>
            <a:off x="8523288" y="4732337"/>
            <a:ext cx="3071813" cy="660400"/>
          </a:xfrm>
          <a:prstGeom prst="roundRect">
            <a:avLst/>
          </a:prstGeom>
          <a:solidFill>
            <a:srgbClr val="BEE39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Futura PT Demi" panose="020B0604020202020204" charset="-52"/>
              </a:rPr>
              <a:t>Документ «Установка норм нагрузки сотрудников»</a:t>
            </a:r>
          </a:p>
        </p:txBody>
      </p:sp>
      <p:sp>
        <p:nvSpPr>
          <p:cNvPr id="28" name="Скругленный прямоугольник 27">
            <a:extLst>
              <a:ext uri="{FF2B5EF4-FFF2-40B4-BE49-F238E27FC236}">
                <a16:creationId xmlns:a16="http://schemas.microsoft.com/office/drawing/2014/main" id="{6A963625-F2B1-4D64-A699-236FACE4A19E}"/>
              </a:ext>
            </a:extLst>
          </p:cNvPr>
          <p:cNvSpPr/>
          <p:nvPr/>
        </p:nvSpPr>
        <p:spPr>
          <a:xfrm>
            <a:off x="8522270" y="5426075"/>
            <a:ext cx="3071813" cy="660400"/>
          </a:xfrm>
          <a:prstGeom prst="roundRect">
            <a:avLst/>
          </a:prstGeom>
          <a:solidFill>
            <a:srgbClr val="BEE39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Futura PT Demi" panose="020B0604020202020204" charset="-52"/>
              </a:rPr>
              <a:t>Форма «Параметры учета»</a:t>
            </a:r>
          </a:p>
        </p:txBody>
      </p:sp>
      <p:sp>
        <p:nvSpPr>
          <p:cNvPr id="29" name="Скругленный прямоугольник 28">
            <a:extLst>
              <a:ext uri="{FF2B5EF4-FFF2-40B4-BE49-F238E27FC236}">
                <a16:creationId xmlns:a16="http://schemas.microsoft.com/office/drawing/2014/main" id="{B3BC6753-4295-4AD2-831D-F3B377A54232}"/>
              </a:ext>
            </a:extLst>
          </p:cNvPr>
          <p:cNvSpPr/>
          <p:nvPr/>
        </p:nvSpPr>
        <p:spPr>
          <a:xfrm>
            <a:off x="8523288" y="3999310"/>
            <a:ext cx="3071813" cy="658812"/>
          </a:xfrm>
          <a:prstGeom prst="roundRect">
            <a:avLst/>
          </a:prstGeom>
          <a:solidFill>
            <a:srgbClr val="BEE39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Futura PT Demi" panose="020B0604020202020204" charset="-52"/>
              </a:rPr>
              <a:t>Справочник «Переходы состояний документов»</a:t>
            </a:r>
          </a:p>
        </p:txBody>
      </p:sp>
      <p:cxnSp>
        <p:nvCxnSpPr>
          <p:cNvPr id="37" name="Прямая со стрелкой 36">
            <a:extLst>
              <a:ext uri="{FF2B5EF4-FFF2-40B4-BE49-F238E27FC236}">
                <a16:creationId xmlns:a16="http://schemas.microsoft.com/office/drawing/2014/main" id="{17E632F1-7DBF-41FA-B5FF-E2D912B64D63}"/>
              </a:ext>
            </a:extLst>
          </p:cNvPr>
          <p:cNvCxnSpPr/>
          <p:nvPr/>
        </p:nvCxnSpPr>
        <p:spPr>
          <a:xfrm>
            <a:off x="3695700" y="4251325"/>
            <a:ext cx="576263" cy="3302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>
            <a:extLst>
              <a:ext uri="{FF2B5EF4-FFF2-40B4-BE49-F238E27FC236}">
                <a16:creationId xmlns:a16="http://schemas.microsoft.com/office/drawing/2014/main" id="{41ED075A-BB31-4163-86FD-BF3F84013E1C}"/>
              </a:ext>
            </a:extLst>
          </p:cNvPr>
          <p:cNvCxnSpPr/>
          <p:nvPr/>
        </p:nvCxnSpPr>
        <p:spPr>
          <a:xfrm>
            <a:off x="3695700" y="4916488"/>
            <a:ext cx="576263" cy="0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>
            <a:extLst>
              <a:ext uri="{FF2B5EF4-FFF2-40B4-BE49-F238E27FC236}">
                <a16:creationId xmlns:a16="http://schemas.microsoft.com/office/drawing/2014/main" id="{1D7DEDA4-7EE6-4B19-AD2C-4EBCC428A3AE}"/>
              </a:ext>
            </a:extLst>
          </p:cNvPr>
          <p:cNvCxnSpPr>
            <a:cxnSpLocks/>
            <a:stCxn id="24" idx="1"/>
            <a:endCxn id="5" idx="3"/>
          </p:cNvCxnSpPr>
          <p:nvPr/>
        </p:nvCxnSpPr>
        <p:spPr>
          <a:xfrm flipH="1" flipV="1">
            <a:off x="7920038" y="4749007"/>
            <a:ext cx="603250" cy="313530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>
            <a:extLst>
              <a:ext uri="{FF2B5EF4-FFF2-40B4-BE49-F238E27FC236}">
                <a16:creationId xmlns:a16="http://schemas.microsoft.com/office/drawing/2014/main" id="{C8938127-A997-4089-A276-777D2F5CE5B0}"/>
              </a:ext>
            </a:extLst>
          </p:cNvPr>
          <p:cNvCxnSpPr>
            <a:cxnSpLocks/>
            <a:stCxn id="28" idx="1"/>
          </p:cNvCxnSpPr>
          <p:nvPr/>
        </p:nvCxnSpPr>
        <p:spPr>
          <a:xfrm flipH="1" flipV="1">
            <a:off x="7920236" y="4975226"/>
            <a:ext cx="602034" cy="781049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Скругленный прямоугольник 45">
            <a:extLst>
              <a:ext uri="{FF2B5EF4-FFF2-40B4-BE49-F238E27FC236}">
                <a16:creationId xmlns:a16="http://schemas.microsoft.com/office/drawing/2014/main" id="{2F9977C8-1ABA-47D2-9099-49BCDE82EE72}"/>
              </a:ext>
            </a:extLst>
          </p:cNvPr>
          <p:cNvSpPr/>
          <p:nvPr/>
        </p:nvSpPr>
        <p:spPr>
          <a:xfrm>
            <a:off x="1747044" y="6265862"/>
            <a:ext cx="490537" cy="284163"/>
          </a:xfrm>
          <a:prstGeom prst="roundRect">
            <a:avLst/>
          </a:prstGeom>
          <a:solidFill>
            <a:srgbClr val="FF986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3334" name="TextBox 46">
            <a:extLst>
              <a:ext uri="{FF2B5EF4-FFF2-40B4-BE49-F238E27FC236}">
                <a16:creationId xmlns:a16="http://schemas.microsoft.com/office/drawing/2014/main" id="{2AAEE579-520E-4E4C-8254-951860AC0C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963" y="6505575"/>
            <a:ext cx="3073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60402020202020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60402020202020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60402020202020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60402020202020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ru-RU" altLang="ru-RU" sz="1400"/>
              <a:t>Основные объекты</a:t>
            </a:r>
          </a:p>
        </p:txBody>
      </p:sp>
      <p:sp>
        <p:nvSpPr>
          <p:cNvPr id="49" name="Скругленный прямоугольник 48">
            <a:extLst>
              <a:ext uri="{FF2B5EF4-FFF2-40B4-BE49-F238E27FC236}">
                <a16:creationId xmlns:a16="http://schemas.microsoft.com/office/drawing/2014/main" id="{81CB38BE-A93C-4F30-9583-4CD8DBD0FA84}"/>
              </a:ext>
            </a:extLst>
          </p:cNvPr>
          <p:cNvSpPr/>
          <p:nvPr/>
        </p:nvSpPr>
        <p:spPr>
          <a:xfrm>
            <a:off x="5849937" y="6265863"/>
            <a:ext cx="492125" cy="284163"/>
          </a:xfrm>
          <a:prstGeom prst="roundRect">
            <a:avLst/>
          </a:prstGeom>
          <a:solidFill>
            <a:srgbClr val="FFE59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50" name="Скругленный прямоугольник 49">
            <a:extLst>
              <a:ext uri="{FF2B5EF4-FFF2-40B4-BE49-F238E27FC236}">
                <a16:creationId xmlns:a16="http://schemas.microsoft.com/office/drawing/2014/main" id="{EF821C80-D9C7-488E-8B43-EBDC3E978E78}"/>
              </a:ext>
            </a:extLst>
          </p:cNvPr>
          <p:cNvSpPr/>
          <p:nvPr/>
        </p:nvSpPr>
        <p:spPr>
          <a:xfrm>
            <a:off x="9930606" y="6265862"/>
            <a:ext cx="490538" cy="284163"/>
          </a:xfrm>
          <a:prstGeom prst="roundRect">
            <a:avLst/>
          </a:prstGeom>
          <a:solidFill>
            <a:srgbClr val="BEE39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3337" name="TextBox 50">
            <a:extLst>
              <a:ext uri="{FF2B5EF4-FFF2-40B4-BE49-F238E27FC236}">
                <a16:creationId xmlns:a16="http://schemas.microsoft.com/office/drawing/2014/main" id="{5F465749-AA04-4B34-8C10-885827AE84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0888" y="6505575"/>
            <a:ext cx="30718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60402020202020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60402020202020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60402020202020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60402020202020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ru-RU" altLang="ru-RU" sz="1400" dirty="0"/>
              <a:t>Источники данных</a:t>
            </a:r>
          </a:p>
        </p:txBody>
      </p:sp>
      <p:sp>
        <p:nvSpPr>
          <p:cNvPr id="13338" name="TextBox 51">
            <a:extLst>
              <a:ext uri="{FF2B5EF4-FFF2-40B4-BE49-F238E27FC236}">
                <a16:creationId xmlns:a16="http://schemas.microsoft.com/office/drawing/2014/main" id="{445D0B4F-2371-472E-9906-729127751A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9851" y="6512718"/>
            <a:ext cx="30718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60402020202020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60402020202020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60402020202020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60402020202020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ru-RU" altLang="ru-RU" sz="1400" dirty="0"/>
              <a:t>Настройки</a:t>
            </a:r>
          </a:p>
        </p:txBody>
      </p:sp>
      <p:sp>
        <p:nvSpPr>
          <p:cNvPr id="53" name="Скругленный прямоугольник 52">
            <a:extLst>
              <a:ext uri="{FF2B5EF4-FFF2-40B4-BE49-F238E27FC236}">
                <a16:creationId xmlns:a16="http://schemas.microsoft.com/office/drawing/2014/main" id="{E3861C19-0341-4948-8C56-DDCA4E62C416}"/>
              </a:ext>
            </a:extLst>
          </p:cNvPr>
          <p:cNvSpPr/>
          <p:nvPr/>
        </p:nvSpPr>
        <p:spPr>
          <a:xfrm>
            <a:off x="623888" y="3644900"/>
            <a:ext cx="3071812" cy="660400"/>
          </a:xfrm>
          <a:prstGeom prst="roundRect">
            <a:avLst/>
          </a:prstGeom>
          <a:solidFill>
            <a:srgbClr val="FFE59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Futura PT Demi" panose="020B0604020202020204" charset="-52"/>
              </a:rPr>
              <a:t>Документ «Кадровое перемещение»</a:t>
            </a:r>
          </a:p>
        </p:txBody>
      </p:sp>
      <p:cxnSp>
        <p:nvCxnSpPr>
          <p:cNvPr id="54" name="Прямая со стрелкой 53">
            <a:extLst>
              <a:ext uri="{FF2B5EF4-FFF2-40B4-BE49-F238E27FC236}">
                <a16:creationId xmlns:a16="http://schemas.microsoft.com/office/drawing/2014/main" id="{688934B5-8A44-4153-9F5D-B97F86370F6B}"/>
              </a:ext>
            </a:extLst>
          </p:cNvPr>
          <p:cNvCxnSpPr>
            <a:cxnSpLocks/>
            <a:stCxn id="29" idx="1"/>
          </p:cNvCxnSpPr>
          <p:nvPr/>
        </p:nvCxnSpPr>
        <p:spPr>
          <a:xfrm flipH="1">
            <a:off x="7946630" y="4328716"/>
            <a:ext cx="576658" cy="282972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>
            <a:extLst>
              <a:ext uri="{FF2B5EF4-FFF2-40B4-BE49-F238E27FC236}">
                <a16:creationId xmlns:a16="http://schemas.microsoft.com/office/drawing/2014/main" id="{E93225A4-6C13-4211-A312-6F8722CB3B88}"/>
              </a:ext>
            </a:extLst>
          </p:cNvPr>
          <p:cNvCxnSpPr>
            <a:cxnSpLocks/>
            <a:stCxn id="21" idx="1"/>
          </p:cNvCxnSpPr>
          <p:nvPr/>
        </p:nvCxnSpPr>
        <p:spPr>
          <a:xfrm flipH="1">
            <a:off x="7954170" y="2492179"/>
            <a:ext cx="569118" cy="228600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>
            <a:extLst>
              <a:ext uri="{FF2B5EF4-FFF2-40B4-BE49-F238E27FC236}">
                <a16:creationId xmlns:a16="http://schemas.microsoft.com/office/drawing/2014/main" id="{FF5E44C6-DE04-4D05-8E7C-BDF7D74D427C}"/>
              </a:ext>
            </a:extLst>
          </p:cNvPr>
          <p:cNvCxnSpPr/>
          <p:nvPr/>
        </p:nvCxnSpPr>
        <p:spPr>
          <a:xfrm>
            <a:off x="3695700" y="2852738"/>
            <a:ext cx="576263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Скругленный прямоугольник 32">
            <a:extLst>
              <a:ext uri="{FF2B5EF4-FFF2-40B4-BE49-F238E27FC236}">
                <a16:creationId xmlns:a16="http://schemas.microsoft.com/office/drawing/2014/main" id="{865817CE-2DBA-48F4-A82D-2E91DDBFFB35}"/>
              </a:ext>
            </a:extLst>
          </p:cNvPr>
          <p:cNvSpPr/>
          <p:nvPr/>
        </p:nvSpPr>
        <p:spPr>
          <a:xfrm>
            <a:off x="623888" y="5373688"/>
            <a:ext cx="3071812" cy="660400"/>
          </a:xfrm>
          <a:prstGeom prst="roundRect">
            <a:avLst/>
          </a:prstGeom>
          <a:solidFill>
            <a:srgbClr val="BEE39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Futura PT Demi" panose="020B0604020202020204" charset="-52"/>
              </a:rPr>
              <a:t>Документ «Квалификационные требования»</a:t>
            </a:r>
          </a:p>
        </p:txBody>
      </p:sp>
      <p:cxnSp>
        <p:nvCxnSpPr>
          <p:cNvPr id="35" name="Прямая со стрелкой 34">
            <a:extLst>
              <a:ext uri="{FF2B5EF4-FFF2-40B4-BE49-F238E27FC236}">
                <a16:creationId xmlns:a16="http://schemas.microsoft.com/office/drawing/2014/main" id="{E563533B-BD31-4126-8A27-5049B426AB38}"/>
              </a:ext>
            </a:extLst>
          </p:cNvPr>
          <p:cNvCxnSpPr/>
          <p:nvPr/>
        </p:nvCxnSpPr>
        <p:spPr>
          <a:xfrm flipV="1">
            <a:off x="3695700" y="5167313"/>
            <a:ext cx="576263" cy="538162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Заголовок 1">
            <a:extLst>
              <a:ext uri="{FF2B5EF4-FFF2-40B4-BE49-F238E27FC236}">
                <a16:creationId xmlns:a16="http://schemas.microsoft.com/office/drawing/2014/main" id="{2BFA45CB-B5F2-434E-B2F6-99A5D55A40FF}"/>
              </a:ext>
            </a:extLst>
          </p:cNvPr>
          <p:cNvSpPr txBox="1">
            <a:spLocks/>
          </p:cNvSpPr>
          <p:nvPr/>
        </p:nvSpPr>
        <p:spPr>
          <a:xfrm>
            <a:off x="1985962" y="-388392"/>
            <a:ext cx="8712199" cy="108108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anose="020B0702020204020303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ru-RU" altLang="ru-RU" sz="2400" b="1" kern="0" dirty="0"/>
          </a:p>
          <a:p>
            <a:pPr>
              <a:defRPr/>
            </a:pPr>
            <a:r>
              <a:rPr lang="ru-RU" altLang="ru-RU" sz="3200" b="1" kern="0" dirty="0">
                <a:solidFill>
                  <a:schemeClr val="tx1"/>
                </a:solidFill>
              </a:rPr>
              <a:t>Взаимосвязь объектов для расчета нагрузки в «1С:Университет ПРОФ»</a:t>
            </a:r>
          </a:p>
        </p:txBody>
      </p:sp>
      <p:sp>
        <p:nvSpPr>
          <p:cNvPr id="40" name="Скругленный прямоугольник 39">
            <a:extLst>
              <a:ext uri="{FF2B5EF4-FFF2-40B4-BE49-F238E27FC236}">
                <a16:creationId xmlns:a16="http://schemas.microsoft.com/office/drawing/2014/main" id="{33B24683-D735-4B16-A161-9C3EBCB295D2}"/>
              </a:ext>
            </a:extLst>
          </p:cNvPr>
          <p:cNvSpPr/>
          <p:nvPr/>
        </p:nvSpPr>
        <p:spPr>
          <a:xfrm>
            <a:off x="8523288" y="3018633"/>
            <a:ext cx="3071813" cy="660400"/>
          </a:xfrm>
          <a:prstGeom prst="roundRect">
            <a:avLst/>
          </a:prstGeom>
          <a:solidFill>
            <a:srgbClr val="BEE39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Futura PT Demi" panose="020B0604020202020204" charset="-52"/>
              </a:rPr>
              <a:t>Справочник «Настройки закрепления правил за нагрузкой»</a:t>
            </a:r>
          </a:p>
        </p:txBody>
      </p:sp>
      <p:cxnSp>
        <p:nvCxnSpPr>
          <p:cNvPr id="42" name="Прямая со стрелкой 41">
            <a:extLst>
              <a:ext uri="{FF2B5EF4-FFF2-40B4-BE49-F238E27FC236}">
                <a16:creationId xmlns:a16="http://schemas.microsoft.com/office/drawing/2014/main" id="{BE49BB7D-3752-4F46-B4D5-CBE9F70D7D2A}"/>
              </a:ext>
            </a:extLst>
          </p:cNvPr>
          <p:cNvCxnSpPr>
            <a:cxnSpLocks/>
            <a:stCxn id="40" idx="1"/>
            <a:endCxn id="4" idx="3"/>
          </p:cNvCxnSpPr>
          <p:nvPr/>
        </p:nvCxnSpPr>
        <p:spPr>
          <a:xfrm flipH="1" flipV="1">
            <a:off x="7920038" y="2876551"/>
            <a:ext cx="603250" cy="472282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670DC8EA-5319-44D5-91C9-19811D0371D2}"/>
              </a:ext>
            </a:extLst>
          </p:cNvPr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fld id="{DDBE0378-3DB8-4FCE-95E9-06A3C90C0333}" type="slidenum">
              <a:rPr lang="en-US" alt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spcBef>
                  <a:spcPct val="0"/>
                </a:spcBef>
                <a:buClrTx/>
                <a:buFontTx/>
                <a:buNone/>
                <a:defRPr/>
              </a:pPr>
              <a:t>11</a:t>
            </a:fld>
            <a:endParaRPr lang="ru-RU" altLang="ru-RU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1" name="Рисунок 6">
            <a:extLst>
              <a:ext uri="{FF2B5EF4-FFF2-40B4-BE49-F238E27FC236}">
                <a16:creationId xmlns:a16="http://schemas.microsoft.com/office/drawing/2014/main" id="{7B2C589E-1A62-47BC-B6E9-A458237A73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563" y="403225"/>
            <a:ext cx="811212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D1E750A-4E7A-47F3-AE3F-31FE757F5A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79" t="13537" r="1760" b="18667"/>
          <a:stretch/>
        </p:blipFill>
        <p:spPr>
          <a:xfrm>
            <a:off x="2855640" y="1565945"/>
            <a:ext cx="7814618" cy="295810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DC8E077-C3FB-4104-9712-22663A4348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563" y="403225"/>
            <a:ext cx="811212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" name="TextBox 91">
            <a:extLst>
              <a:ext uri="{FF2B5EF4-FFF2-40B4-BE49-F238E27FC236}">
                <a16:creationId xmlns:a16="http://schemas.microsoft.com/office/drawing/2014/main" id="{D61CD9AA-5EBE-4AD9-9B04-6A0738AB5101}"/>
              </a:ext>
            </a:extLst>
          </p:cNvPr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fld id="{DDBE0378-3DB8-4FCE-95E9-06A3C90C0333}" type="slidenum">
              <a:rPr lang="en-US" alt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spcBef>
                  <a:spcPct val="0"/>
                </a:spcBef>
                <a:buClrTx/>
                <a:buFontTx/>
                <a:buNone/>
                <a:defRPr/>
              </a:pPr>
              <a:t>12</a:t>
            </a:fld>
            <a:endParaRPr lang="ru-RU" altLang="ru-RU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41BDB79-ABC5-499F-9CCF-DBD90766C0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1340" y="2780928"/>
            <a:ext cx="6080223" cy="317586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4A902A25-DAFE-496E-A5BB-A9FFFD5220BC}"/>
              </a:ext>
            </a:extLst>
          </p:cNvPr>
          <p:cNvSpPr txBox="1">
            <a:spLocks noChangeArrowheads="1"/>
          </p:cNvSpPr>
          <p:nvPr/>
        </p:nvSpPr>
        <p:spPr>
          <a:xfrm>
            <a:off x="1992313" y="0"/>
            <a:ext cx="10199687" cy="1081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200" b="1" dirty="0">
                <a:latin typeface="Futura PT Demi" panose="020B0604020202020204" charset="-52"/>
              </a:rPr>
              <a:t>Учебный план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8F6BD3B-A5F7-4A7E-A6B2-91E9CACCFFC1}"/>
              </a:ext>
            </a:extLst>
          </p:cNvPr>
          <p:cNvSpPr/>
          <p:nvPr/>
        </p:nvSpPr>
        <p:spPr>
          <a:xfrm>
            <a:off x="479376" y="1556792"/>
            <a:ext cx="219003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Futura PT Demi" panose="020B0604020202020204" pitchFamily="34" charset="-52"/>
              </a:rPr>
              <a:t>В «1С:Университет ПРОФ» содержится вся информация, которая есть в печатных учебных планах: вид образования, специальности и их коды, квалификации и образовательные стандарты. </a:t>
            </a:r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0F3B790-B9E6-4650-BA74-5A32D8293742}"/>
              </a:ext>
            </a:extLst>
          </p:cNvPr>
          <p:cNvSpPr/>
          <p:nvPr/>
        </p:nvSpPr>
        <p:spPr>
          <a:xfrm>
            <a:off x="523442" y="5285849"/>
            <a:ext cx="406039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Futura PT Demi" panose="020B0604020202020204" pitchFamily="34" charset="-52"/>
              </a:rPr>
              <a:t>«1С:Университет ПРОФ» поддерживает образовательные стандарты: </a:t>
            </a:r>
            <a:br>
              <a:rPr lang="ru-RU" dirty="0">
                <a:latin typeface="Futura PT Demi" panose="020B0604020202020204" pitchFamily="34" charset="-52"/>
              </a:rPr>
            </a:br>
            <a:r>
              <a:rPr lang="ru-RU" dirty="0">
                <a:latin typeface="Futura PT Demi" panose="020B0604020202020204" pitchFamily="34" charset="-52"/>
              </a:rPr>
              <a:t>ФГОС ВО, ФГОС ВПО, ФГОС СПО, ФГТ, ГОС.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08943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4184ECED-BF67-4D0F-8887-96AB2E7AFDA2}"/>
              </a:ext>
            </a:extLst>
          </p:cNvPr>
          <p:cNvSpPr txBox="1">
            <a:spLocks noChangeArrowheads="1"/>
          </p:cNvSpPr>
          <p:nvPr/>
        </p:nvSpPr>
        <p:spPr>
          <a:xfrm>
            <a:off x="1992313" y="0"/>
            <a:ext cx="10199687" cy="1081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200" b="1" dirty="0">
                <a:latin typeface="Futura PT Demi" panose="020B0604020202020204" charset="-52"/>
              </a:rPr>
              <a:t>Редактор учебных планов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D5922B9-C75E-4F91-B617-AAFE5BD66B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563" y="403225"/>
            <a:ext cx="811212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1079CA7-6469-4D1C-8508-DF922133F8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4352" y="1367879"/>
            <a:ext cx="5015186" cy="524827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504FE4C-EE9C-4256-B9D6-2B6EC6D31E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0056" y="1367879"/>
            <a:ext cx="4810125" cy="524827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1" name="Стрелка: вправо 10">
            <a:extLst>
              <a:ext uri="{FF2B5EF4-FFF2-40B4-BE49-F238E27FC236}">
                <a16:creationId xmlns:a16="http://schemas.microsoft.com/office/drawing/2014/main" id="{C697953E-C5F6-4B9B-9106-367FA4B46FA7}"/>
              </a:ext>
            </a:extLst>
          </p:cNvPr>
          <p:cNvSpPr/>
          <p:nvPr/>
        </p:nvSpPr>
        <p:spPr>
          <a:xfrm>
            <a:off x="5231904" y="3284984"/>
            <a:ext cx="1728192" cy="936104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8FE1FE3-E1E3-4DAE-9B3B-8F1AF6F96CA8}"/>
              </a:ext>
            </a:extLst>
          </p:cNvPr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fld id="{DDBE0378-3DB8-4FCE-95E9-06A3C90C0333}" type="slidenum">
              <a:rPr lang="en-US" alt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spcBef>
                  <a:spcPct val="0"/>
                </a:spcBef>
                <a:buClrTx/>
                <a:buFontTx/>
                <a:buNone/>
                <a:defRPr/>
              </a:pPr>
              <a:t>13</a:t>
            </a:fld>
            <a:endParaRPr lang="ru-RU" altLang="ru-RU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597252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00115455-7EA1-437B-9CA8-66B564572492}"/>
              </a:ext>
            </a:extLst>
          </p:cNvPr>
          <p:cNvSpPr txBox="1">
            <a:spLocks noChangeArrowheads="1"/>
          </p:cNvSpPr>
          <p:nvPr/>
        </p:nvSpPr>
        <p:spPr>
          <a:xfrm>
            <a:off x="1992313" y="0"/>
            <a:ext cx="10199687" cy="1081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200" b="1" dirty="0">
                <a:latin typeface="Futura PT Demi" panose="020B0604020202020204" charset="-52"/>
              </a:rPr>
              <a:t>Сценарии создания учебных планов</a:t>
            </a: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70C05F3F-3117-469A-9BDF-3750E27BE6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5170012"/>
              </p:ext>
            </p:extLst>
          </p:nvPr>
        </p:nvGraphicFramePr>
        <p:xfrm>
          <a:off x="1055440" y="1393725"/>
          <a:ext cx="3877320" cy="504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24DDCED-754D-4997-B4C6-B6B6D3DE1047}"/>
              </a:ext>
            </a:extLst>
          </p:cNvPr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fld id="{DDBE0378-3DB8-4FCE-95E9-06A3C90C0333}" type="slidenum">
              <a:rPr lang="en-US" alt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spcBef>
                  <a:spcPct val="0"/>
                </a:spcBef>
                <a:buClrTx/>
                <a:buFontTx/>
                <a:buNone/>
                <a:defRPr/>
              </a:pPr>
              <a:t>14</a:t>
            </a:fld>
            <a:endParaRPr lang="ru-RU" altLang="ru-RU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8" name="Рисунок 6">
            <a:extLst>
              <a:ext uri="{FF2B5EF4-FFF2-40B4-BE49-F238E27FC236}">
                <a16:creationId xmlns:a16="http://schemas.microsoft.com/office/drawing/2014/main" id="{F04312F6-D553-4655-8375-236928E430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563" y="403225"/>
            <a:ext cx="811212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34FD21D6-4093-422D-BFB0-C91DF6B71724}"/>
              </a:ext>
            </a:extLst>
          </p:cNvPr>
          <p:cNvSpPr/>
          <p:nvPr/>
        </p:nvSpPr>
        <p:spPr>
          <a:xfrm>
            <a:off x="5447928" y="3143250"/>
            <a:ext cx="3825785" cy="123031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9A416EEF-6527-44AB-9813-9DE5481057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15060065"/>
              </p:ext>
            </p:extLst>
          </p:nvPr>
        </p:nvGraphicFramePr>
        <p:xfrm>
          <a:off x="5447928" y="1393725"/>
          <a:ext cx="5749727" cy="50610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6E230D1A-1220-4185-BCCA-61FA88F7926B}"/>
              </a:ext>
            </a:extLst>
          </p:cNvPr>
          <p:cNvCxnSpPr>
            <a:cxnSpLocks/>
          </p:cNvCxnSpPr>
          <p:nvPr/>
        </p:nvCxnSpPr>
        <p:spPr>
          <a:xfrm>
            <a:off x="1487488" y="1393725"/>
            <a:ext cx="9873555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Правая фигурная скобка 2">
            <a:extLst>
              <a:ext uri="{FF2B5EF4-FFF2-40B4-BE49-F238E27FC236}">
                <a16:creationId xmlns:a16="http://schemas.microsoft.com/office/drawing/2014/main" id="{B3712030-ED96-49A9-A593-C0501A87CEC2}"/>
              </a:ext>
            </a:extLst>
          </p:cNvPr>
          <p:cNvSpPr/>
          <p:nvPr/>
        </p:nvSpPr>
        <p:spPr>
          <a:xfrm>
            <a:off x="4932760" y="1456383"/>
            <a:ext cx="470148" cy="4916683"/>
          </a:xfrm>
          <a:prstGeom prst="righ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F096C7E9-C8CE-4F39-9ABA-CCD6528A54C2}"/>
              </a:ext>
            </a:extLst>
          </p:cNvPr>
          <p:cNvCxnSpPr/>
          <p:nvPr/>
        </p:nvCxnSpPr>
        <p:spPr>
          <a:xfrm flipV="1">
            <a:off x="6754321" y="2434568"/>
            <a:ext cx="204068" cy="79208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B36681EF-DA7A-43D1-BC9E-403EC47D42A5}"/>
              </a:ext>
            </a:extLst>
          </p:cNvPr>
          <p:cNvCxnSpPr>
            <a:cxnSpLocks/>
          </p:cNvCxnSpPr>
          <p:nvPr/>
        </p:nvCxnSpPr>
        <p:spPr>
          <a:xfrm>
            <a:off x="6870415" y="3645024"/>
            <a:ext cx="24908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5D9225A1-5661-4262-B36F-F812AFA2E8CF}"/>
              </a:ext>
            </a:extLst>
          </p:cNvPr>
          <p:cNvCxnSpPr>
            <a:cxnSpLocks/>
          </p:cNvCxnSpPr>
          <p:nvPr/>
        </p:nvCxnSpPr>
        <p:spPr>
          <a:xfrm>
            <a:off x="6754321" y="4328108"/>
            <a:ext cx="365182" cy="76202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31788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72A01763-4608-4AD6-BD62-EBA5263E9297}"/>
              </a:ext>
            </a:extLst>
          </p:cNvPr>
          <p:cNvSpPr txBox="1">
            <a:spLocks noChangeArrowheads="1"/>
          </p:cNvSpPr>
          <p:nvPr/>
        </p:nvSpPr>
        <p:spPr>
          <a:xfrm>
            <a:off x="1991544" y="0"/>
            <a:ext cx="10199687" cy="1376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200" b="1" dirty="0">
                <a:latin typeface="Futura PT Demi" panose="020B0604020202020204" charset="-52"/>
              </a:rPr>
              <a:t>Как учесть требования к распределению </a:t>
            </a:r>
          </a:p>
          <a:p>
            <a:r>
              <a:rPr lang="ru-RU" altLang="ru-RU" sz="3200" b="1" dirty="0">
                <a:latin typeface="Futura PT Demi" panose="020B0604020202020204" charset="-52"/>
              </a:rPr>
              <a:t>и нормы времени для расчета нагрузки?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F91099-0989-4B14-B41F-134D47929DF9}"/>
              </a:ext>
            </a:extLst>
          </p:cNvPr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fld id="{DDBE0378-3DB8-4FCE-95E9-06A3C90C0333}" type="slidenum">
              <a:rPr lang="en-US" alt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spcBef>
                  <a:spcPct val="0"/>
                </a:spcBef>
                <a:buClrTx/>
                <a:buFontTx/>
                <a:buNone/>
                <a:defRPr/>
              </a:pPr>
              <a:t>15</a:t>
            </a:fld>
            <a:endParaRPr lang="ru-RU" altLang="ru-RU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5B4AD5C9-E1DC-489B-9FEE-5740E45F67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21843481"/>
              </p:ext>
            </p:extLst>
          </p:nvPr>
        </p:nvGraphicFramePr>
        <p:xfrm>
          <a:off x="623392" y="1467457"/>
          <a:ext cx="6264696" cy="50051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Рисунок 6">
            <a:extLst>
              <a:ext uri="{FF2B5EF4-FFF2-40B4-BE49-F238E27FC236}">
                <a16:creationId xmlns:a16="http://schemas.microsoft.com/office/drawing/2014/main" id="{5551B4F8-13EE-4726-9199-58E19EFF40D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563" y="403225"/>
            <a:ext cx="811212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5A1D8D9-CADB-42F3-89FA-947A8EE10AB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92156" y="1322052"/>
            <a:ext cx="4561552" cy="515054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656326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72A01763-4608-4AD6-BD62-EBA5263E9297}"/>
              </a:ext>
            </a:extLst>
          </p:cNvPr>
          <p:cNvSpPr txBox="1">
            <a:spLocks noChangeArrowheads="1"/>
          </p:cNvSpPr>
          <p:nvPr/>
        </p:nvSpPr>
        <p:spPr>
          <a:xfrm>
            <a:off x="1992313" y="0"/>
            <a:ext cx="10199687" cy="1081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200" b="1" dirty="0">
                <a:latin typeface="Futura PT Demi" panose="020B0604020202020204" charset="-52"/>
              </a:rPr>
              <a:t>Правила расчета учебной нагрузки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F91099-0989-4B14-B41F-134D47929DF9}"/>
              </a:ext>
            </a:extLst>
          </p:cNvPr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fld id="{DDBE0378-3DB8-4FCE-95E9-06A3C90C0333}" type="slidenum">
              <a:rPr lang="en-US" alt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spcBef>
                  <a:spcPct val="0"/>
                </a:spcBef>
                <a:buClrTx/>
                <a:buFontTx/>
                <a:buNone/>
                <a:defRPr/>
              </a:pPr>
              <a:t>16</a:t>
            </a:fld>
            <a:endParaRPr lang="ru-RU" altLang="ru-RU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5B4AD5C9-E1DC-489B-9FEE-5740E45F67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45481620"/>
              </p:ext>
            </p:extLst>
          </p:nvPr>
        </p:nvGraphicFramePr>
        <p:xfrm>
          <a:off x="1091444" y="1215272"/>
          <a:ext cx="10009112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Прямоугольник: скругленные углы 4">
            <a:extLst>
              <a:ext uri="{FF2B5EF4-FFF2-40B4-BE49-F238E27FC236}">
                <a16:creationId xmlns:a16="http://schemas.microsoft.com/office/drawing/2014/main" id="{FA168F85-B529-46A9-AA04-1E962DA290D7}"/>
              </a:ext>
            </a:extLst>
          </p:cNvPr>
          <p:cNvSpPr txBox="1"/>
          <p:nvPr/>
        </p:nvSpPr>
        <p:spPr>
          <a:xfrm>
            <a:off x="1775520" y="5229200"/>
            <a:ext cx="8856984" cy="982816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marL="0" lvl="0" indent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ru-RU" sz="2000" i="1" kern="1200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28D714-1D88-466E-A676-BA7D6C5FF462}"/>
              </a:ext>
            </a:extLst>
          </p:cNvPr>
          <p:cNvSpPr txBox="1"/>
          <p:nvPr/>
        </p:nvSpPr>
        <p:spPr>
          <a:xfrm>
            <a:off x="623392" y="1319686"/>
            <a:ext cx="11233248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dirty="0">
                <a:latin typeface="Futura PT Demi" panose="020B0604020202020204" pitchFamily="34" charset="-52"/>
              </a:rPr>
              <a:t>В «1С:Университет ПРОФ» можно учесть различные </a:t>
            </a:r>
            <a:r>
              <a:rPr lang="ru-RU" altLang="ru-RU" sz="1600" b="1" dirty="0">
                <a:latin typeface="Futura PT Demi" panose="020B0604020202020204" charset="-52"/>
              </a:rPr>
              <a:t>требования к распределению и их </a:t>
            </a:r>
            <a:r>
              <a:rPr lang="ru-RU" sz="1600" dirty="0">
                <a:latin typeface="Futura PT Demi" panose="020B0604020202020204" pitchFamily="34" charset="-52"/>
              </a:rPr>
              <a:t>комбинации – формулы. В механизме формул указываются источники формирования данного правила расчета (которые используются как переменные), а также математические действия с ними, необходимые для составления формулы (+, -, *, /, ( )). Источники формирования выбираются из правого окна формы. Математические действия вносятся в формулу путем нажатия кнопки «Добавить» и последующего выбора необходимого действия из выпадающего списка.</a:t>
            </a:r>
          </a:p>
          <a:p>
            <a:pPr>
              <a:defRPr/>
            </a:pPr>
            <a:endParaRPr lang="ru-RU" sz="1600" dirty="0">
              <a:latin typeface="Futura PT Demi" panose="020B0604020202020204" pitchFamily="34" charset="-52"/>
            </a:endParaRPr>
          </a:p>
          <a:p>
            <a:pPr>
              <a:defRPr/>
            </a:pPr>
            <a:r>
              <a:rPr lang="ru-RU" sz="1600" dirty="0">
                <a:latin typeface="Futura PT Demi" panose="020B0604020202020204" pitchFamily="34" charset="-52"/>
              </a:rPr>
              <a:t>Некоторые источники данных для формул: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600" dirty="0" err="1">
                <a:latin typeface="Futura PT Demi" panose="020B0604020202020204" pitchFamily="34" charset="-52"/>
              </a:rPr>
              <a:t>КоличествоКонтингентаПоСтроке</a:t>
            </a:r>
            <a:r>
              <a:rPr lang="ru-RU" sz="1600" dirty="0">
                <a:latin typeface="Futura PT Demi" panose="020B0604020202020204" pitchFamily="34" charset="-52"/>
              </a:rPr>
              <a:t> – общее количество структурных единиц организации студентов в составе нескольких потоков;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600" dirty="0" err="1">
                <a:latin typeface="Futura PT Demi" panose="020B0604020202020204" pitchFamily="34" charset="-52"/>
              </a:rPr>
              <a:t>КоличествоКонтингентаПоПотоку</a:t>
            </a:r>
            <a:r>
              <a:rPr lang="ru-RU" sz="1600" dirty="0">
                <a:latin typeface="Futura PT Demi" panose="020B0604020202020204" pitchFamily="34" charset="-52"/>
              </a:rPr>
              <a:t> – количество потоков;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600" dirty="0" err="1">
                <a:latin typeface="Futura PT Demi" panose="020B0604020202020204" pitchFamily="34" charset="-52"/>
              </a:rPr>
              <a:t>КоличествоКонтингентаПоГруппе</a:t>
            </a:r>
            <a:r>
              <a:rPr lang="ru-RU" sz="1600" dirty="0">
                <a:latin typeface="Futura PT Demi" panose="020B0604020202020204" pitchFamily="34" charset="-52"/>
              </a:rPr>
              <a:t> – количество учебных групп;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600" dirty="0" err="1">
                <a:latin typeface="Futura PT Demi" panose="020B0604020202020204" pitchFamily="34" charset="-52"/>
              </a:rPr>
              <a:t>КоличествоКонтингентаПоПодГруппе</a:t>
            </a:r>
            <a:r>
              <a:rPr lang="ru-RU" sz="1600" dirty="0">
                <a:latin typeface="Futura PT Demi" panose="020B0604020202020204" pitchFamily="34" charset="-52"/>
              </a:rPr>
              <a:t> – количество учебных подгрупп;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600" dirty="0" err="1">
                <a:latin typeface="Futura PT Demi" panose="020B0604020202020204" pitchFamily="34" charset="-52"/>
              </a:rPr>
              <a:t>КоличествоСтудентовПоСтроке</a:t>
            </a:r>
            <a:r>
              <a:rPr lang="ru-RU" sz="1600" dirty="0">
                <a:latin typeface="Futura PT Demi" panose="020B0604020202020204" pitchFamily="34" charset="-52"/>
              </a:rPr>
              <a:t> – суммарное количество студентов в составе всех структурных единиц;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600" dirty="0" err="1">
                <a:latin typeface="Futura PT Demi" panose="020B0604020202020204" pitchFamily="34" charset="-52"/>
              </a:rPr>
              <a:t>КоличествоСтудентовПоПотоку</a:t>
            </a:r>
            <a:r>
              <a:rPr lang="ru-RU" sz="1600" dirty="0">
                <a:latin typeface="Futura PT Demi" panose="020B0604020202020204" pitchFamily="34" charset="-52"/>
              </a:rPr>
              <a:t> – количество студентов в составе потока;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600" dirty="0" err="1">
                <a:latin typeface="Futura PT Demi" panose="020B0604020202020204" pitchFamily="34" charset="-52"/>
              </a:rPr>
              <a:t>КоличествоСтудентовПоГруппе</a:t>
            </a:r>
            <a:r>
              <a:rPr lang="ru-RU" sz="1600" dirty="0">
                <a:latin typeface="Futura PT Demi" panose="020B0604020202020204" pitchFamily="34" charset="-52"/>
              </a:rPr>
              <a:t> – количество студентов в одной группе;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600" dirty="0" err="1">
                <a:latin typeface="Futura PT Demi" panose="020B0604020202020204" pitchFamily="34" charset="-52"/>
              </a:rPr>
              <a:t>КоличествоСтудентовПоПодГруппе</a:t>
            </a:r>
            <a:r>
              <a:rPr lang="ru-RU" sz="1600" dirty="0">
                <a:latin typeface="Futura PT Demi" panose="020B0604020202020204" pitchFamily="34" charset="-52"/>
              </a:rPr>
              <a:t> – количество студентов в одной подгруппе;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latin typeface="Futura PT Demi" panose="020B0604020202020204" pitchFamily="34" charset="-52"/>
              </a:rPr>
              <a:t>Норма – норма часов для определенного вида контроля по данной дисциплине; данные о нормах часов хранятся в регистре сведений «Нормы часов для видов контроля»;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latin typeface="Futura PT Demi" panose="020B0604020202020204" pitchFamily="34" charset="-52"/>
              </a:rPr>
              <a:t>Количество – количество нагрузки в соответствии с учебным планом. </a:t>
            </a:r>
          </a:p>
          <a:p>
            <a:pPr>
              <a:defRPr/>
            </a:pPr>
            <a:endParaRPr lang="ru-RU" sz="1600" dirty="0">
              <a:latin typeface="Futura PT Demi" panose="020B0604020202020204" pitchFamily="34" charset="-52"/>
            </a:endParaRPr>
          </a:p>
          <a:p>
            <a:pPr>
              <a:defRPr/>
            </a:pPr>
            <a:r>
              <a:rPr lang="ru-RU" sz="1600" dirty="0">
                <a:latin typeface="Futura PT Demi" panose="020B0604020202020204" pitchFamily="34" charset="-52"/>
              </a:rPr>
              <a:t>Также возможно использование фиксированных чисел.</a:t>
            </a:r>
          </a:p>
        </p:txBody>
      </p:sp>
      <p:pic>
        <p:nvPicPr>
          <p:cNvPr id="10" name="Рисунок 6">
            <a:extLst>
              <a:ext uri="{FF2B5EF4-FFF2-40B4-BE49-F238E27FC236}">
                <a16:creationId xmlns:a16="http://schemas.microsoft.com/office/drawing/2014/main" id="{3FDE378A-F790-4165-84AE-C90EC8A94B7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563" y="403225"/>
            <a:ext cx="811212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7428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72A01763-4608-4AD6-BD62-EBA5263E9297}"/>
              </a:ext>
            </a:extLst>
          </p:cNvPr>
          <p:cNvSpPr txBox="1">
            <a:spLocks noChangeArrowheads="1"/>
          </p:cNvSpPr>
          <p:nvPr/>
        </p:nvSpPr>
        <p:spPr>
          <a:xfrm>
            <a:off x="1992313" y="0"/>
            <a:ext cx="10199687" cy="1081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200" b="1" dirty="0">
                <a:latin typeface="Futura PT Demi" panose="020B0604020202020204" charset="-52"/>
              </a:rPr>
              <a:t>Правила расчета учебной нагрузки. </a:t>
            </a:r>
          </a:p>
          <a:p>
            <a:r>
              <a:rPr lang="ru-RU" altLang="ru-RU" sz="3200" b="1" dirty="0">
                <a:latin typeface="Futura PT Demi" panose="020B0604020202020204" charset="-52"/>
              </a:rPr>
              <a:t>Пример 1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F91099-0989-4B14-B41F-134D47929DF9}"/>
              </a:ext>
            </a:extLst>
          </p:cNvPr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fld id="{DDBE0378-3DB8-4FCE-95E9-06A3C90C0333}" type="slidenum">
              <a:rPr lang="en-US" alt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spcBef>
                  <a:spcPct val="0"/>
                </a:spcBef>
                <a:buClrTx/>
                <a:buFontTx/>
                <a:buNone/>
                <a:defRPr/>
              </a:pPr>
              <a:t>17</a:t>
            </a:fld>
            <a:endParaRPr lang="ru-RU" altLang="ru-RU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" name="Прямоугольник: скругленные углы 4">
            <a:extLst>
              <a:ext uri="{FF2B5EF4-FFF2-40B4-BE49-F238E27FC236}">
                <a16:creationId xmlns:a16="http://schemas.microsoft.com/office/drawing/2014/main" id="{FA168F85-B529-46A9-AA04-1E962DA290D7}"/>
              </a:ext>
            </a:extLst>
          </p:cNvPr>
          <p:cNvSpPr txBox="1"/>
          <p:nvPr/>
        </p:nvSpPr>
        <p:spPr>
          <a:xfrm>
            <a:off x="1775520" y="5229200"/>
            <a:ext cx="8856984" cy="982816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marL="0" lvl="0" indent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ru-RU" sz="2000" i="1" kern="1200" dirty="0">
              <a:solidFill>
                <a:schemeClr val="tx1"/>
              </a:solidFill>
            </a:endParaRP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F4FA2F5E-1B60-42E0-B33D-6829F3059C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400" y="1412776"/>
            <a:ext cx="1080135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60402020202020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60402020202020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60402020202020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60402020202020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600" dirty="0"/>
              <a:t>При распределении нагрузки для преподавателей необходимо, чтобы по лекциям учитывался именно тот объем учебной нагрузки, который указан в учебном плане; лекционные занятия проводятся одновременно для всех групп студентов, обучающихся в соответствии с данным учебным планом. На основании данных правил расчет нагрузки будет выполнен автоматически.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FC415D6A-0EDE-4B93-9236-EBA5F81A9D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887" y="2577358"/>
            <a:ext cx="6626225" cy="3181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Рисунок 6">
            <a:extLst>
              <a:ext uri="{FF2B5EF4-FFF2-40B4-BE49-F238E27FC236}">
                <a16:creationId xmlns:a16="http://schemas.microsoft.com/office/drawing/2014/main" id="{89AFA34F-0AD4-4A25-939C-EC800367D0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563" y="403225"/>
            <a:ext cx="811212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74474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72A01763-4608-4AD6-BD62-EBA5263E9297}"/>
              </a:ext>
            </a:extLst>
          </p:cNvPr>
          <p:cNvSpPr txBox="1">
            <a:spLocks noChangeArrowheads="1"/>
          </p:cNvSpPr>
          <p:nvPr/>
        </p:nvSpPr>
        <p:spPr>
          <a:xfrm>
            <a:off x="1992313" y="0"/>
            <a:ext cx="10199687" cy="1081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200" b="1" dirty="0">
                <a:latin typeface="Futura PT Demi" panose="020B0604020202020204" charset="-52"/>
              </a:rPr>
              <a:t>Правила расчета учебной нагрузки. </a:t>
            </a:r>
          </a:p>
          <a:p>
            <a:r>
              <a:rPr lang="ru-RU" altLang="ru-RU" sz="3200" b="1" dirty="0">
                <a:latin typeface="Futura PT Demi" panose="020B0604020202020204" charset="-52"/>
              </a:rPr>
              <a:t>Пример 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F91099-0989-4B14-B41F-134D47929DF9}"/>
              </a:ext>
            </a:extLst>
          </p:cNvPr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fld id="{DDBE0378-3DB8-4FCE-95E9-06A3C90C0333}" type="slidenum">
              <a:rPr lang="en-US" alt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spcBef>
                  <a:spcPct val="0"/>
                </a:spcBef>
                <a:buClrTx/>
                <a:buFontTx/>
                <a:buNone/>
                <a:defRPr/>
              </a:pPr>
              <a:t>18</a:t>
            </a:fld>
            <a:endParaRPr lang="ru-RU" altLang="ru-RU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" name="Прямоугольник: скругленные углы 4">
            <a:extLst>
              <a:ext uri="{FF2B5EF4-FFF2-40B4-BE49-F238E27FC236}">
                <a16:creationId xmlns:a16="http://schemas.microsoft.com/office/drawing/2014/main" id="{FA168F85-B529-46A9-AA04-1E962DA290D7}"/>
              </a:ext>
            </a:extLst>
          </p:cNvPr>
          <p:cNvSpPr txBox="1"/>
          <p:nvPr/>
        </p:nvSpPr>
        <p:spPr>
          <a:xfrm>
            <a:off x="1775520" y="5229200"/>
            <a:ext cx="8856984" cy="982816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marL="0" lvl="0" indent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ru-RU" sz="2000" i="1" kern="1200" dirty="0">
              <a:solidFill>
                <a:schemeClr val="tx1"/>
              </a:solidFill>
            </a:endParaRP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F4FA2F5E-1B60-42E0-B33D-6829F3059C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400" y="1412776"/>
            <a:ext cx="108013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60402020202020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60402020202020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60402020202020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60402020202020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9pPr>
          </a:lstStyle>
          <a:p>
            <a:pPr>
              <a:spcBef>
                <a:spcPct val="0"/>
              </a:spcBef>
              <a:buClrTx/>
              <a:buNone/>
            </a:pPr>
            <a:r>
              <a:rPr lang="ru-RU" altLang="ru-RU" sz="1600" dirty="0"/>
              <a:t>Практические занятия проводятся по группам, причем нагрузка преподавателя в каждой группе равна тому значению, что указано в учебном плане</a:t>
            </a:r>
          </a:p>
        </p:txBody>
      </p:sp>
      <p:pic>
        <p:nvPicPr>
          <p:cNvPr id="10" name="Рисунок 6">
            <a:extLst>
              <a:ext uri="{FF2B5EF4-FFF2-40B4-BE49-F238E27FC236}">
                <a16:creationId xmlns:a16="http://schemas.microsoft.com/office/drawing/2014/main" id="{D810842E-3FD6-431C-9891-50A93E9D35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563" y="403225"/>
            <a:ext cx="811212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2C33AC5B-A337-4709-8BA2-1E653C4554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887" y="2577358"/>
            <a:ext cx="6626225" cy="3181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86669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C53D6A50-F500-405F-9B22-92CF87202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315" y="2406119"/>
            <a:ext cx="6625369" cy="3581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72A01763-4608-4AD6-BD62-EBA5263E9297}"/>
              </a:ext>
            </a:extLst>
          </p:cNvPr>
          <p:cNvSpPr txBox="1">
            <a:spLocks noChangeArrowheads="1"/>
          </p:cNvSpPr>
          <p:nvPr/>
        </p:nvSpPr>
        <p:spPr>
          <a:xfrm>
            <a:off x="1992313" y="0"/>
            <a:ext cx="10199687" cy="1081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200" b="1" dirty="0">
                <a:latin typeface="Futura PT Demi" panose="020B0604020202020204" charset="-52"/>
              </a:rPr>
              <a:t>Правила расчета учебной нагрузки. </a:t>
            </a:r>
          </a:p>
          <a:p>
            <a:r>
              <a:rPr lang="ru-RU" altLang="ru-RU" sz="3200" b="1" dirty="0">
                <a:latin typeface="Futura PT Demi" panose="020B0604020202020204" charset="-52"/>
              </a:rPr>
              <a:t>Пример 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F91099-0989-4B14-B41F-134D47929DF9}"/>
              </a:ext>
            </a:extLst>
          </p:cNvPr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fld id="{DDBE0378-3DB8-4FCE-95E9-06A3C90C0333}" type="slidenum">
              <a:rPr lang="en-US" alt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spcBef>
                  <a:spcPct val="0"/>
                </a:spcBef>
                <a:buClrTx/>
                <a:buFontTx/>
                <a:buNone/>
                <a:defRPr/>
              </a:pPr>
              <a:t>19</a:t>
            </a:fld>
            <a:endParaRPr lang="ru-RU" altLang="ru-RU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" name="Прямоугольник: скругленные углы 4">
            <a:extLst>
              <a:ext uri="{FF2B5EF4-FFF2-40B4-BE49-F238E27FC236}">
                <a16:creationId xmlns:a16="http://schemas.microsoft.com/office/drawing/2014/main" id="{FA168F85-B529-46A9-AA04-1E962DA290D7}"/>
              </a:ext>
            </a:extLst>
          </p:cNvPr>
          <p:cNvSpPr txBox="1"/>
          <p:nvPr/>
        </p:nvSpPr>
        <p:spPr>
          <a:xfrm>
            <a:off x="1775520" y="5229200"/>
            <a:ext cx="8856984" cy="982816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marL="0" lvl="0" indent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ru-RU" sz="2000" i="1" kern="1200" dirty="0">
              <a:solidFill>
                <a:schemeClr val="tx1"/>
              </a:solidFill>
            </a:endParaRP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F4FA2F5E-1B60-42E0-B33D-6829F3059C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400" y="1412776"/>
            <a:ext cx="108013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60402020202020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60402020202020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60402020202020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60402020202020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9pPr>
          </a:lstStyle>
          <a:p>
            <a:pPr>
              <a:spcBef>
                <a:spcPct val="0"/>
              </a:spcBef>
              <a:buClrTx/>
              <a:buNone/>
            </a:pPr>
            <a:r>
              <a:rPr lang="ru-RU" altLang="ru-RU" sz="1600" dirty="0"/>
              <a:t>Зачеты проводятся в группах, а расчет объема нагрузки производится, исходя из количества студентов и норм часов для различных видов контроля</a:t>
            </a:r>
          </a:p>
        </p:txBody>
      </p:sp>
      <p:pic>
        <p:nvPicPr>
          <p:cNvPr id="11" name="Рисунок 6">
            <a:extLst>
              <a:ext uri="{FF2B5EF4-FFF2-40B4-BE49-F238E27FC236}">
                <a16:creationId xmlns:a16="http://schemas.microsoft.com/office/drawing/2014/main" id="{5ECD7DF9-70D9-402C-861F-6FFD2B9BB4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563" y="403225"/>
            <a:ext cx="811212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7256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 2"/>
          <p:cNvSpPr>
            <a:spLocks noGrp="1"/>
          </p:cNvSpPr>
          <p:nvPr/>
        </p:nvSpPr>
        <p:spPr bwMode="auto">
          <a:xfrm>
            <a:off x="2152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dirty="0">
              <a:latin typeface="Futura PT Book" charset="-52"/>
            </a:endParaRPr>
          </a:p>
        </p:txBody>
      </p:sp>
      <p:sp>
        <p:nvSpPr>
          <p:cNvPr id="7" name="Заголовок 1">
            <a:extLst/>
          </p:cNvPr>
          <p:cNvSpPr txBox="1">
            <a:spLocks/>
          </p:cNvSpPr>
          <p:nvPr/>
        </p:nvSpPr>
        <p:spPr bwMode="auto">
          <a:xfrm>
            <a:off x="963613" y="4406900"/>
            <a:ext cx="10363200" cy="20462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anose="020B0702020204020303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4000" kern="0" dirty="0">
                <a:solidFill>
                  <a:schemeClr val="tx1"/>
                </a:solidFill>
              </a:rPr>
              <a:t>«1С:УНИВЕРСИТЕТ» И</a:t>
            </a:r>
            <a:br>
              <a:rPr lang="ru-RU" sz="4000" kern="0" dirty="0">
                <a:solidFill>
                  <a:schemeClr val="tx1"/>
                </a:solidFill>
              </a:rPr>
            </a:br>
            <a:r>
              <a:rPr lang="ru-RU" sz="4000" kern="0" dirty="0">
                <a:solidFill>
                  <a:schemeClr val="tx1"/>
                </a:solidFill>
              </a:rPr>
              <a:t>«1С:УНИВЕРСИТЕТ ПРОФ».</a:t>
            </a:r>
            <a:br>
              <a:rPr lang="ru-RU" sz="4000" kern="0" dirty="0">
                <a:solidFill>
                  <a:schemeClr val="tx1"/>
                </a:solidFill>
              </a:rPr>
            </a:br>
            <a:r>
              <a:rPr lang="ru-RU" sz="4000" kern="0" dirty="0">
                <a:solidFill>
                  <a:schemeClr val="tx1"/>
                </a:solidFill>
              </a:rPr>
              <a:t>ОБЩАЯ ИНФОРМАЦИЯ О РЕШЕНИЯХ</a:t>
            </a:r>
          </a:p>
        </p:txBody>
      </p:sp>
      <p:pic>
        <p:nvPicPr>
          <p:cNvPr id="819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13" y="908050"/>
            <a:ext cx="6529387" cy="326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8987036-D42E-41A7-8C1A-AF7347839C93}"/>
              </a:ext>
            </a:extLst>
          </p:cNvPr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fld id="{0ADAAA40-7388-4BF2-9B54-2424B9CBB426}" type="slidenum">
              <a:rPr lang="en-US" alt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spcBef>
                  <a:spcPct val="0"/>
                </a:spcBef>
                <a:buClrTx/>
                <a:buFontTx/>
                <a:buNone/>
                <a:defRPr/>
              </a:pPr>
              <a:t>2</a:t>
            </a:fld>
            <a:endParaRPr lang="ru-RU" altLang="ru-RU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>
            <a:extLst>
              <a:ext uri="{FF2B5EF4-FFF2-40B4-BE49-F238E27FC236}">
                <a16:creationId xmlns:a16="http://schemas.microsoft.com/office/drawing/2014/main" id="{A8FDDA68-91C0-4716-A411-96A62AFC08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563" y="403225"/>
            <a:ext cx="811212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D65493D8-560E-4E6A-A9DB-1F233DFDDB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07383407"/>
              </p:ext>
            </p:extLst>
          </p:nvPr>
        </p:nvGraphicFramePr>
        <p:xfrm>
          <a:off x="1313410" y="1628800"/>
          <a:ext cx="9247085" cy="50213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2A19495-FC4F-4F74-BAC7-6F501A3A7717}"/>
              </a:ext>
            </a:extLst>
          </p:cNvPr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fld id="{0ADAAA40-7388-4BF2-9B54-2424B9CBB426}" type="slidenum">
              <a:rPr lang="en-US" alt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spcBef>
                  <a:spcPct val="0"/>
                </a:spcBef>
                <a:buClrTx/>
                <a:buFontTx/>
                <a:buNone/>
                <a:defRPr/>
              </a:pPr>
              <a:t>20</a:t>
            </a:fld>
            <a:endParaRPr lang="ru-RU" altLang="ru-RU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9CBD2B20-C838-45E6-9FAE-19880087E549}"/>
              </a:ext>
            </a:extLst>
          </p:cNvPr>
          <p:cNvSpPr txBox="1">
            <a:spLocks noChangeArrowheads="1"/>
          </p:cNvSpPr>
          <p:nvPr/>
        </p:nvSpPr>
        <p:spPr>
          <a:xfrm>
            <a:off x="1992314" y="221517"/>
            <a:ext cx="8568182" cy="1081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200" b="1" dirty="0">
                <a:latin typeface="Futura PT Demi" panose="020B0604020202020204" charset="-52"/>
              </a:rPr>
              <a:t>Настройки формирования контингента. Учет планового и фактического контингента студентов</a:t>
            </a:r>
          </a:p>
        </p:txBody>
      </p:sp>
    </p:spTree>
    <p:extLst>
      <p:ext uri="{BB962C8B-B14F-4D97-AF65-F5344CB8AC3E}">
        <p14:creationId xmlns:p14="http://schemas.microsoft.com/office/powerpoint/2010/main" val="22127472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C51B693-7DCF-48AC-8546-28DE268C82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5720" y="1461905"/>
            <a:ext cx="8371995" cy="452356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72A01763-4608-4AD6-BD62-EBA5263E9297}"/>
              </a:ext>
            </a:extLst>
          </p:cNvPr>
          <p:cNvSpPr txBox="1">
            <a:spLocks noChangeArrowheads="1"/>
          </p:cNvSpPr>
          <p:nvPr/>
        </p:nvSpPr>
        <p:spPr>
          <a:xfrm>
            <a:off x="1992313" y="0"/>
            <a:ext cx="10199687" cy="1081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200" b="1" dirty="0">
                <a:latin typeface="Futura PT Demi" panose="020B0604020202020204" charset="-52"/>
              </a:rPr>
              <a:t>Настройки формирования контингента.</a:t>
            </a:r>
          </a:p>
          <a:p>
            <a:r>
              <a:rPr lang="ru-RU" altLang="ru-RU" sz="3200" b="1" dirty="0">
                <a:latin typeface="Futura PT Demi" panose="020B0604020202020204" charset="-52"/>
              </a:rPr>
              <a:t>Частные случаи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F91099-0989-4B14-B41F-134D47929DF9}"/>
              </a:ext>
            </a:extLst>
          </p:cNvPr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fld id="{DDBE0378-3DB8-4FCE-95E9-06A3C90C0333}" type="slidenum">
              <a:rPr lang="en-US" alt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spcBef>
                  <a:spcPct val="0"/>
                </a:spcBef>
                <a:buClrTx/>
                <a:buFontTx/>
                <a:buNone/>
                <a:defRPr/>
              </a:pPr>
              <a:t>21</a:t>
            </a:fld>
            <a:endParaRPr lang="ru-RU" altLang="ru-RU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" name="Прямоугольник: скругленные углы 4">
            <a:extLst>
              <a:ext uri="{FF2B5EF4-FFF2-40B4-BE49-F238E27FC236}">
                <a16:creationId xmlns:a16="http://schemas.microsoft.com/office/drawing/2014/main" id="{FA168F85-B529-46A9-AA04-1E962DA290D7}"/>
              </a:ext>
            </a:extLst>
          </p:cNvPr>
          <p:cNvSpPr txBox="1"/>
          <p:nvPr/>
        </p:nvSpPr>
        <p:spPr>
          <a:xfrm>
            <a:off x="1775520" y="5229200"/>
            <a:ext cx="8856984" cy="982816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marL="0" lvl="0" indent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ru-RU" sz="2000" i="1" kern="1200" dirty="0">
              <a:solidFill>
                <a:schemeClr val="tx1"/>
              </a:solidFill>
            </a:endParaRP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F4FA2F5E-1B60-42E0-B33D-6829F3059C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384" y="1461905"/>
            <a:ext cx="2607444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60402020202020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60402020202020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60402020202020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60402020202020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9pPr>
          </a:lstStyle>
          <a:p>
            <a:pPr>
              <a:spcBef>
                <a:spcPct val="0"/>
              </a:spcBef>
              <a:buClrTx/>
              <a:buNone/>
            </a:pPr>
            <a:r>
              <a:rPr lang="ru-RU" altLang="ru-RU" sz="1600" dirty="0"/>
              <a:t>Если требуется гибкая настройка для некоторых дисциплин, то правила для отдельных дисциплин могут быть настроены в справочнике «Настройки формирования контингента». </a:t>
            </a:r>
          </a:p>
        </p:txBody>
      </p:sp>
      <p:pic>
        <p:nvPicPr>
          <p:cNvPr id="11" name="Рисунок 6">
            <a:extLst>
              <a:ext uri="{FF2B5EF4-FFF2-40B4-BE49-F238E27FC236}">
                <a16:creationId xmlns:a16="http://schemas.microsoft.com/office/drawing/2014/main" id="{5ECD7DF9-70D9-402C-861F-6FFD2B9BB4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563" y="403225"/>
            <a:ext cx="811212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43976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72A01763-4608-4AD6-BD62-EBA5263E9297}"/>
              </a:ext>
            </a:extLst>
          </p:cNvPr>
          <p:cNvSpPr txBox="1">
            <a:spLocks noChangeArrowheads="1"/>
          </p:cNvSpPr>
          <p:nvPr/>
        </p:nvSpPr>
        <p:spPr>
          <a:xfrm>
            <a:off x="1944985" y="34395"/>
            <a:ext cx="10199687" cy="1081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sz="3200" b="1" dirty="0">
                <a:latin typeface="Futura PT Demi" panose="020B0604020202020204" charset="-52"/>
              </a:rPr>
              <a:t>Формирование групп, подгрупп и потоков</a:t>
            </a:r>
            <a:br>
              <a:rPr lang="ru-RU" sz="3200" b="1" dirty="0">
                <a:latin typeface="Futura PT Demi" panose="020B0604020202020204" charset="-52"/>
              </a:rPr>
            </a:br>
            <a:r>
              <a:rPr lang="ru-RU" sz="3200" b="1" dirty="0">
                <a:latin typeface="Futura PT Demi" panose="020B0604020202020204" charset="-52"/>
              </a:rPr>
              <a:t> («Формирование контингента»)</a:t>
            </a:r>
            <a:endParaRPr lang="ru-RU" sz="32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F91099-0989-4B14-B41F-134D47929DF9}"/>
              </a:ext>
            </a:extLst>
          </p:cNvPr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fld id="{DDBE0378-3DB8-4FCE-95E9-06A3C90C0333}" type="slidenum">
              <a:rPr lang="en-US" alt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spcBef>
                  <a:spcPct val="0"/>
                </a:spcBef>
                <a:buClrTx/>
                <a:buFontTx/>
                <a:buNone/>
                <a:defRPr/>
              </a:pPr>
              <a:t>22</a:t>
            </a:fld>
            <a:endParaRPr lang="ru-RU" altLang="ru-RU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8" name="Рисунок 6">
            <a:extLst>
              <a:ext uri="{FF2B5EF4-FFF2-40B4-BE49-F238E27FC236}">
                <a16:creationId xmlns:a16="http://schemas.microsoft.com/office/drawing/2014/main" id="{94BBB4B2-C301-41DB-8E23-735B975E3F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563" y="403225"/>
            <a:ext cx="811212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DBF0215-FE00-42A5-A07E-43BA1C2838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47"/>
          <a:stretch/>
        </p:blipFill>
        <p:spPr>
          <a:xfrm>
            <a:off x="3647728" y="1437357"/>
            <a:ext cx="8352928" cy="452356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5">
            <a:extLst>
              <a:ext uri="{FF2B5EF4-FFF2-40B4-BE49-F238E27FC236}">
                <a16:creationId xmlns:a16="http://schemas.microsoft.com/office/drawing/2014/main" id="{DE2E4DCE-9714-4FF2-AEBC-B25076F5A7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145" y="1437357"/>
            <a:ext cx="3095575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60402020202020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60402020202020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60402020202020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60402020202020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9pPr>
          </a:lstStyle>
          <a:p>
            <a:pPr>
              <a:spcBef>
                <a:spcPct val="0"/>
              </a:spcBef>
              <a:buClrTx/>
              <a:buNone/>
            </a:pPr>
            <a:r>
              <a:rPr lang="ru-RU" altLang="ru-RU" sz="1600" dirty="0"/>
              <a:t>Данный документ хранит данные  о том, какие дисциплины изучают студенты – группы, потоки, виды нагрузки и контроля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ru-RU" altLang="ru-RU" sz="1600" dirty="0"/>
              <a:t>Формирование групп, подгрупп и потоков происходит автоматически в документе «Формирование контингента».</a:t>
            </a:r>
          </a:p>
          <a:p>
            <a:pPr>
              <a:spcBef>
                <a:spcPct val="0"/>
              </a:spcBef>
              <a:buClrTx/>
              <a:buNone/>
            </a:pPr>
            <a:endParaRPr lang="ru-RU" altLang="ru-RU" sz="1600" dirty="0"/>
          </a:p>
          <a:p>
            <a:pPr>
              <a:spcBef>
                <a:spcPct val="0"/>
              </a:spcBef>
              <a:buClrTx/>
              <a:buNone/>
            </a:pPr>
            <a:r>
              <a:rPr lang="ru-RU" altLang="ru-RU" sz="1600" dirty="0"/>
              <a:t>Также можно выполнить точечную </a:t>
            </a:r>
            <a:r>
              <a:rPr lang="ru-RU" altLang="ru-RU" sz="1600" dirty="0" err="1"/>
              <a:t>донастройку</a:t>
            </a:r>
            <a:r>
              <a:rPr lang="ru-RU" altLang="ru-RU" sz="1600" dirty="0"/>
              <a:t>, объединив или разбив контингент, как требуется вузу (пример: деление на неравные подгруппы для изучения иностранных языков, объединение определенных специальностей для занятий по физической культуре).</a:t>
            </a:r>
          </a:p>
        </p:txBody>
      </p:sp>
    </p:spTree>
    <p:extLst>
      <p:ext uri="{BB962C8B-B14F-4D97-AF65-F5344CB8AC3E}">
        <p14:creationId xmlns:p14="http://schemas.microsoft.com/office/powerpoint/2010/main" val="32380980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C04C309C-C587-450F-AFF5-D2688FA25411}"/>
              </a:ext>
            </a:extLst>
          </p:cNvPr>
          <p:cNvSpPr txBox="1">
            <a:spLocks/>
          </p:cNvSpPr>
          <p:nvPr/>
        </p:nvSpPr>
        <p:spPr bwMode="auto">
          <a:xfrm>
            <a:off x="963613" y="4406900"/>
            <a:ext cx="10363200" cy="20462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anose="020B0702020204020303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buClr>
                <a:srgbClr val="FF0000"/>
              </a:buClr>
            </a:pPr>
            <a:r>
              <a:rPr lang="ru-RU" altLang="ru-RU" sz="4000" dirty="0">
                <a:solidFill>
                  <a:schemeClr val="tx1"/>
                </a:solidFill>
                <a:cs typeface="Arial" panose="020B0604020202020204" pitchFamily="34" charset="0"/>
              </a:rPr>
              <a:t>Распределение поручений между преподавателями</a:t>
            </a:r>
            <a:endParaRPr lang="ru-RU" altLang="ru-RU" sz="32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pic>
        <p:nvPicPr>
          <p:cNvPr id="4" name="Рисунок 5">
            <a:extLst>
              <a:ext uri="{FF2B5EF4-FFF2-40B4-BE49-F238E27FC236}">
                <a16:creationId xmlns:a16="http://schemas.microsoft.com/office/drawing/2014/main" id="{1D724688-0D14-4031-B57D-AAAECD8A26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13" y="692696"/>
            <a:ext cx="6529387" cy="326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91B1DAC-FEBD-447B-9E86-219B6E408768}"/>
              </a:ext>
            </a:extLst>
          </p:cNvPr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fld id="{DDBE0378-3DB8-4FCE-95E9-06A3C90C0333}" type="slidenum">
              <a:rPr lang="en-US" alt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spcBef>
                  <a:spcPct val="0"/>
                </a:spcBef>
                <a:buClrTx/>
                <a:buFontTx/>
                <a:buNone/>
                <a:defRPr/>
              </a:pPr>
              <a:t>23</a:t>
            </a:fld>
            <a:endParaRPr lang="ru-RU" altLang="ru-RU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835299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72A01763-4608-4AD6-BD62-EBA5263E9297}"/>
              </a:ext>
            </a:extLst>
          </p:cNvPr>
          <p:cNvSpPr txBox="1">
            <a:spLocks noChangeArrowheads="1"/>
          </p:cNvSpPr>
          <p:nvPr/>
        </p:nvSpPr>
        <p:spPr>
          <a:xfrm>
            <a:off x="1992313" y="0"/>
            <a:ext cx="10199687" cy="1081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200" b="1" dirty="0">
                <a:latin typeface="Futura PT Demi" panose="020B0604020202020204" charset="-52"/>
              </a:rPr>
              <a:t>Для распределения нагрузки нужен </a:t>
            </a:r>
          </a:p>
          <a:p>
            <a:r>
              <a:rPr lang="ru-RU" altLang="ru-RU" sz="3200" b="1" dirty="0">
                <a:latin typeface="Futura PT Demi" panose="020B0604020202020204" charset="-52"/>
              </a:rPr>
              <a:t>кадровый учет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F91099-0989-4B14-B41F-134D47929DF9}"/>
              </a:ext>
            </a:extLst>
          </p:cNvPr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fld id="{DDBE0378-3DB8-4FCE-95E9-06A3C90C0333}" type="slidenum">
              <a:rPr lang="en-US" alt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spcBef>
                  <a:spcPct val="0"/>
                </a:spcBef>
                <a:buClrTx/>
                <a:buFontTx/>
                <a:buNone/>
                <a:defRPr/>
              </a:pPr>
              <a:t>24</a:t>
            </a:fld>
            <a:endParaRPr lang="ru-RU" altLang="ru-RU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2F133672-FFCB-4FE1-B4ED-62E11D0AE9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20390127"/>
              </p:ext>
            </p:extLst>
          </p:nvPr>
        </p:nvGraphicFramePr>
        <p:xfrm>
          <a:off x="839416" y="1124744"/>
          <a:ext cx="5400600" cy="53109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928D9432-791B-4B62-94A7-78D3823A6B3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563" y="403225"/>
            <a:ext cx="811212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94E66A0-FD58-4C18-B57D-86FE399708BF}"/>
              </a:ext>
            </a:extLst>
          </p:cNvPr>
          <p:cNvSpPr txBox="1"/>
          <p:nvPr/>
        </p:nvSpPr>
        <p:spPr>
          <a:xfrm>
            <a:off x="6456040" y="1081088"/>
            <a:ext cx="386586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dirty="0">
                <a:latin typeface="Futura PT Demi" panose="020B0604020202020204" pitchFamily="34" charset="-52"/>
              </a:rPr>
              <a:t>Данные о сотрудниках могут быть введены вручную или загружены из 1С:ЗКГУ</a:t>
            </a:r>
            <a:endParaRPr lang="ru-RU" dirty="0">
              <a:latin typeface="Futura PT Demi" panose="020B0604020202020204" pitchFamily="34" charset="-5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2A0D35-A5CF-413A-88D5-EE66044509B2}"/>
              </a:ext>
            </a:extLst>
          </p:cNvPr>
          <p:cNvSpPr txBox="1"/>
          <p:nvPr/>
        </p:nvSpPr>
        <p:spPr>
          <a:xfrm>
            <a:off x="6456040" y="3287035"/>
            <a:ext cx="5112569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dirty="0">
                <a:latin typeface="Futura PT Demi" panose="020B0604020202020204" pitchFamily="34" charset="-52"/>
              </a:rPr>
              <a:t>Штатная ставка может быть указана любой – 1 ставка, 0,25 ставки или 0,99 ставки. Это дает возможность гибко настраивать данные согласно «Положениям о планировании и учете нагрузки  профессорско-преподавательского состава»  вуза</a:t>
            </a:r>
            <a:endParaRPr lang="ru-RU" dirty="0">
              <a:latin typeface="Futura PT Demi" panose="020B0604020202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1931463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72A01763-4608-4AD6-BD62-EBA5263E9297}"/>
              </a:ext>
            </a:extLst>
          </p:cNvPr>
          <p:cNvSpPr txBox="1">
            <a:spLocks noChangeArrowheads="1"/>
          </p:cNvSpPr>
          <p:nvPr/>
        </p:nvSpPr>
        <p:spPr>
          <a:xfrm>
            <a:off x="1992313" y="0"/>
            <a:ext cx="10199687" cy="1081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200" b="1" dirty="0">
                <a:latin typeface="Futura PT Demi" panose="020B0604020202020204" charset="-52"/>
              </a:rPr>
              <a:t>Что делать с вакантными должностями?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F91099-0989-4B14-B41F-134D47929DF9}"/>
              </a:ext>
            </a:extLst>
          </p:cNvPr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fld id="{DDBE0378-3DB8-4FCE-95E9-06A3C90C0333}" type="slidenum">
              <a:rPr lang="en-US" alt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spcBef>
                  <a:spcPct val="0"/>
                </a:spcBef>
                <a:buClrTx/>
                <a:buFontTx/>
                <a:buNone/>
                <a:defRPr/>
              </a:pPr>
              <a:t>25</a:t>
            </a:fld>
            <a:endParaRPr lang="ru-RU" altLang="ru-RU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928D9432-791B-4B62-94A7-78D3823A6B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563" y="403225"/>
            <a:ext cx="811212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0A17A7D-C1F1-463A-870B-C25D5A4D49DD}"/>
              </a:ext>
            </a:extLst>
          </p:cNvPr>
          <p:cNvSpPr txBox="1"/>
          <p:nvPr/>
        </p:nvSpPr>
        <p:spPr>
          <a:xfrm>
            <a:off x="551384" y="1404059"/>
            <a:ext cx="4049883" cy="48628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>
                <a:latin typeface="Futura PT Demi" panose="020B0604020202020204" pitchFamily="34" charset="-52"/>
              </a:rPr>
              <a:t>Если на следующий год есть вакантные должности:</a:t>
            </a:r>
            <a:br>
              <a:rPr lang="ru-RU" dirty="0">
                <a:latin typeface="Futura PT Demi" panose="020B0604020202020204" pitchFamily="34" charset="-52"/>
              </a:rPr>
            </a:br>
            <a:br>
              <a:rPr lang="ru-RU" dirty="0">
                <a:latin typeface="Futura PT Demi" panose="020B0604020202020204" pitchFamily="34" charset="-52"/>
              </a:rPr>
            </a:br>
            <a:r>
              <a:rPr lang="ru-RU" dirty="0">
                <a:latin typeface="Futura PT Demi" panose="020B0604020202020204" pitchFamily="34" charset="-52"/>
              </a:rPr>
              <a:t>В справочнике «Сотрудники» могут быть созданы сотрудники «Вакансия 1», «Вакансия 2», «Вакансия 3» и т.д., которые должны быть добавлены в документ «Кадровое перемещение» и будут использоваться в документе «Распределение поручений». </a:t>
            </a:r>
          </a:p>
          <a:p>
            <a:pPr>
              <a:defRPr/>
            </a:pPr>
            <a:endParaRPr lang="ru-RU" dirty="0">
              <a:latin typeface="Futura PT Demi" panose="020B0604020202020204" pitchFamily="34" charset="-52"/>
            </a:endParaRPr>
          </a:p>
          <a:p>
            <a:pPr>
              <a:defRPr/>
            </a:pPr>
            <a:r>
              <a:rPr lang="ru-RU" dirty="0">
                <a:latin typeface="Futura PT Demi" panose="020B0604020202020204" pitchFamily="34" charset="-52"/>
              </a:rPr>
              <a:t>За данными сотрудниками можно закрепить нагрузку при составлении проекта плана распределения нагрузки, которую можно будет уточнить в момент приема на работу сотрудника в июле-августе.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674F00E-DB89-4E2A-BC47-907ABCE2A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5065" y="2465623"/>
            <a:ext cx="6621141" cy="396070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23ED938-84EA-44D9-BCA8-A7E47313216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8996"/>
          <a:stretch/>
        </p:blipFill>
        <p:spPr>
          <a:xfrm>
            <a:off x="7051823" y="1196321"/>
            <a:ext cx="3168352" cy="222328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790651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72A01763-4608-4AD6-BD62-EBA5263E9297}"/>
              </a:ext>
            </a:extLst>
          </p:cNvPr>
          <p:cNvSpPr txBox="1">
            <a:spLocks noChangeArrowheads="1"/>
          </p:cNvSpPr>
          <p:nvPr/>
        </p:nvSpPr>
        <p:spPr>
          <a:xfrm>
            <a:off x="1992313" y="34395"/>
            <a:ext cx="8352159" cy="1081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sz="3200" b="1" dirty="0">
                <a:latin typeface="Futura PT Demi" panose="020B0604020202020204" charset="-52"/>
              </a:rPr>
              <a:t>Определите пределы нагрузки для сотрудников</a:t>
            </a:r>
            <a:endParaRPr lang="ru-RU" sz="32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F91099-0989-4B14-B41F-134D47929DF9}"/>
              </a:ext>
            </a:extLst>
          </p:cNvPr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fld id="{DDBE0378-3DB8-4FCE-95E9-06A3C90C0333}" type="slidenum">
              <a:rPr lang="en-US" alt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spcBef>
                  <a:spcPct val="0"/>
                </a:spcBef>
                <a:buClrTx/>
                <a:buFontTx/>
                <a:buNone/>
                <a:defRPr/>
              </a:pPr>
              <a:t>26</a:t>
            </a:fld>
            <a:endParaRPr lang="ru-RU" altLang="ru-RU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8" name="Рисунок 6">
            <a:extLst>
              <a:ext uri="{FF2B5EF4-FFF2-40B4-BE49-F238E27FC236}">
                <a16:creationId xmlns:a16="http://schemas.microsoft.com/office/drawing/2014/main" id="{94BBB4B2-C301-41DB-8E23-735B975E3F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563" y="403225"/>
            <a:ext cx="811212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F51A8AE-4119-4CDA-BBFA-2AF959642D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384" y="1289659"/>
            <a:ext cx="7326015" cy="523568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4" name="TextBox 5">
            <a:extLst>
              <a:ext uri="{FF2B5EF4-FFF2-40B4-BE49-F238E27FC236}">
                <a16:creationId xmlns:a16="http://schemas.microsoft.com/office/drawing/2014/main" id="{F96A4330-E17E-4A60-82ED-09F5AB6089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74208" y="1484313"/>
            <a:ext cx="345038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60402020202020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60402020202020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60402020202020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60402020202020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9pPr>
          </a:lstStyle>
          <a:p>
            <a:pPr>
              <a:spcBef>
                <a:spcPct val="0"/>
              </a:spcBef>
              <a:buClrTx/>
              <a:buNone/>
            </a:pPr>
            <a:r>
              <a:rPr lang="ru-RU" altLang="ru-RU" sz="1600" dirty="0"/>
              <a:t>Для каждой должности и ставки может быть выполнена гибкая настройка норм учета количества часов в соответствии с внутренними положениями вуза</a:t>
            </a:r>
          </a:p>
        </p:txBody>
      </p:sp>
    </p:spTree>
    <p:extLst>
      <p:ext uri="{BB962C8B-B14F-4D97-AF65-F5344CB8AC3E}">
        <p14:creationId xmlns:p14="http://schemas.microsoft.com/office/powerpoint/2010/main" val="36155434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E1F429C1-5582-4C5C-AC4A-68EFABC155E4}"/>
              </a:ext>
            </a:extLst>
          </p:cNvPr>
          <p:cNvSpPr txBox="1">
            <a:spLocks noChangeArrowheads="1"/>
          </p:cNvSpPr>
          <p:nvPr/>
        </p:nvSpPr>
        <p:spPr>
          <a:xfrm>
            <a:off x="1992313" y="-27384"/>
            <a:ext cx="10199687" cy="1081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sz="3200" b="1" dirty="0">
                <a:latin typeface="Futura PT Demi" panose="020B0604020202020204" charset="-52"/>
              </a:rPr>
              <a:t>Распределение поручений</a:t>
            </a:r>
            <a:endParaRPr lang="ru-RU" sz="3200" b="1" dirty="0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7311D374-600A-4A0C-881D-47DB0BDA6F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563" y="403225"/>
            <a:ext cx="811212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B516168-6D9C-4413-899F-EAE854A7DB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86"/>
          <a:stretch/>
        </p:blipFill>
        <p:spPr>
          <a:xfrm>
            <a:off x="4439816" y="1484313"/>
            <a:ext cx="7334835" cy="487203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5E1895F-EB5A-4BB7-80FF-8FB6BE0638C9}"/>
              </a:ext>
            </a:extLst>
          </p:cNvPr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fld id="{DDBE0378-3DB8-4FCE-95E9-06A3C90C0333}" type="slidenum">
              <a:rPr lang="en-US" alt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spcBef>
                  <a:spcPct val="0"/>
                </a:spcBef>
                <a:buClrTx/>
                <a:buFontTx/>
                <a:buNone/>
                <a:defRPr/>
              </a:pPr>
              <a:t>27</a:t>
            </a:fld>
            <a:endParaRPr lang="ru-RU" altLang="ru-RU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6379A7B-5EF9-4AFA-A046-024933108B00}"/>
              </a:ext>
            </a:extLst>
          </p:cNvPr>
          <p:cNvSpPr/>
          <p:nvPr/>
        </p:nvSpPr>
        <p:spPr>
          <a:xfrm>
            <a:off x="623392" y="1506264"/>
            <a:ext cx="36004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Futura PT Demi" panose="020B0604020202020204" charset="-52"/>
              </a:rPr>
              <a:t>После окончания расчета нагрузки учебным управлением (выполнены все шаги предыдущих слайдов) нагрузка автоматически становится доступной кафедре в документе «Распределение поручений».</a:t>
            </a:r>
          </a:p>
          <a:p>
            <a:br>
              <a:rPr lang="ru-RU" dirty="0">
                <a:latin typeface="Futura PT Demi" panose="020B0604020202020204" charset="-52"/>
              </a:rPr>
            </a:br>
            <a:r>
              <a:rPr lang="ru-RU" dirty="0">
                <a:latin typeface="Futura PT Demi" panose="020B0604020202020204" charset="-52"/>
              </a:rPr>
              <a:t>Вуз может использовать самые разные закрепления нагрузки за преподавателями:</a:t>
            </a:r>
          </a:p>
          <a:p>
            <a:endParaRPr lang="ru-RU" dirty="0">
              <a:latin typeface="Futura PT Demi" panose="020B0604020202020204" charset="-5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Futura PT Demi" panose="020B0604020202020204" charset="-52"/>
              </a:rPr>
              <a:t>1человек - 1 дисциплина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Futura PT Demi" panose="020B0604020202020204" charset="-52"/>
              </a:rPr>
              <a:t>1 человек - 2 дисциплины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Futura PT Demi" panose="020B0604020202020204" charset="-52"/>
              </a:rPr>
              <a:t>2 человека - 1 дисциплина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Futura PT Demi" panose="020B0604020202020204" charset="-52"/>
              </a:rPr>
              <a:t>попеременная работа преподавателей. </a:t>
            </a:r>
          </a:p>
        </p:txBody>
      </p:sp>
    </p:spTree>
    <p:extLst>
      <p:ext uri="{BB962C8B-B14F-4D97-AF65-F5344CB8AC3E}">
        <p14:creationId xmlns:p14="http://schemas.microsoft.com/office/powerpoint/2010/main" val="9698649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72A01763-4608-4AD6-BD62-EBA5263E9297}"/>
              </a:ext>
            </a:extLst>
          </p:cNvPr>
          <p:cNvSpPr txBox="1">
            <a:spLocks noChangeArrowheads="1"/>
          </p:cNvSpPr>
          <p:nvPr/>
        </p:nvSpPr>
        <p:spPr>
          <a:xfrm>
            <a:off x="1992313" y="-27384"/>
            <a:ext cx="10199687" cy="1081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200" b="1" dirty="0">
                <a:latin typeface="Futura PT Demi" panose="020B0604020202020204" charset="-52"/>
              </a:rPr>
              <a:t>Как быстро распределить нагрузку?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F91099-0989-4B14-B41F-134D47929DF9}"/>
              </a:ext>
            </a:extLst>
          </p:cNvPr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fld id="{DDBE0378-3DB8-4FCE-95E9-06A3C90C0333}" type="slidenum">
              <a:rPr lang="en-US" alt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spcBef>
                  <a:spcPct val="0"/>
                </a:spcBef>
                <a:buClrTx/>
                <a:buFontTx/>
                <a:buNone/>
                <a:defRPr/>
              </a:pPr>
              <a:t>28</a:t>
            </a:fld>
            <a:endParaRPr lang="ru-RU" altLang="ru-RU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22631FB6-31F9-43B6-B721-3715057B47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71689056"/>
              </p:ext>
            </p:extLst>
          </p:nvPr>
        </p:nvGraphicFramePr>
        <p:xfrm>
          <a:off x="1127448" y="1124743"/>
          <a:ext cx="923204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F5DB7D5-1208-4A04-B389-4A9E6A6F175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41903" y="3093361"/>
            <a:ext cx="2054693" cy="335460"/>
          </a:xfrm>
          <a:prstGeom prst="rect">
            <a:avLst/>
          </a:prstGeom>
          <a:solidFill>
            <a:srgbClr val="CC3300"/>
          </a:solidFill>
          <a:ln>
            <a:solidFill>
              <a:srgbClr val="ED7D3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76E48A0-DCEF-44E4-8BA2-E1A05FAD057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41903" y="4452773"/>
            <a:ext cx="2054693" cy="335459"/>
          </a:xfrm>
          <a:prstGeom prst="rect">
            <a:avLst/>
          </a:prstGeom>
          <a:solidFill>
            <a:srgbClr val="CC3300"/>
          </a:solidFill>
          <a:ln>
            <a:solidFill>
              <a:srgbClr val="ED7D3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75162BD-0C35-470E-9A0C-E73640D1ADCB}"/>
              </a:ext>
            </a:extLst>
          </p:cNvPr>
          <p:cNvSpPr/>
          <p:nvPr/>
        </p:nvSpPr>
        <p:spPr>
          <a:xfrm>
            <a:off x="9841903" y="1707492"/>
            <a:ext cx="2054693" cy="335459"/>
          </a:xfrm>
          <a:prstGeom prst="rect">
            <a:avLst/>
          </a:prstGeom>
          <a:solidFill>
            <a:srgbClr val="FCFAEB"/>
          </a:solidFill>
          <a:ln>
            <a:solidFill>
              <a:srgbClr val="ED7D3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Клавиша </a:t>
            </a:r>
            <a:r>
              <a:rPr lang="en-US" dirty="0">
                <a:solidFill>
                  <a:sysClr val="windowText" lastClr="000000"/>
                </a:solidFill>
              </a:rPr>
              <a:t>Shift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id="{6293FA07-F273-438A-9481-9451A05EA0C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563" y="403225"/>
            <a:ext cx="811212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>
            <a:extLst>
              <a:ext uri="{FF2B5EF4-FFF2-40B4-BE49-F238E27FC236}">
                <a16:creationId xmlns:a16="http://schemas.microsoft.com/office/drawing/2014/main" id="{F12C5D8E-E02E-4EFA-9086-09A36EF951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/>
          <a:srcRect l="84715" b="85507"/>
          <a:stretch/>
        </p:blipFill>
        <p:spPr bwMode="auto">
          <a:xfrm>
            <a:off x="9841903" y="5276903"/>
            <a:ext cx="2054692" cy="865977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63667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72A01763-4608-4AD6-BD62-EBA5263E9297}"/>
              </a:ext>
            </a:extLst>
          </p:cNvPr>
          <p:cNvSpPr txBox="1">
            <a:spLocks noChangeArrowheads="1"/>
          </p:cNvSpPr>
          <p:nvPr/>
        </p:nvSpPr>
        <p:spPr>
          <a:xfrm>
            <a:off x="1992313" y="0"/>
            <a:ext cx="10199687" cy="1081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200" b="1" dirty="0">
                <a:latin typeface="Futura PT Demi" panose="020B0604020202020204" charset="-52"/>
              </a:rPr>
              <a:t>Отчеты, использующие данные из </a:t>
            </a:r>
          </a:p>
          <a:p>
            <a:r>
              <a:rPr lang="ru-RU" altLang="ru-RU" sz="3200" b="1" dirty="0">
                <a:latin typeface="Futura PT Demi" panose="020B0604020202020204" charset="-52"/>
              </a:rPr>
              <a:t>документа «Распределение поручений»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F91099-0989-4B14-B41F-134D47929DF9}"/>
              </a:ext>
            </a:extLst>
          </p:cNvPr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fld id="{DDBE0378-3DB8-4FCE-95E9-06A3C90C0333}" type="slidenum">
              <a:rPr lang="en-US" alt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spcBef>
                  <a:spcPct val="0"/>
                </a:spcBef>
                <a:buClrTx/>
                <a:buFontTx/>
                <a:buNone/>
                <a:defRPr/>
              </a:pPr>
              <a:t>29</a:t>
            </a:fld>
            <a:endParaRPr lang="ru-RU" altLang="ru-RU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8" name="Рисунок 6">
            <a:extLst>
              <a:ext uri="{FF2B5EF4-FFF2-40B4-BE49-F238E27FC236}">
                <a16:creationId xmlns:a16="http://schemas.microsoft.com/office/drawing/2014/main" id="{9DA3241E-9985-46F1-9FD1-75AAFBA3C1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563" y="403225"/>
            <a:ext cx="811212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5093A5F-C761-4095-9B36-224D9C1FE12D}"/>
              </a:ext>
            </a:extLst>
          </p:cNvPr>
          <p:cNvSpPr/>
          <p:nvPr/>
        </p:nvSpPr>
        <p:spPr>
          <a:xfrm>
            <a:off x="590999" y="1582340"/>
            <a:ext cx="456889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Futura PT Demi" panose="020B0604020202020204" charset="-52"/>
              </a:rPr>
              <a:t>Отчеты, формируемые из документа «Распределение поручений»: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Futura PT Demi" panose="020B0604020202020204" charset="-52"/>
              </a:rPr>
              <a:t>Расчет часов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Futura PT Demi" panose="020B0604020202020204" charset="-52"/>
              </a:rPr>
              <a:t>Распределение учебных поручений преподавателей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Futura PT Demi" panose="020B0604020202020204" charset="-52"/>
              </a:rPr>
              <a:t>Нагрузка по кафедрам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Futura PT Demi" panose="020B0604020202020204" charset="-52"/>
              </a:rPr>
              <a:t>Нагрузка преподавателей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Futura PT Demi" panose="020B0604020202020204" charset="-52"/>
              </a:rPr>
              <a:t>Учебная нагрузка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Futura PT Demi" panose="020B0604020202020204" charset="-52"/>
              </a:rPr>
              <a:t>Сводная учебная нагрузка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Futura PT Demi" panose="020B0604020202020204" charset="-52"/>
              </a:rPr>
              <a:t>Контингент и движение (списки сотрудников)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Futura PT Demi" panose="020B0604020202020204" charset="-52"/>
              </a:rPr>
              <a:t>Кадровое обеспечение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Futura PT Demi" panose="020B0604020202020204" charset="-52"/>
              </a:rPr>
              <a:t>Распределение учебных поручений преподавателей по дисциплинам кафедры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5F8A3BC-2431-43E5-9374-3C68D91A820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004"/>
          <a:stretch/>
        </p:blipFill>
        <p:spPr>
          <a:xfrm>
            <a:off x="5161077" y="1422219"/>
            <a:ext cx="6340833" cy="503111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05625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 2">
            <a:extLst>
              <a:ext uri="{FF2B5EF4-FFF2-40B4-BE49-F238E27FC236}">
                <a16:creationId xmlns:a16="http://schemas.microsoft.com/office/drawing/2014/main" id="{083C8DD6-C7B7-4163-A360-9E20E4B1D08C}"/>
              </a:ext>
            </a:extLst>
          </p:cNvPr>
          <p:cNvSpPr>
            <a:spLocks noGrp="1"/>
          </p:cNvSpPr>
          <p:nvPr/>
        </p:nvSpPr>
        <p:spPr bwMode="auto">
          <a:xfrm>
            <a:off x="2152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60402020202020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60402020202020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60402020202020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60402020202020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>
              <a:latin typeface="Futura PT Book" panose="020B0604020202020204" charset="-52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DEF35107-3B41-4C5D-83C8-C0B790FE34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3" y="115888"/>
            <a:ext cx="7034212" cy="1081087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anose="020B0702020204020303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altLang="ru-RU" sz="3200" b="1" kern="0" dirty="0">
                <a:solidFill>
                  <a:srgbClr val="000000"/>
                </a:solidFill>
                <a:latin typeface="Futura PT Demi" panose="020B0702020204020303" pitchFamily="34" charset="-52"/>
              </a:rPr>
              <a:t>«1С:Университет» и </a:t>
            </a:r>
            <a:br>
              <a:rPr lang="ru-RU" altLang="ru-RU" sz="3200" b="1" kern="0" dirty="0">
                <a:solidFill>
                  <a:srgbClr val="000000"/>
                </a:solidFill>
                <a:latin typeface="Futura PT Demi" panose="020B0702020204020303" pitchFamily="34" charset="-52"/>
              </a:rPr>
            </a:br>
            <a:r>
              <a:rPr lang="ru-RU" altLang="ru-RU" sz="3200" b="1" kern="0" dirty="0">
                <a:solidFill>
                  <a:srgbClr val="000000"/>
                </a:solidFill>
                <a:latin typeface="Futura PT Demi" panose="020B0702020204020303" pitchFamily="34" charset="-52"/>
              </a:rPr>
              <a:t>«1С:Университет ПРОФ». </a:t>
            </a:r>
            <a:br>
              <a:rPr lang="ru-RU" altLang="ru-RU" sz="3200" kern="0" dirty="0">
                <a:solidFill>
                  <a:srgbClr val="000000"/>
                </a:solidFill>
                <a:latin typeface="Futura PT Demi" panose="020B0702020204020303" pitchFamily="34" charset="-52"/>
              </a:rPr>
            </a:br>
            <a:r>
              <a:rPr lang="ru-RU" altLang="ru-RU" sz="3200" kern="0" dirty="0">
                <a:solidFill>
                  <a:srgbClr val="000000"/>
                </a:solidFill>
                <a:latin typeface="Futura PT Demi" panose="020B0702020204020303" pitchFamily="34" charset="-52"/>
              </a:rPr>
              <a:t>Общая информация о решениях.</a:t>
            </a:r>
            <a:endParaRPr lang="ru-RU" altLang="ru-RU" sz="3200" kern="0" dirty="0">
              <a:latin typeface="Futura PT Demi" panose="020B0702020204020303" pitchFamily="34" charset="-52"/>
            </a:endParaRP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32FDE678-ACAD-4289-BAEF-BDD30E7B68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525" y="1413718"/>
            <a:ext cx="11533188" cy="5327650"/>
          </a:xfrm>
        </p:spPr>
        <p:txBody>
          <a:bodyPr>
            <a:normAutofit fontScale="92500" lnSpcReduction="10000"/>
          </a:bodyPr>
          <a:lstStyle/>
          <a:p>
            <a:pPr marL="0" indent="0">
              <a:buFontTx/>
              <a:buNone/>
              <a:defRPr/>
            </a:pPr>
            <a:r>
              <a:rPr lang="ru-RU" altLang="ru-RU" sz="1800" dirty="0">
                <a:latin typeface="Futura PT Demi" panose="020B0604020202020204" charset="-52"/>
              </a:rPr>
              <a:t>Возможности:</a:t>
            </a:r>
          </a:p>
          <a:p>
            <a:pPr>
              <a:buClrTx/>
              <a:buFont typeface="Wingdings" panose="05000000000000000000" pitchFamily="2" charset="2"/>
              <a:buChar char="§"/>
              <a:defRPr/>
            </a:pPr>
            <a:r>
              <a:rPr lang="ru-RU" sz="1600" dirty="0">
                <a:solidFill>
                  <a:srgbClr val="008000"/>
                </a:solidFill>
                <a:latin typeface="Futura PT Demi" panose="020B0604020202020204" charset="-52"/>
              </a:rPr>
              <a:t>прием в вуз, расчет и распределение нагрузки сотрудников, делопроизводство</a:t>
            </a:r>
            <a:br>
              <a:rPr lang="ru-RU" sz="1600" dirty="0">
                <a:solidFill>
                  <a:srgbClr val="008000"/>
                </a:solidFill>
                <a:latin typeface="Futura PT Demi" panose="020B0604020202020204" charset="-52"/>
              </a:rPr>
            </a:br>
            <a:r>
              <a:rPr lang="ru-RU" sz="1600" dirty="0">
                <a:solidFill>
                  <a:srgbClr val="008000"/>
                </a:solidFill>
                <a:latin typeface="Futura PT Demi" panose="020B0604020202020204" charset="-52"/>
              </a:rPr>
              <a:t>и учет по контингенту обучающихся </a:t>
            </a:r>
          </a:p>
          <a:p>
            <a:pPr>
              <a:buClrTx/>
              <a:buFont typeface="Wingdings" panose="05000000000000000000" pitchFamily="2" charset="2"/>
              <a:buChar char="§"/>
              <a:defRPr/>
            </a:pPr>
            <a:r>
              <a:rPr lang="ru-RU" sz="1600" dirty="0">
                <a:solidFill>
                  <a:srgbClr val="008000"/>
                </a:solidFill>
                <a:latin typeface="Futura PT Demi" panose="020B0604020202020204" charset="-52"/>
              </a:rPr>
              <a:t>интеграция с ФИС ГИА и приема, интеграция с ФРДО</a:t>
            </a:r>
          </a:p>
          <a:p>
            <a:pPr>
              <a:buClrTx/>
              <a:buFont typeface="Wingdings" panose="05000000000000000000" pitchFamily="2" charset="2"/>
              <a:buChar char="§"/>
              <a:defRPr/>
            </a:pPr>
            <a:r>
              <a:rPr lang="ru-RU" sz="1600" dirty="0">
                <a:solidFill>
                  <a:srgbClr val="008000"/>
                </a:solidFill>
                <a:latin typeface="Futura PT Demi" panose="020B0604020202020204" charset="-52"/>
              </a:rPr>
              <a:t>отчет ВПО-1</a:t>
            </a:r>
          </a:p>
          <a:p>
            <a:pPr>
              <a:buClrTx/>
              <a:buFont typeface="Wingdings" panose="05000000000000000000" pitchFamily="2" charset="2"/>
              <a:buChar char="§"/>
              <a:defRPr/>
            </a:pPr>
            <a:r>
              <a:rPr lang="ru-RU" sz="1600" dirty="0">
                <a:solidFill>
                  <a:srgbClr val="003399"/>
                </a:solidFill>
                <a:latin typeface="Futura PT Demi" panose="020B0604020202020204" charset="-52"/>
              </a:rPr>
              <a:t>расписание, послевузовское и дополнительное образование, планирование и учет результатов выполнения НИР, механизмы эффективного контракта в рамках новых систем оплаты труда, личные кабинеты поступающего,</a:t>
            </a:r>
            <a:br>
              <a:rPr lang="ru-RU" sz="1600" dirty="0">
                <a:solidFill>
                  <a:srgbClr val="003399"/>
                </a:solidFill>
                <a:latin typeface="Futura PT Demi" panose="020B0604020202020204" charset="-52"/>
              </a:rPr>
            </a:br>
            <a:r>
              <a:rPr lang="ru-RU" sz="1600" dirty="0">
                <a:solidFill>
                  <a:srgbClr val="003399"/>
                </a:solidFill>
                <a:latin typeface="Futura PT Demi" panose="020B0604020202020204" charset="-52"/>
              </a:rPr>
              <a:t>студента и преподавателя</a:t>
            </a:r>
          </a:p>
          <a:p>
            <a:pPr>
              <a:buClrTx/>
              <a:buFont typeface="Wingdings" panose="05000000000000000000" pitchFamily="2" charset="2"/>
              <a:buChar char="§"/>
              <a:defRPr/>
            </a:pPr>
            <a:r>
              <a:rPr lang="ru-RU" sz="1600" dirty="0">
                <a:solidFill>
                  <a:srgbClr val="003399"/>
                </a:solidFill>
                <a:latin typeface="Futura PT Demi" panose="020B0604020202020204" charset="-52"/>
              </a:rPr>
              <a:t>интеграция с Суперсервисом «Поступление в вуз онлайн» для высшего образования и СПО</a:t>
            </a:r>
            <a:endParaRPr lang="en-US" sz="1600" dirty="0">
              <a:solidFill>
                <a:srgbClr val="003399"/>
              </a:solidFill>
              <a:latin typeface="Futura PT Demi" panose="020B0604020202020204" charset="-52"/>
            </a:endParaRPr>
          </a:p>
          <a:p>
            <a:pPr>
              <a:buClrTx/>
              <a:buFont typeface="Wingdings" panose="05000000000000000000" pitchFamily="2" charset="2"/>
              <a:buChar char="§"/>
              <a:defRPr/>
            </a:pPr>
            <a:r>
              <a:rPr lang="ru-RU" sz="1600" dirty="0">
                <a:solidFill>
                  <a:srgbClr val="003399"/>
                </a:solidFill>
                <a:latin typeface="Futura PT Demi" panose="020B0604020202020204" charset="-52"/>
              </a:rPr>
              <a:t>интеграция с Московским социальным реестром</a:t>
            </a:r>
          </a:p>
          <a:p>
            <a:pPr>
              <a:buClrTx/>
              <a:buFont typeface="Wingdings" panose="05000000000000000000" pitchFamily="2" charset="2"/>
              <a:buChar char="§"/>
              <a:defRPr/>
            </a:pPr>
            <a:r>
              <a:rPr lang="ru-RU" sz="1600" dirty="0">
                <a:solidFill>
                  <a:srgbClr val="003399"/>
                </a:solidFill>
                <a:latin typeface="Futura PT Demi" panose="020B0604020202020204" charset="-52"/>
              </a:rPr>
              <a:t>интеграция с ЕР ЦДО («Суперсервис дипломов»)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ru-RU" sz="1600" dirty="0">
                <a:solidFill>
                  <a:srgbClr val="003399"/>
                </a:solidFill>
                <a:latin typeface="Futura PT Demi" panose="020B0604020202020204" charset="-52"/>
              </a:rPr>
              <a:t>интеграция с Витриной студентов и ГИР ВУ, ФРМР</a:t>
            </a:r>
          </a:p>
          <a:p>
            <a:pPr>
              <a:buClrTx/>
              <a:buFont typeface="Wingdings" panose="05000000000000000000" pitchFamily="2" charset="2"/>
              <a:buChar char="§"/>
              <a:defRPr/>
            </a:pPr>
            <a:r>
              <a:rPr lang="ru-RU" sz="1600" dirty="0">
                <a:solidFill>
                  <a:srgbClr val="003399"/>
                </a:solidFill>
                <a:latin typeface="Futura PT Demi" panose="020B0604020202020204" charset="-52"/>
              </a:rPr>
              <a:t>интеграция с национальным мессенджером МАХ</a:t>
            </a:r>
          </a:p>
          <a:p>
            <a:pPr>
              <a:buClrTx/>
              <a:buFont typeface="Wingdings" panose="05000000000000000000" pitchFamily="2" charset="2"/>
              <a:buChar char="§"/>
              <a:defRPr/>
            </a:pPr>
            <a:r>
              <a:rPr lang="ru-RU" sz="1600" dirty="0">
                <a:solidFill>
                  <a:srgbClr val="003399"/>
                </a:solidFill>
                <a:latin typeface="Futura PT Demi" panose="020B0604020202020204" charset="-52"/>
              </a:rPr>
              <a:t>отчеты 1-НК, 2-наука, отчет о деятельности диссертационных советов</a:t>
            </a:r>
            <a:endParaRPr lang="ru-RU" sz="1600" dirty="0">
              <a:latin typeface="Futura PT Demi" panose="020B0604020202020204" charset="-52"/>
            </a:endParaRPr>
          </a:p>
          <a:p>
            <a:pPr marL="0" indent="0">
              <a:spcBef>
                <a:spcPts val="1524"/>
              </a:spcBef>
              <a:buFontTx/>
              <a:buNone/>
              <a:defRPr/>
            </a:pPr>
            <a:r>
              <a:rPr lang="ru-RU" sz="1600" dirty="0">
                <a:latin typeface="Futura PT Demi" panose="020B0604020202020204" charset="-52"/>
              </a:rPr>
              <a:t>Карточка «</a:t>
            </a:r>
            <a:r>
              <a:rPr lang="ru-RU" sz="1600" dirty="0">
                <a:solidFill>
                  <a:srgbClr val="008000"/>
                </a:solidFill>
                <a:latin typeface="Futura PT Demi" panose="020B0604020202020204" charset="-52"/>
              </a:rPr>
              <a:t>1С:Университет</a:t>
            </a:r>
            <a:r>
              <a:rPr lang="ru-RU" sz="1600" dirty="0">
                <a:latin typeface="Futura PT Demi" panose="020B0604020202020204" charset="-52"/>
              </a:rPr>
              <a:t>» </a:t>
            </a:r>
            <a:r>
              <a:rPr lang="ru-RU" sz="1600" dirty="0">
                <a:latin typeface="Futura PT Demi" panose="020B0604020202020204" charset="-52"/>
                <a:hlinkClick r:id="rId2"/>
              </a:rPr>
              <a:t>http://solutions.1c.ru/catalog/university</a:t>
            </a:r>
            <a:endParaRPr lang="ru-RU" sz="1600" dirty="0">
              <a:latin typeface="Futura PT Demi" panose="020B0604020202020204" charset="-52"/>
            </a:endParaRPr>
          </a:p>
          <a:p>
            <a:pPr marL="0" indent="0">
              <a:buFontTx/>
              <a:buNone/>
              <a:defRPr/>
            </a:pPr>
            <a:r>
              <a:rPr lang="ru-RU" sz="1600" dirty="0">
                <a:latin typeface="Futura PT Demi" panose="020B0604020202020204" charset="-52"/>
              </a:rPr>
              <a:t>Карточка «</a:t>
            </a:r>
            <a:r>
              <a:rPr lang="ru-RU" sz="1600" dirty="0">
                <a:solidFill>
                  <a:srgbClr val="003399"/>
                </a:solidFill>
                <a:latin typeface="Futura PT Demi" panose="020B0604020202020204" charset="-52"/>
              </a:rPr>
              <a:t>1С:Университет ПРОФ</a:t>
            </a:r>
            <a:r>
              <a:rPr lang="ru-RU" sz="1600" dirty="0">
                <a:latin typeface="Futura PT Demi" panose="020B0604020202020204" charset="-52"/>
              </a:rPr>
              <a:t>» </a:t>
            </a:r>
            <a:r>
              <a:rPr lang="ru-RU" sz="1600" dirty="0">
                <a:latin typeface="Futura PT Demi" panose="020B0604020202020204" charset="-52"/>
                <a:hlinkClick r:id="rId3"/>
              </a:rPr>
              <a:t>http://solutions.1c.ru/catalog/university-prof</a:t>
            </a:r>
            <a:endParaRPr lang="ru-RU" sz="1600" dirty="0">
              <a:latin typeface="Futura PT Demi" panose="020B0604020202020204" charset="-52"/>
            </a:endParaRPr>
          </a:p>
          <a:p>
            <a:pPr marL="0" indent="0">
              <a:spcBef>
                <a:spcPts val="1524"/>
              </a:spcBef>
              <a:buFontTx/>
              <a:buNone/>
              <a:defRPr/>
            </a:pPr>
            <a:r>
              <a:rPr lang="ru-RU" sz="1600" dirty="0">
                <a:latin typeface="Futura PT Demi" panose="020B0604020202020204" charset="-52"/>
              </a:rPr>
              <a:t>Презентации, записи вебинаров, перечень вузов, в которых внедрен/внедряется </a:t>
            </a:r>
            <a:br>
              <a:rPr lang="ru-RU" sz="1600" dirty="0">
                <a:latin typeface="Futura PT Demi" panose="020B0604020202020204" charset="-52"/>
              </a:rPr>
            </a:br>
            <a:r>
              <a:rPr lang="ru-RU" sz="1600" dirty="0">
                <a:latin typeface="Futura PT Demi" panose="020B0604020202020204" charset="-52"/>
              </a:rPr>
              <a:t>«1С:Университет» и «1С:Университет ПРОФ»: </a:t>
            </a:r>
            <a:r>
              <a:rPr lang="ru-RU" sz="1600" dirty="0">
                <a:latin typeface="Futura PT Demi" panose="020B0604020202020204" charset="-52"/>
                <a:hlinkClick r:id="rId4"/>
              </a:rPr>
              <a:t>http://www.sgu-infocom.ru</a:t>
            </a:r>
            <a:endParaRPr lang="ru-RU" sz="1600" dirty="0">
              <a:latin typeface="Futura PT Demi" panose="020B0604020202020204" charset="-52"/>
            </a:endParaRPr>
          </a:p>
          <a:p>
            <a:pPr>
              <a:defRPr/>
            </a:pP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AE7F75-8D6F-4755-AB5C-2CA23ED97657}"/>
              </a:ext>
            </a:extLst>
          </p:cNvPr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fld id="{6F84B876-AE01-4E1B-AA63-06ECDA8B254D}" type="slidenum">
              <a:rPr lang="en-US" alt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spcBef>
                  <a:spcPct val="0"/>
                </a:spcBef>
                <a:buClrTx/>
                <a:buFontTx/>
                <a:buNone/>
                <a:defRPr/>
              </a:pPr>
              <a:t>3</a:t>
            </a:fld>
            <a:endParaRPr lang="ru-RU" altLang="ru-RU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8" name="Рисунок 6">
            <a:extLst>
              <a:ext uri="{FF2B5EF4-FFF2-40B4-BE49-F238E27FC236}">
                <a16:creationId xmlns:a16="http://schemas.microsoft.com/office/drawing/2014/main" id="{15552620-EE39-4409-938A-8D294904BA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563" y="403225"/>
            <a:ext cx="811212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extBox 3">
            <a:extLst>
              <a:ext uri="{FF2B5EF4-FFF2-40B4-BE49-F238E27FC236}">
                <a16:creationId xmlns:a16="http://schemas.microsoft.com/office/drawing/2014/main" id="{88028D61-4B26-4545-90D4-B9A990E5E9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6280" y="1447031"/>
            <a:ext cx="3590980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60402020202020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60402020202020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60402020202020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60402020202020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 sz="1800" b="1" dirty="0"/>
              <a:t>Обработка «План кафедры» </a:t>
            </a:r>
            <a:r>
              <a:rPr lang="ru-RU" altLang="ru-RU" sz="1800" dirty="0"/>
              <a:t>позволяет создавать и редактировать планы работы сотрудников кафедры. Исходя из нагрузки на каждого сотрудника, автоматически формируется план кафедры в целом.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ru-RU" altLang="ru-RU" sz="1800" dirty="0"/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 sz="1800" dirty="0"/>
              <a:t>План кафедры позволяет настроить дополнительную деятельность для сотрудников, такую как написание монографии, выступление с докладом и т.д. </a:t>
            </a:r>
            <a:br>
              <a:rPr lang="ru-RU" altLang="ru-RU" sz="1800" dirty="0"/>
            </a:br>
            <a:r>
              <a:rPr lang="ru-RU" altLang="ru-RU" sz="1800" dirty="0"/>
              <a:t>Из данного документа можно вывести на печать план преподавателя.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C3E01C37-4177-48BE-87E7-507897631928}"/>
              </a:ext>
            </a:extLst>
          </p:cNvPr>
          <p:cNvSpPr txBox="1">
            <a:spLocks/>
          </p:cNvSpPr>
          <p:nvPr/>
        </p:nvSpPr>
        <p:spPr>
          <a:xfrm>
            <a:off x="2007573" y="-27384"/>
            <a:ext cx="10199687" cy="1081088"/>
          </a:xfrm>
          <a:prstGeom prst="rect">
            <a:avLst/>
          </a:prstGeom>
        </p:spPr>
        <p:txBody>
          <a:bodyPr anchor="ctr" anchorCtr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anose="020B0702020204020303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altLang="ru-RU" sz="3200" b="1" dirty="0">
                <a:solidFill>
                  <a:schemeClr val="tx1"/>
                </a:solidFill>
              </a:rPr>
              <a:t>План кафедры. План преподавателя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3150FB-A3B1-41FB-AEAE-4F376CA39674}"/>
              </a:ext>
            </a:extLst>
          </p:cNvPr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fld id="{DDBE0378-3DB8-4FCE-95E9-06A3C90C0333}" type="slidenum">
              <a:rPr lang="en-US" alt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spcBef>
                  <a:spcPct val="0"/>
                </a:spcBef>
                <a:buClrTx/>
                <a:buFontTx/>
                <a:buNone/>
                <a:defRPr/>
              </a:pPr>
              <a:t>30</a:t>
            </a:fld>
            <a:endParaRPr lang="ru-RU" altLang="ru-RU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1BA6D3F-0FD7-45FE-BD5C-121381B1B8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560" y="1339413"/>
            <a:ext cx="7914282" cy="489895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3808968-9566-4AC4-A3FB-217EF31B0E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563" y="403225"/>
            <a:ext cx="811212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C3E01C37-4177-48BE-87E7-507897631928}"/>
              </a:ext>
            </a:extLst>
          </p:cNvPr>
          <p:cNvSpPr txBox="1">
            <a:spLocks/>
          </p:cNvSpPr>
          <p:nvPr/>
        </p:nvSpPr>
        <p:spPr>
          <a:xfrm>
            <a:off x="2007573" y="-27384"/>
            <a:ext cx="10199687" cy="108108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anose="020B0702020204020303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altLang="ru-RU" sz="3200" b="1" kern="0" dirty="0">
                <a:solidFill>
                  <a:schemeClr val="tx1"/>
                </a:solidFill>
              </a:rPr>
              <a:t>План кафедры. План преподавателя. Отчеты/Печатные формы</a:t>
            </a:r>
            <a:endParaRPr lang="ru-RU" altLang="ru-RU" sz="2400" b="1" kern="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3150FB-A3B1-41FB-AEAE-4F376CA39674}"/>
              </a:ext>
            </a:extLst>
          </p:cNvPr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fld id="{DDBE0378-3DB8-4FCE-95E9-06A3C90C0333}" type="slidenum">
              <a:rPr lang="en-US" alt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spcBef>
                  <a:spcPct val="0"/>
                </a:spcBef>
                <a:buClrTx/>
                <a:buFontTx/>
                <a:buNone/>
                <a:defRPr/>
              </a:pPr>
              <a:t>31</a:t>
            </a:fld>
            <a:endParaRPr lang="ru-RU" altLang="ru-RU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3808968-9566-4AC4-A3FB-217EF31B0E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563" y="403225"/>
            <a:ext cx="811212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8AC3AF2-91BB-4403-B5D3-590DD818A0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37" r="2800"/>
          <a:stretch/>
        </p:blipFill>
        <p:spPr>
          <a:xfrm>
            <a:off x="1055440" y="1481440"/>
            <a:ext cx="4346225" cy="475587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0CA9AA7-266B-4210-9BE4-C8285A49EB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5335" y="1481440"/>
            <a:ext cx="4700328" cy="475587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1" name="Стрелка: вправо 10">
            <a:extLst>
              <a:ext uri="{FF2B5EF4-FFF2-40B4-BE49-F238E27FC236}">
                <a16:creationId xmlns:a16="http://schemas.microsoft.com/office/drawing/2014/main" id="{DC7D23A2-FADF-4A72-AD67-F7ABEA90C2F1}"/>
              </a:ext>
            </a:extLst>
          </p:cNvPr>
          <p:cNvSpPr/>
          <p:nvPr/>
        </p:nvSpPr>
        <p:spPr>
          <a:xfrm>
            <a:off x="5231904" y="3284984"/>
            <a:ext cx="1728192" cy="936104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787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61BC3621-2528-43C6-9CB0-6C2C7EA7BD8C}"/>
              </a:ext>
            </a:extLst>
          </p:cNvPr>
          <p:cNvSpPr txBox="1">
            <a:spLocks/>
          </p:cNvSpPr>
          <p:nvPr/>
        </p:nvSpPr>
        <p:spPr>
          <a:xfrm>
            <a:off x="2007573" y="-28352"/>
            <a:ext cx="10199687" cy="1081088"/>
          </a:xfrm>
          <a:prstGeom prst="rect">
            <a:avLst/>
          </a:prstGeom>
        </p:spPr>
        <p:txBody>
          <a:bodyPr anchor="ctr" anchorCtr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anose="020B0702020204020303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altLang="ru-RU" sz="3200" b="1" dirty="0">
                <a:solidFill>
                  <a:schemeClr val="tx1"/>
                </a:solidFill>
              </a:rPr>
              <a:t>Расписание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7137874-36C5-4B67-8CCF-AACE3C7BC0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563" y="403225"/>
            <a:ext cx="811212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DB5B04B-4F84-4542-A213-25CFEC2173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513"/>
          <a:stretch/>
        </p:blipFill>
        <p:spPr>
          <a:xfrm>
            <a:off x="3359696" y="1340768"/>
            <a:ext cx="8094877" cy="527874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9F139DF-6602-46CE-80B3-C6F6AD5B080E}"/>
              </a:ext>
            </a:extLst>
          </p:cNvPr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fld id="{DDBE0378-3DB8-4FCE-95E9-06A3C90C0333}" type="slidenum">
              <a:rPr lang="en-US" alt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spcBef>
                  <a:spcPct val="0"/>
                </a:spcBef>
                <a:buClrTx/>
                <a:buFontTx/>
                <a:buNone/>
                <a:defRPr/>
              </a:pPr>
              <a:t>32</a:t>
            </a:fld>
            <a:endParaRPr lang="ru-RU" altLang="ru-RU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63CDF283-B346-45AB-86D2-37656144D0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376" y="1844824"/>
            <a:ext cx="2377933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60402020202020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60402020202020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60402020202020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60402020202020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 sz="1800" dirty="0"/>
              <a:t>После расчета нагрузки в «1С:Университет ПРОФ» может быть создано расписание</a:t>
            </a:r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74E60CA8-1B5E-4BFB-8B25-DD0EFD9F6A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707" y="3645024"/>
            <a:ext cx="2665966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60402020202020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60402020202020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60402020202020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60402020202020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ru-RU" sz="1800" dirty="0"/>
              <a:t>В апреле-мае 2026 года планируется вебинар с подробным освещением работы в подсистеме «Расписание». Следите за новостями на нашем сайте и в </a:t>
            </a:r>
            <a:r>
              <a:rPr lang="ru-RU" sz="1800" dirty="0" err="1"/>
              <a:t>телеграм</a:t>
            </a:r>
            <a:r>
              <a:rPr lang="ru-RU" sz="1800" dirty="0"/>
              <a:t>-каналах.</a:t>
            </a:r>
            <a:endParaRPr lang="ru-RU" altLang="ru-RU" sz="1400" dirty="0"/>
          </a:p>
        </p:txBody>
      </p:sp>
    </p:spTree>
    <p:extLst>
      <p:ext uri="{BB962C8B-B14F-4D97-AF65-F5344CB8AC3E}">
        <p14:creationId xmlns:p14="http://schemas.microsoft.com/office/powerpoint/2010/main" val="14830555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19E9BDDC-88CF-4A78-B330-EA74AE09F6BA}"/>
              </a:ext>
            </a:extLst>
          </p:cNvPr>
          <p:cNvSpPr txBox="1">
            <a:spLocks/>
          </p:cNvSpPr>
          <p:nvPr/>
        </p:nvSpPr>
        <p:spPr>
          <a:xfrm>
            <a:off x="1992313" y="-28352"/>
            <a:ext cx="10199687" cy="1081088"/>
          </a:xfrm>
          <a:prstGeom prst="rect">
            <a:avLst/>
          </a:prstGeom>
        </p:spPr>
        <p:txBody>
          <a:bodyPr anchor="ctr" anchorCtr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anose="020B0702020204020303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altLang="ru-RU" sz="3200" b="1" dirty="0">
                <a:solidFill>
                  <a:schemeClr val="tx1"/>
                </a:solidFill>
                <a:latin typeface="Futura PT Demi" panose="020B0604020202020204" charset="-52"/>
              </a:rPr>
              <a:t>Вопросы и ответы</a:t>
            </a: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C098A637-CFD1-419E-AD27-E50618559A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77214397"/>
              </p:ext>
            </p:extLst>
          </p:nvPr>
        </p:nvGraphicFramePr>
        <p:xfrm>
          <a:off x="720849" y="1196752"/>
          <a:ext cx="10199687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077E8933-91AA-4919-BAEE-7CBD4358F18C}"/>
              </a:ext>
            </a:extLst>
          </p:cNvPr>
          <p:cNvSpPr txBox="1">
            <a:spLocks noChangeArrowheads="1"/>
          </p:cNvSpPr>
          <p:nvPr/>
        </p:nvSpPr>
        <p:spPr>
          <a:xfrm>
            <a:off x="1992313" y="0"/>
            <a:ext cx="10199687" cy="1081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altLang="ru-RU" sz="3200" b="1" dirty="0">
              <a:latin typeface="Futura PT Demi" panose="020B0604020202020204" charset="-5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28C1B3-8227-4EF3-A804-3E970D60CA0B}"/>
              </a:ext>
            </a:extLst>
          </p:cNvPr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fld id="{DDBE0378-3DB8-4FCE-95E9-06A3C90C0333}" type="slidenum">
              <a:rPr lang="en-US" alt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spcBef>
                  <a:spcPct val="0"/>
                </a:spcBef>
                <a:buClrTx/>
                <a:buFontTx/>
                <a:buNone/>
                <a:defRPr/>
              </a:pPr>
              <a:t>33</a:t>
            </a:fld>
            <a:endParaRPr lang="ru-RU" altLang="ru-RU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8" name="Рисунок 6">
            <a:extLst>
              <a:ext uri="{FF2B5EF4-FFF2-40B4-BE49-F238E27FC236}">
                <a16:creationId xmlns:a16="http://schemas.microsoft.com/office/drawing/2014/main" id="{5B257955-5E6F-4911-81C6-62C7E3925C0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563" y="403225"/>
            <a:ext cx="811212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063" y="908050"/>
            <a:ext cx="6553200" cy="327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 2"/>
          <p:cNvSpPr>
            <a:spLocks noGrp="1"/>
          </p:cNvSpPr>
          <p:nvPr/>
        </p:nvSpPr>
        <p:spPr bwMode="auto">
          <a:xfrm>
            <a:off x="2152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dirty="0">
              <a:latin typeface="Futura PT Book" charset="-52"/>
            </a:endParaRPr>
          </a:p>
        </p:txBody>
      </p:sp>
      <p:sp>
        <p:nvSpPr>
          <p:cNvPr id="47108" name="Заголовок 1"/>
          <p:cNvSpPr txBox="1">
            <a:spLocks/>
          </p:cNvSpPr>
          <p:nvPr/>
        </p:nvSpPr>
        <p:spPr bwMode="auto">
          <a:xfrm>
            <a:off x="963613" y="4406900"/>
            <a:ext cx="10172700" cy="204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 sz="4000" dirty="0">
                <a:solidFill>
                  <a:srgbClr val="000000"/>
                </a:solidFill>
              </a:rPr>
              <a:t>ЭКОСИСТЕМА ВУЗА</a:t>
            </a:r>
            <a:br>
              <a:rPr lang="ru-RU" altLang="ru-RU" sz="4000" dirty="0">
                <a:solidFill>
                  <a:srgbClr val="000000"/>
                </a:solidFill>
              </a:rPr>
            </a:br>
            <a:r>
              <a:rPr lang="ru-RU" altLang="ru-RU" sz="4000" dirty="0">
                <a:solidFill>
                  <a:srgbClr val="000000"/>
                </a:solidFill>
              </a:rPr>
              <a:t>И «1С:УНИВЕРСИТЕТ ПРОФ»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3F5069-6E56-441C-8196-C9EBDE422472}"/>
              </a:ext>
            </a:extLst>
          </p:cNvPr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fld id="{0ADAAA40-7388-4BF2-9B54-2424B9CBB426}" type="slidenum">
              <a:rPr lang="en-US" alt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spcBef>
                  <a:spcPct val="0"/>
                </a:spcBef>
                <a:buClrTx/>
                <a:buFontTx/>
                <a:buNone/>
                <a:defRPr/>
              </a:pPr>
              <a:t>34</a:t>
            </a:fld>
            <a:endParaRPr lang="ru-RU" altLang="ru-RU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EDB3D8AF-FFC7-4759-B3C0-ECA54B5A9C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3968" y="-27384"/>
            <a:ext cx="10272712" cy="10810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Arial" charset="0"/>
              </a:defRPr>
            </a:lvl5pPr>
            <a:lvl6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Arial" charset="0"/>
              </a:defRPr>
            </a:lvl6pPr>
            <a:lvl7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Arial" charset="0"/>
              </a:defRPr>
            </a:lvl7pPr>
            <a:lvl8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Arial" charset="0"/>
              </a:defRPr>
            </a:lvl8pPr>
            <a:lvl9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3200" kern="0" dirty="0">
                <a:solidFill>
                  <a:schemeClr val="tx1"/>
                </a:solidFill>
                <a:latin typeface="Futura PT Demi" panose="020B0604020202020204" pitchFamily="34" charset="-52"/>
              </a:rPr>
              <a:t>Внедрения</a:t>
            </a:r>
          </a:p>
        </p:txBody>
      </p:sp>
      <p:sp>
        <p:nvSpPr>
          <p:cNvPr id="4" name="Текст 2">
            <a:extLst>
              <a:ext uri="{FF2B5EF4-FFF2-40B4-BE49-F238E27FC236}">
                <a16:creationId xmlns:a16="http://schemas.microsoft.com/office/drawing/2014/main" id="{6C782479-8283-4A7E-A2CD-E810F57DDCA4}"/>
              </a:ext>
            </a:extLst>
          </p:cNvPr>
          <p:cNvSpPr txBox="1">
            <a:spLocks/>
          </p:cNvSpPr>
          <p:nvPr/>
        </p:nvSpPr>
        <p:spPr bwMode="auto">
          <a:xfrm>
            <a:off x="479425" y="1412875"/>
            <a:ext cx="10274300" cy="490537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702020204020303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702020204020303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702020204020303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702020204020303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ru-RU" altLang="ru-RU" sz="1800" kern="0" dirty="0"/>
              <a:t>Вузами России приобретено более 450 экземпляров программного продукта. </a:t>
            </a:r>
          </a:p>
          <a:p>
            <a:pPr marL="0" indent="0">
              <a:buFontTx/>
              <a:buNone/>
              <a:defRPr/>
            </a:pPr>
            <a:r>
              <a:rPr lang="ru-RU" altLang="ru-RU" sz="1800" kern="0" dirty="0"/>
              <a:t>Среди вузов, внедряющих «1С:Университет» и «1С:Университет ПРОФ»:</a:t>
            </a:r>
          </a:p>
          <a:p>
            <a:pPr marL="522288" eaLnBrk="1" fontAlgn="b" hangingPunct="1">
              <a:spcBef>
                <a:spcPts val="1200"/>
              </a:spcBef>
              <a:buClrTx/>
              <a:buFont typeface="Wingdings" panose="05000000000000000000" pitchFamily="2" charset="2"/>
              <a:buChar char="§"/>
              <a:defRPr/>
            </a:pPr>
            <a:r>
              <a:rPr lang="ru-RU" sz="1800" kern="0" dirty="0"/>
              <a:t>НИТУ МИСиС</a:t>
            </a:r>
          </a:p>
          <a:p>
            <a:pPr marL="522288" eaLnBrk="1" fontAlgn="b" hangingPunct="1">
              <a:spcBef>
                <a:spcPts val="1200"/>
              </a:spcBef>
              <a:buClrTx/>
              <a:buFont typeface="Wingdings" panose="05000000000000000000" pitchFamily="2" charset="2"/>
              <a:buChar char="§"/>
              <a:defRPr/>
            </a:pPr>
            <a:r>
              <a:rPr lang="ru-RU" sz="1800" kern="0" dirty="0"/>
              <a:t>Финансовый университет при Правительстве Российской Федерации</a:t>
            </a:r>
          </a:p>
          <a:p>
            <a:pPr marL="522288" eaLnBrk="1" fontAlgn="b" hangingPunct="1">
              <a:spcBef>
                <a:spcPts val="1200"/>
              </a:spcBef>
              <a:buClrTx/>
              <a:buFont typeface="Wingdings" panose="05000000000000000000" pitchFamily="2" charset="2"/>
              <a:buChar char="§"/>
              <a:defRPr/>
            </a:pPr>
            <a:r>
              <a:rPr lang="ru-RU" sz="1800" kern="0" dirty="0"/>
              <a:t>Московский политехнический университет</a:t>
            </a:r>
          </a:p>
          <a:p>
            <a:pPr marL="522288" eaLnBrk="1" fontAlgn="b" hangingPunct="1">
              <a:spcBef>
                <a:spcPts val="1200"/>
              </a:spcBef>
              <a:buClrTx/>
              <a:buFont typeface="Wingdings" panose="05000000000000000000" pitchFamily="2" charset="2"/>
              <a:buChar char="§"/>
              <a:defRPr/>
            </a:pPr>
            <a:r>
              <a:rPr lang="ru-RU" sz="1800" kern="0" dirty="0"/>
              <a:t>Южный федеральный университет</a:t>
            </a:r>
          </a:p>
          <a:p>
            <a:pPr marL="522288" eaLnBrk="1" fontAlgn="b" hangingPunct="1">
              <a:spcBef>
                <a:spcPts val="1200"/>
              </a:spcBef>
              <a:buClrTx/>
              <a:buFont typeface="Wingdings" panose="05000000000000000000" pitchFamily="2" charset="2"/>
              <a:buChar char="§"/>
              <a:defRPr/>
            </a:pPr>
            <a:r>
              <a:rPr lang="ru-RU" sz="1800" dirty="0"/>
              <a:t>Национальный исследовательский университет «МЭИ»</a:t>
            </a:r>
          </a:p>
          <a:p>
            <a:pPr marL="522288" eaLnBrk="1" fontAlgn="b" hangingPunct="1">
              <a:spcBef>
                <a:spcPts val="1200"/>
              </a:spcBef>
              <a:buClrTx/>
              <a:buFont typeface="Wingdings" panose="05000000000000000000" pitchFamily="2" charset="2"/>
              <a:buChar char="§"/>
              <a:defRPr/>
            </a:pPr>
            <a:r>
              <a:rPr lang="ru-RU" sz="1800" dirty="0"/>
              <a:t>Российский университет медицины</a:t>
            </a:r>
          </a:p>
          <a:p>
            <a:pPr marL="522288" eaLnBrk="1" fontAlgn="b" hangingPunct="1">
              <a:spcBef>
                <a:spcPts val="1200"/>
              </a:spcBef>
              <a:buClrTx/>
              <a:buFont typeface="Wingdings" panose="05000000000000000000" pitchFamily="2" charset="2"/>
              <a:buChar char="§"/>
              <a:defRPr/>
            </a:pPr>
            <a:r>
              <a:rPr lang="ru-RU" sz="1800" kern="0" dirty="0"/>
              <a:t>Северо-Кавказский федеральный университет</a:t>
            </a:r>
            <a:endParaRPr lang="ru-RU" altLang="ru-RU" kern="0" dirty="0"/>
          </a:p>
        </p:txBody>
      </p:sp>
      <p:pic>
        <p:nvPicPr>
          <p:cNvPr id="67588" name="Рисунок 9">
            <a:extLst>
              <a:ext uri="{FF2B5EF4-FFF2-40B4-BE49-F238E27FC236}">
                <a16:creationId xmlns:a16="http://schemas.microsoft.com/office/drawing/2014/main" id="{F911693D-68D0-48C3-B2C4-3CAA63546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5225" y="2438276"/>
            <a:ext cx="1646238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9" name="Рисунок 10">
            <a:extLst>
              <a:ext uri="{FF2B5EF4-FFF2-40B4-BE49-F238E27FC236}">
                <a16:creationId xmlns:a16="http://schemas.microsoft.com/office/drawing/2014/main" id="{4CBE7FB1-1846-45DF-9AC2-0956EAD0BE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6013" y="1381522"/>
            <a:ext cx="1744662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0" name="Рисунок 11">
            <a:extLst>
              <a:ext uri="{FF2B5EF4-FFF2-40B4-BE49-F238E27FC236}">
                <a16:creationId xmlns:a16="http://schemas.microsoft.com/office/drawing/2014/main" id="{3E0A3416-B4A3-4869-BBB8-37AA517F5A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5291138"/>
            <a:ext cx="1522412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1" name="Рисунок 12">
            <a:extLst>
              <a:ext uri="{FF2B5EF4-FFF2-40B4-BE49-F238E27FC236}">
                <a16:creationId xmlns:a16="http://schemas.microsoft.com/office/drawing/2014/main" id="{A7CDD32B-7E0F-4FA1-BDB8-A9ADDDD405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25" y="5289550"/>
            <a:ext cx="12477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2" name="Рисунок 13">
            <a:extLst>
              <a:ext uri="{FF2B5EF4-FFF2-40B4-BE49-F238E27FC236}">
                <a16:creationId xmlns:a16="http://schemas.microsoft.com/office/drawing/2014/main" id="{B6DD2F76-AD55-4452-892D-2A46AC95FF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348288"/>
            <a:ext cx="1520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3" name="Рисунок 14">
            <a:extLst>
              <a:ext uri="{FF2B5EF4-FFF2-40B4-BE49-F238E27FC236}">
                <a16:creationId xmlns:a16="http://schemas.microsoft.com/office/drawing/2014/main" id="{AD18A996-1BA0-4C56-9D09-831434B379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6122988"/>
            <a:ext cx="64611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4" name="Рисунок 15">
            <a:extLst>
              <a:ext uri="{FF2B5EF4-FFF2-40B4-BE49-F238E27FC236}">
                <a16:creationId xmlns:a16="http://schemas.microsoft.com/office/drawing/2014/main" id="{75026248-9011-428D-86D1-B6611BA37A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5349875"/>
            <a:ext cx="1158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5" name="Рисунок 16" descr="C:\Users\grechkin\AppData\Local\Microsoft\Windows\INetCache\Content.Word\Моск институ психоанализа.png">
            <a:extLst>
              <a:ext uri="{FF2B5EF4-FFF2-40B4-BE49-F238E27FC236}">
                <a16:creationId xmlns:a16="http://schemas.microsoft.com/office/drawing/2014/main" id="{F25CC1BF-3B58-4778-A807-EB5CF0166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275" y="5295900"/>
            <a:ext cx="17621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6" name="Рисунок 17" descr="C:\Users\grechkin\AppData\Local\Microsoft\Windows\INetCache\Content.Word\ГСГУ_logo.png">
            <a:extLst>
              <a:ext uri="{FF2B5EF4-FFF2-40B4-BE49-F238E27FC236}">
                <a16:creationId xmlns:a16="http://schemas.microsoft.com/office/drawing/2014/main" id="{7BE2A33A-4F43-49C5-96C3-61759F850C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75" y="6161088"/>
            <a:ext cx="503238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7" name="Рисунок 18" descr="C:\Users\grechkin\AppData\Local\Microsoft\Windows\INetCache\Content.Word\Станкин.jpg">
            <a:extLst>
              <a:ext uri="{FF2B5EF4-FFF2-40B4-BE49-F238E27FC236}">
                <a16:creationId xmlns:a16="http://schemas.microsoft.com/office/drawing/2014/main" id="{37695404-B93E-4CF4-ACB9-1D536BA520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3225" y="5278438"/>
            <a:ext cx="8636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8" name="Рисунок 19" descr="C:\Users\grechkin\AppData\Local\Microsoft\Windows\INetCache\Content.Word\ПСТГУ на светлом.png">
            <a:extLst>
              <a:ext uri="{FF2B5EF4-FFF2-40B4-BE49-F238E27FC236}">
                <a16:creationId xmlns:a16="http://schemas.microsoft.com/office/drawing/2014/main" id="{4692584C-210C-41D0-8D53-F4D215CD25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3413" y="6089650"/>
            <a:ext cx="6318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9" name="Picture 3" descr="МЭИ">
            <a:extLst>
              <a:ext uri="{FF2B5EF4-FFF2-40B4-BE49-F238E27FC236}">
                <a16:creationId xmlns:a16="http://schemas.microsoft.com/office/drawing/2014/main" id="{36BEB3B4-0DC7-4BF6-B136-E85704FE67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450" y="6013450"/>
            <a:ext cx="12858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600" name="Picture 4" descr="РГАУ-МСХА_логотип">
            <a:extLst>
              <a:ext uri="{FF2B5EF4-FFF2-40B4-BE49-F238E27FC236}">
                <a16:creationId xmlns:a16="http://schemas.microsoft.com/office/drawing/2014/main" id="{7AF7B1D8-FA1B-4609-BDF5-05178A996E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25" y="6051550"/>
            <a:ext cx="74295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601" name="Picture 5" descr="РТА">
            <a:extLst>
              <a:ext uri="{FF2B5EF4-FFF2-40B4-BE49-F238E27FC236}">
                <a16:creationId xmlns:a16="http://schemas.microsoft.com/office/drawing/2014/main" id="{8C39F36B-FD8F-458F-8664-F559C4B0B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463" y="6027738"/>
            <a:ext cx="78105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602" name="Рисунок 23" descr="C:\Users\grechkin\AppData\Local\Microsoft\Windows\INetCache\Content.Word\Штиглиц уточнить.png">
            <a:extLst>
              <a:ext uri="{FF2B5EF4-FFF2-40B4-BE49-F238E27FC236}">
                <a16:creationId xmlns:a16="http://schemas.microsoft.com/office/drawing/2014/main" id="{B33C332A-262A-4E01-BD4A-A7C89AE2FB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2625" y="6053138"/>
            <a:ext cx="70485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603" name="Рисунок 24" descr="C:\Users\grechkin\AppData\Local\Microsoft\Windows\INetCache\Content.Word\Сколково в цвете.jpg">
            <a:extLst>
              <a:ext uri="{FF2B5EF4-FFF2-40B4-BE49-F238E27FC236}">
                <a16:creationId xmlns:a16="http://schemas.microsoft.com/office/drawing/2014/main" id="{46B861D0-24F5-4240-8A56-6DE18783FF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313" y="6089650"/>
            <a:ext cx="9556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604" name="Рисунок 25">
            <a:extLst>
              <a:ext uri="{FF2B5EF4-FFF2-40B4-BE49-F238E27FC236}">
                <a16:creationId xmlns:a16="http://schemas.microsoft.com/office/drawing/2014/main" id="{8CC5DC36-B31F-47C1-9983-0332D4E8A4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7825" y="5259388"/>
            <a:ext cx="1382713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606" name="Рисунок 27">
            <a:extLst>
              <a:ext uri="{FF2B5EF4-FFF2-40B4-BE49-F238E27FC236}">
                <a16:creationId xmlns:a16="http://schemas.microsoft.com/office/drawing/2014/main" id="{0B3FBFF0-DECC-4E21-86A9-EEE8EC47E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4263" y="3797300"/>
            <a:ext cx="7715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607" name="Рисунок 28">
            <a:extLst>
              <a:ext uri="{FF2B5EF4-FFF2-40B4-BE49-F238E27FC236}">
                <a16:creationId xmlns:a16="http://schemas.microsoft.com/office/drawing/2014/main" id="{293DC2EE-3AF2-4351-95F7-C199304AF8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3913" y="3449638"/>
            <a:ext cx="7715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608" name="Рисунок 29">
            <a:extLst>
              <a:ext uri="{FF2B5EF4-FFF2-40B4-BE49-F238E27FC236}">
                <a16:creationId xmlns:a16="http://schemas.microsoft.com/office/drawing/2014/main" id="{2A12D13F-F0E3-4A00-BD53-039B5059A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6825" y="3824288"/>
            <a:ext cx="77152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609" name="Рисунок 30">
            <a:extLst>
              <a:ext uri="{FF2B5EF4-FFF2-40B4-BE49-F238E27FC236}">
                <a16:creationId xmlns:a16="http://schemas.microsoft.com/office/drawing/2014/main" id="{B6D0E68A-01BC-4FC3-AADC-6975020A6D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3725" y="3446463"/>
            <a:ext cx="77152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47D340D6-2B50-46B8-81DC-A9D792BD1B38}"/>
              </a:ext>
            </a:extLst>
          </p:cNvPr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fld id="{B60C86AB-A673-4E7A-A478-2988F96ED299}" type="slidenum">
              <a:rPr lang="en-US" alt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spcBef>
                  <a:spcPct val="0"/>
                </a:spcBef>
                <a:buClrTx/>
                <a:buFontTx/>
                <a:buNone/>
                <a:defRPr/>
              </a:pPr>
              <a:t>35</a:t>
            </a:fld>
            <a:endParaRPr lang="ru-RU" altLang="ru-RU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7" name="Рисунок 6">
            <a:extLst>
              <a:ext uri="{FF2B5EF4-FFF2-40B4-BE49-F238E27FC236}">
                <a16:creationId xmlns:a16="http://schemas.microsoft.com/office/drawing/2014/main" id="{603AAC00-3FA7-4E2F-B553-7B35ACBBF3AF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563" y="403225"/>
            <a:ext cx="811212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 2"/>
          <p:cNvSpPr>
            <a:spLocks noGrp="1"/>
          </p:cNvSpPr>
          <p:nvPr/>
        </p:nvSpPr>
        <p:spPr bwMode="auto">
          <a:xfrm>
            <a:off x="2152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dirty="0">
              <a:latin typeface="Futura PT Book" charset="-52"/>
            </a:endParaRPr>
          </a:p>
        </p:txBody>
      </p:sp>
      <p:sp>
        <p:nvSpPr>
          <p:cNvPr id="11" name="Текст 2">
            <a:extLst/>
          </p:cNvPr>
          <p:cNvSpPr txBox="1">
            <a:spLocks/>
          </p:cNvSpPr>
          <p:nvPr/>
        </p:nvSpPr>
        <p:spPr bwMode="auto">
          <a:xfrm>
            <a:off x="550863" y="1484313"/>
            <a:ext cx="10274300" cy="490537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702020204020303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702020204020303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702020204020303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702020204020303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ru-RU" altLang="ru-RU" kern="0" dirty="0"/>
              <a:t>Экосистема 1С</a:t>
            </a:r>
          </a:p>
          <a:p>
            <a:pPr>
              <a:spcBef>
                <a:spcPts val="0"/>
              </a:spcBef>
              <a:spcAft>
                <a:spcPts val="120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lang="ru-RU" dirty="0"/>
              <a:t>партнеры фирмы «1С» (в РФ более 60 компаний-партнеров фирмы 1С с компетенциями в части автоматизации образовательных организаций</a:t>
            </a:r>
            <a:r>
              <a:rPr lang="ru-RU" u="sng" dirty="0"/>
              <a:t>)</a:t>
            </a:r>
            <a:endParaRPr lang="ru-RU" dirty="0"/>
          </a:p>
          <a:p>
            <a:pPr marL="922338" lvl="1" eaLnBrk="1" fontAlgn="b" hangingPunct="1">
              <a:spcBef>
                <a:spcPts val="0"/>
              </a:spcBef>
              <a:spcAft>
                <a:spcPts val="1200"/>
              </a:spcAft>
              <a:buClrTx/>
              <a:buFont typeface="Courier New" panose="02070309020205020404" pitchFamily="49" charset="0"/>
              <a:buChar char="o"/>
              <a:defRPr/>
            </a:pPr>
            <a:r>
              <a:rPr lang="ru-RU" dirty="0"/>
              <a:t>специалисты по «1С» технологиям (в РФ более 100 тыс. специалистов по программированию в среде «1С») </a:t>
            </a:r>
          </a:p>
          <a:p>
            <a:pPr marL="922338" lvl="1" eaLnBrk="1" fontAlgn="b" hangingPunct="1">
              <a:spcBef>
                <a:spcPts val="0"/>
              </a:spcBef>
              <a:spcAft>
                <a:spcPts val="1200"/>
              </a:spcAft>
              <a:buClrTx/>
              <a:buFont typeface="Courier New" panose="02070309020205020404" pitchFamily="49" charset="0"/>
              <a:buChar char="o"/>
              <a:defRPr/>
            </a:pPr>
            <a:r>
              <a:rPr lang="ru-RU" dirty="0"/>
              <a:t>специалисты по «1С:Университет ПРОФ» (в РФ более 500 специалистов по «1С:Университет ПРОФ»)</a:t>
            </a:r>
          </a:p>
          <a:p>
            <a:pPr marL="357188" indent="-357188" eaLnBrk="1" fontAlgn="b" hangingPunct="1">
              <a:spcBef>
                <a:spcPts val="0"/>
              </a:spcBef>
              <a:spcAft>
                <a:spcPts val="120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lang="ru-RU" dirty="0"/>
              <a:t>комплекс программных продуктов  по автоматизации предприятий, в том числе автоматизации деятельности образовательных учреждений</a:t>
            </a:r>
          </a:p>
          <a:p>
            <a:pPr marL="522288" eaLnBrk="1" fontAlgn="b" hangingPunct="1">
              <a:spcBef>
                <a:spcPts val="0"/>
              </a:spcBef>
              <a:spcAft>
                <a:spcPts val="1200"/>
              </a:spcAft>
              <a:buClrTx/>
              <a:buFont typeface="Wingdings" panose="05000000000000000000" pitchFamily="2" charset="2"/>
              <a:buChar char="§"/>
              <a:defRPr/>
            </a:pPr>
            <a:endParaRPr lang="ru-RU" kern="0" dirty="0"/>
          </a:p>
          <a:p>
            <a:pPr marL="0" indent="0">
              <a:buFontTx/>
              <a:buNone/>
              <a:defRPr/>
            </a:pPr>
            <a:endParaRPr lang="ru-RU" altLang="ru-RU" kern="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563" y="403225"/>
            <a:ext cx="811212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542D428-AD0B-4DFE-939D-E1C468D6EFD5}"/>
              </a:ext>
            </a:extLst>
          </p:cNvPr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fld id="{0ADAAA40-7388-4BF2-9B54-2424B9CBB426}" type="slidenum">
              <a:rPr lang="en-US" alt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spcBef>
                  <a:spcPct val="0"/>
                </a:spcBef>
                <a:buClrTx/>
                <a:buFontTx/>
                <a:buNone/>
                <a:defRPr/>
              </a:pPr>
              <a:t>36</a:t>
            </a:fld>
            <a:endParaRPr lang="ru-RU" altLang="ru-RU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6CFE40BE-0809-4DB4-907E-458758A6EA61}"/>
              </a:ext>
            </a:extLst>
          </p:cNvPr>
          <p:cNvSpPr txBox="1">
            <a:spLocks/>
          </p:cNvSpPr>
          <p:nvPr/>
        </p:nvSpPr>
        <p:spPr>
          <a:xfrm>
            <a:off x="1938461" y="1"/>
            <a:ext cx="8838059" cy="1498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altLang="ru-RU" sz="3200" b="1" dirty="0">
                <a:latin typeface="Futura PT Demi" panose="020B0604020202020204" charset="-52"/>
              </a:rPr>
              <a:t>Конкурентные преимущества решений на платформе «1С:Предприятие»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 2"/>
          <p:cNvSpPr>
            <a:spLocks noGrp="1"/>
          </p:cNvSpPr>
          <p:nvPr/>
        </p:nvSpPr>
        <p:spPr bwMode="auto">
          <a:xfrm>
            <a:off x="2152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dirty="0">
              <a:latin typeface="Futura PT Book" charset="-52"/>
            </a:endParaRPr>
          </a:p>
        </p:txBody>
      </p:sp>
      <p:pic>
        <p:nvPicPr>
          <p:cNvPr id="50179" name="Picture 4" descr="scheme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1287463"/>
            <a:ext cx="9121775" cy="542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563" y="403225"/>
            <a:ext cx="811212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8962FC0-0E4D-45EE-B808-72FA09BA32A2}"/>
              </a:ext>
            </a:extLst>
          </p:cNvPr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fld id="{0ADAAA40-7388-4BF2-9B54-2424B9CBB426}" type="slidenum">
              <a:rPr lang="en-US" alt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spcBef>
                  <a:spcPct val="0"/>
                </a:spcBef>
                <a:buClrTx/>
                <a:buFontTx/>
                <a:buNone/>
                <a:defRPr/>
              </a:pPr>
              <a:t>37</a:t>
            </a:fld>
            <a:endParaRPr lang="ru-RU" altLang="ru-RU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713A2F31-93C5-4EAE-9A7A-58628A31420E}"/>
              </a:ext>
            </a:extLst>
          </p:cNvPr>
          <p:cNvSpPr txBox="1">
            <a:spLocks/>
          </p:cNvSpPr>
          <p:nvPr/>
        </p:nvSpPr>
        <p:spPr>
          <a:xfrm>
            <a:off x="1938461" y="0"/>
            <a:ext cx="883805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altLang="ru-RU" sz="3200" b="1" dirty="0">
                <a:latin typeface="Futura PT Demi" panose="020B0604020202020204" charset="-52"/>
              </a:rPr>
              <a:t>Комплекс программных продуктов «1С» </a:t>
            </a:r>
            <a:endParaRPr lang="en-US" altLang="ru-RU" sz="3200" b="1" dirty="0">
              <a:latin typeface="Futura PT Demi" panose="020B0604020202020204" charset="-52"/>
            </a:endParaRPr>
          </a:p>
          <a:p>
            <a:pPr>
              <a:defRPr/>
            </a:pPr>
            <a:r>
              <a:rPr lang="ru-RU" altLang="ru-RU" sz="3200" b="1" dirty="0">
                <a:latin typeface="Futura PT Demi" panose="020B0604020202020204" charset="-52"/>
              </a:rPr>
              <a:t>для автоматизации вузов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Заголовок 1">
            <a:extLst>
              <a:ext uri="{FF2B5EF4-FFF2-40B4-BE49-F238E27FC236}">
                <a16:creationId xmlns:a16="http://schemas.microsoft.com/office/drawing/2014/main" id="{7BC0030A-7971-4011-9088-84DBF74193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91544" y="187325"/>
            <a:ext cx="8280151" cy="1081088"/>
          </a:xfrm>
        </p:spPr>
        <p:txBody>
          <a:bodyPr>
            <a:noAutofit/>
          </a:bodyPr>
          <a:lstStyle/>
          <a:p>
            <a:r>
              <a:rPr lang="ru-RU" altLang="ru-RU" sz="3200" b="1" dirty="0">
                <a:latin typeface="Futura PT Demi" panose="020B0604020202020204" charset="-52"/>
              </a:rPr>
              <a:t>«1С:Университет ПРОФ». </a:t>
            </a:r>
            <a:br>
              <a:rPr lang="ru-RU" altLang="ru-RU" sz="3200" b="1" dirty="0">
                <a:latin typeface="Futura PT Demi" panose="020B0604020202020204" charset="-52"/>
              </a:rPr>
            </a:br>
            <a:r>
              <a:rPr lang="ru-RU" altLang="ru-RU" sz="3200" b="1" dirty="0">
                <a:latin typeface="Futura PT Demi" panose="020B0604020202020204" charset="-52"/>
              </a:rPr>
              <a:t>Тиражные расширения, обогащающие возможности продукта</a:t>
            </a:r>
          </a:p>
        </p:txBody>
      </p:sp>
      <p:sp>
        <p:nvSpPr>
          <p:cNvPr id="66563" name="TextBox 5">
            <a:extLst>
              <a:ext uri="{FF2B5EF4-FFF2-40B4-BE49-F238E27FC236}">
                <a16:creationId xmlns:a16="http://schemas.microsoft.com/office/drawing/2014/main" id="{4F1B5776-BCFD-49D6-9B98-D7C5C7FC31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410" y="1801813"/>
            <a:ext cx="11425238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60402020202020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60402020202020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60402020202020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60402020202020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9pPr>
          </a:lstStyle>
          <a:p>
            <a:pPr>
              <a:spcBef>
                <a:spcPct val="0"/>
              </a:spcBef>
              <a:buClrTx/>
              <a:buFont typeface="Wingdings" panose="05000000000000000000" pitchFamily="2" charset="2"/>
              <a:buChar char="§"/>
            </a:pPr>
            <a:r>
              <a:rPr lang="ru-RU" altLang="ru-RU" sz="1800" dirty="0"/>
              <a:t>Интеллект Инфо: Образовательные программы. Расширение для «1С:Университет ПРОФ»</a:t>
            </a:r>
            <a:br>
              <a:rPr lang="ru-RU" altLang="ru-RU" sz="1800" dirty="0"/>
            </a:br>
            <a:r>
              <a:rPr lang="en-US" altLang="ru-RU" sz="1800" dirty="0">
                <a:hlinkClick r:id="rId2"/>
              </a:rPr>
              <a:t>https://solutions.1c.ru/catalog/intellektinfo_opop/</a:t>
            </a:r>
            <a:r>
              <a:rPr lang="ru-RU" altLang="ru-RU" sz="1800" dirty="0"/>
              <a:t> </a:t>
            </a:r>
            <a:br>
              <a:rPr lang="ru-RU" altLang="ru-RU" sz="1800" dirty="0"/>
            </a:br>
            <a:endParaRPr lang="ru-RU" altLang="ru-RU" sz="1800" dirty="0"/>
          </a:p>
          <a:p>
            <a:pPr>
              <a:spcBef>
                <a:spcPct val="0"/>
              </a:spcBef>
              <a:buClrTx/>
              <a:buFont typeface="Wingdings" panose="05000000000000000000" pitchFamily="2" charset="2"/>
              <a:buChar char="§"/>
            </a:pPr>
            <a:r>
              <a:rPr lang="ru-RU" altLang="ru-RU" sz="1800" dirty="0"/>
              <a:t>«Экспонента: Мониторинг приемной кампании. Расширение для «1С:Университет ПРОФ»</a:t>
            </a:r>
            <a:br>
              <a:rPr lang="ru-RU" altLang="ru-RU" sz="1800" dirty="0"/>
            </a:br>
            <a:r>
              <a:rPr lang="en-US" altLang="ru-RU" sz="1800" dirty="0">
                <a:hlinkClick r:id="rId3"/>
              </a:rPr>
              <a:t>https://sovmestimo.1c.ru/catalog/29730/</a:t>
            </a:r>
            <a:endParaRPr lang="ru-RU" altLang="ru-RU" sz="1800" dirty="0"/>
          </a:p>
          <a:p>
            <a:pPr>
              <a:spcBef>
                <a:spcPct val="0"/>
              </a:spcBef>
              <a:buClrTx/>
              <a:buFont typeface="Wingdings" panose="05000000000000000000" pitchFamily="2" charset="2"/>
              <a:buChar char="§"/>
            </a:pPr>
            <a:endParaRPr lang="ru-RU" altLang="ru-RU" sz="1800" dirty="0"/>
          </a:p>
          <a:p>
            <a:pPr>
              <a:spcBef>
                <a:spcPct val="0"/>
              </a:spcBef>
              <a:buClrTx/>
              <a:buFont typeface="Wingdings" panose="05000000000000000000" pitchFamily="2" charset="2"/>
              <a:buChar char="§"/>
            </a:pPr>
            <a:r>
              <a:rPr lang="ru-RU" altLang="ru-RU" sz="1800" dirty="0"/>
              <a:t>«Большие числа: Дополнение для «1С:Университет ПРОФ». Интеграция с «1С:БГУ» и «1С:ЗКГУ»</a:t>
            </a:r>
            <a:br>
              <a:rPr lang="ru-RU" altLang="ru-RU" sz="1800" dirty="0"/>
            </a:br>
            <a:r>
              <a:rPr lang="en-US" altLang="ru-RU" sz="1800" dirty="0">
                <a:hlinkClick r:id="rId4"/>
              </a:rPr>
              <a:t>https://sovmestimo.1c.ru/catalog/29917/</a:t>
            </a:r>
            <a:endParaRPr lang="ru-RU" altLang="ru-RU" sz="1800" dirty="0"/>
          </a:p>
          <a:p>
            <a:pPr>
              <a:spcBef>
                <a:spcPct val="0"/>
              </a:spcBef>
              <a:buClrTx/>
              <a:buFont typeface="Wingdings" panose="05000000000000000000" pitchFamily="2" charset="2"/>
              <a:buChar char="§"/>
            </a:pPr>
            <a:endParaRPr lang="ru-RU" altLang="ru-RU" sz="1800" dirty="0"/>
          </a:p>
          <a:p>
            <a:pPr>
              <a:spcBef>
                <a:spcPct val="0"/>
              </a:spcBef>
              <a:buClrTx/>
              <a:buFont typeface="Wingdings" panose="05000000000000000000" pitchFamily="2" charset="2"/>
              <a:buChar char="§"/>
            </a:pPr>
            <a:r>
              <a:rPr lang="ru-RU" altLang="ru-RU" sz="1800" dirty="0"/>
              <a:t> «ЦИТО: Сведения об образовательной организации. Расширение для «1С:Университет ПРОФ»</a:t>
            </a:r>
            <a:br>
              <a:rPr lang="ru-RU" altLang="ru-RU" sz="1800" dirty="0"/>
            </a:br>
            <a:r>
              <a:rPr lang="en-US" altLang="ru-RU" sz="1800" dirty="0">
                <a:hlinkClick r:id="rId5"/>
              </a:rPr>
              <a:t>https://sovmestimo.1c.ru/catalog/29822/</a:t>
            </a:r>
            <a:endParaRPr lang="ru-RU" altLang="ru-RU" sz="1800" dirty="0"/>
          </a:p>
          <a:p>
            <a:pPr>
              <a:spcBef>
                <a:spcPct val="0"/>
              </a:spcBef>
              <a:buClrTx/>
              <a:buFont typeface="Wingdings" panose="05000000000000000000" pitchFamily="2" charset="2"/>
              <a:buChar char="§"/>
            </a:pPr>
            <a:endParaRPr lang="ru-RU" altLang="ru-RU" sz="1800" dirty="0"/>
          </a:p>
          <a:p>
            <a:pPr>
              <a:spcBef>
                <a:spcPct val="0"/>
              </a:spcBef>
              <a:buClrTx/>
              <a:buFont typeface="Wingdings" panose="05000000000000000000" pitchFamily="2" charset="2"/>
              <a:buChar char="§"/>
            </a:pPr>
            <a:r>
              <a:rPr lang="ru-RU" altLang="ru-RU" sz="1800" dirty="0"/>
              <a:t>«Технологии автоматизации: Интеграция с ГИС СЦОС. Расширение для «1С:Университет ПРОФ»</a:t>
            </a:r>
            <a:br>
              <a:rPr lang="ru-RU" altLang="ru-RU" sz="1800" dirty="0"/>
            </a:br>
            <a:r>
              <a:rPr lang="ru-RU" altLang="ru-RU" sz="1800" dirty="0"/>
              <a:t> </a:t>
            </a:r>
            <a:r>
              <a:rPr lang="en-US" altLang="ru-RU" sz="1800" dirty="0">
                <a:hlinkClick r:id="rId6"/>
              </a:rPr>
              <a:t>https://solutions.1c.ru/catalog/gis_scos/</a:t>
            </a:r>
            <a:r>
              <a:rPr lang="ru-RU" altLang="ru-RU" sz="1800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9F257A-9D7C-4BFC-B2AA-D1F79AB3C657}"/>
              </a:ext>
            </a:extLst>
          </p:cNvPr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fld id="{E268934E-12A6-4007-86AA-51A5B14542F4}" type="slidenum">
              <a:rPr lang="en-US" alt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spcBef>
                  <a:spcPct val="0"/>
                </a:spcBef>
                <a:buClrTx/>
                <a:buFontTx/>
                <a:buNone/>
                <a:defRPr/>
              </a:pPr>
              <a:t>38</a:t>
            </a:fld>
            <a:endParaRPr lang="ru-RU" altLang="ru-RU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DE88841-3BEB-4B20-85DC-529AB3CF489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563" y="403225"/>
            <a:ext cx="811212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7F75F8F-1EC9-4475-9CCA-A9CC68D8A9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3" y="0"/>
            <a:ext cx="10199687" cy="1030537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Arial" charset="0"/>
              </a:defRPr>
            </a:lvl5pPr>
            <a:lvl6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Arial" charset="0"/>
              </a:defRPr>
            </a:lvl6pPr>
            <a:lvl7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Arial" charset="0"/>
              </a:defRPr>
            </a:lvl7pPr>
            <a:lvl8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Arial" charset="0"/>
              </a:defRPr>
            </a:lvl8pPr>
            <a:lvl9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3200" kern="0" dirty="0">
                <a:solidFill>
                  <a:schemeClr val="tx1"/>
                </a:solidFill>
                <a:latin typeface="Futura PT Demi" panose="020B0604020202020204" pitchFamily="34" charset="-52"/>
              </a:rPr>
              <a:t>Ответы на часто задаваемые вопросы</a:t>
            </a:r>
          </a:p>
        </p:txBody>
      </p:sp>
      <p:sp>
        <p:nvSpPr>
          <p:cNvPr id="71684" name="Прямоугольник 3">
            <a:extLst>
              <a:ext uri="{FF2B5EF4-FFF2-40B4-BE49-F238E27FC236}">
                <a16:creationId xmlns:a16="http://schemas.microsoft.com/office/drawing/2014/main" id="{B1D0CBCC-FD6E-45C8-A15C-B2FBB97706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65622" y="6157753"/>
            <a:ext cx="1207266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800" dirty="0">
                <a:solidFill>
                  <a:schemeClr val="tx1"/>
                </a:solidFill>
                <a:latin typeface="Futura PT Demi" panose="020B0604020202020204" pitchFamily="34" charset="-52"/>
              </a:rPr>
              <a:t>Ответы на часто задаваемые вопросы можно найти на официальном сайте ООО «СГУ-</a:t>
            </a:r>
            <a:r>
              <a:rPr lang="ru-RU" altLang="ru-RU" sz="1800" dirty="0" err="1">
                <a:solidFill>
                  <a:schemeClr val="tx1"/>
                </a:solidFill>
                <a:latin typeface="Futura PT Demi" panose="020B0604020202020204" pitchFamily="34" charset="-52"/>
              </a:rPr>
              <a:t>Инфоком</a:t>
            </a:r>
            <a:r>
              <a:rPr lang="ru-RU" altLang="ru-RU" sz="1800" dirty="0">
                <a:solidFill>
                  <a:schemeClr val="tx1"/>
                </a:solidFill>
                <a:latin typeface="Futura PT Demi" panose="020B0604020202020204" pitchFamily="34" charset="-52"/>
              </a:rPr>
              <a:t>»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ru-RU" sz="2400" dirty="0">
                <a:solidFill>
                  <a:schemeClr val="tx1"/>
                </a:solidFill>
                <a:latin typeface="Futura PT Demi" panose="020B0604020202020204" pitchFamily="34" charset="-52"/>
                <a:hlinkClick r:id="rId2"/>
              </a:rPr>
              <a:t>https://sgu-infocom.ru/support/faq/</a:t>
            </a:r>
            <a:r>
              <a:rPr lang="ru-RU" altLang="ru-RU" sz="2400" dirty="0">
                <a:solidFill>
                  <a:schemeClr val="tx1"/>
                </a:solidFill>
                <a:latin typeface="Futura PT Demi" panose="020B0604020202020204" pitchFamily="34" charset="-52"/>
              </a:rPr>
              <a:t> 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ru-RU" altLang="ru-RU" sz="1800" dirty="0">
              <a:solidFill>
                <a:schemeClr val="tx1"/>
              </a:solidFill>
              <a:latin typeface="Futura PT Demi" panose="020B0604020202020204" pitchFamily="34" charset="-5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6496C2-8597-49BB-917C-D96DA7EAA32D}"/>
              </a:ext>
            </a:extLst>
          </p:cNvPr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fld id="{A8BB0F57-7E96-403E-A4FD-AC1F1DD6C4A3}" type="slidenum">
              <a:rPr lang="en-US" alt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spcBef>
                  <a:spcPct val="0"/>
                </a:spcBef>
                <a:buClrTx/>
                <a:buFontTx/>
                <a:buNone/>
                <a:defRPr/>
              </a:pPr>
              <a:t>39</a:t>
            </a:fld>
            <a:endParaRPr lang="ru-RU" altLang="ru-RU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6C5DB77-9A54-4333-8770-ED939C4DA8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3592" y="1030537"/>
            <a:ext cx="6694237" cy="506275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0D9DCEF-9566-4D71-9C44-A982E6AD1C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563" y="403225"/>
            <a:ext cx="811212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0174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 2">
            <a:extLst>
              <a:ext uri="{FF2B5EF4-FFF2-40B4-BE49-F238E27FC236}">
                <a16:creationId xmlns:a16="http://schemas.microsoft.com/office/drawing/2014/main" id="{69229D14-D912-4F00-BA5A-9D05C87051BA}"/>
              </a:ext>
            </a:extLst>
          </p:cNvPr>
          <p:cNvSpPr>
            <a:spLocks noGrp="1"/>
          </p:cNvSpPr>
          <p:nvPr/>
        </p:nvSpPr>
        <p:spPr bwMode="auto">
          <a:xfrm>
            <a:off x="2152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60402020202020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60402020202020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60402020202020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60402020202020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>
              <a:latin typeface="Futura PT Book" panose="020B0604020202020204" charset="-52"/>
            </a:endParaRP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BC0B00ED-44E0-41A6-A871-8BB75D8CA4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1484313"/>
            <a:ext cx="11941175" cy="5184775"/>
          </a:xfrm>
        </p:spPr>
        <p:txBody>
          <a:bodyPr>
            <a:normAutofit fontScale="92500" lnSpcReduction="20000"/>
          </a:bodyPr>
          <a:lstStyle/>
          <a:p>
            <a:pPr marL="0" indent="0">
              <a:buFontTx/>
              <a:buNone/>
              <a:defRPr/>
            </a:pPr>
            <a:r>
              <a:rPr lang="ru-RU" sz="1800" b="1" dirty="0">
                <a:latin typeface="Futura PT Demi" panose="020B0604020202020204" charset="-52"/>
              </a:rPr>
              <a:t>Стоимость владения</a:t>
            </a:r>
          </a:p>
          <a:p>
            <a:pPr>
              <a:buClrTx/>
              <a:buFont typeface="Wingdings" panose="05000000000000000000" pitchFamily="2" charset="2"/>
              <a:buChar char="§"/>
              <a:defRPr/>
            </a:pPr>
            <a:r>
              <a:rPr lang="ru-RU" sz="1800" dirty="0">
                <a:latin typeface="Futura PT Demi" panose="020B0604020202020204" charset="-52"/>
              </a:rPr>
              <a:t>Стоимость «1С:Университет» – 96 000 р., «1С:Университет ПРОФ» – 282 700 р.</a:t>
            </a:r>
          </a:p>
          <a:p>
            <a:pPr>
              <a:buClrTx/>
              <a:buFont typeface="Wingdings" panose="05000000000000000000" pitchFamily="2" charset="2"/>
              <a:buChar char="§"/>
              <a:defRPr/>
            </a:pPr>
            <a:r>
              <a:rPr lang="ru-RU" altLang="ru-RU" sz="1800" dirty="0">
                <a:latin typeface="Futura PT Demi" panose="020B0604020202020204" charset="-52"/>
              </a:rPr>
              <a:t>Поддержка </a:t>
            </a:r>
            <a:r>
              <a:rPr lang="ru-RU" sz="1800" dirty="0">
                <a:latin typeface="Futura PT Demi" panose="020B0604020202020204" charset="-52"/>
              </a:rPr>
              <a:t>«1С:Университет» – 91 200 р./год (КП Отраслевой , пролонгация после перерыва),</a:t>
            </a:r>
            <a:br>
              <a:rPr lang="ru-RU" sz="1800" dirty="0">
                <a:latin typeface="Futura PT Demi" panose="020B0604020202020204" charset="-52"/>
              </a:rPr>
            </a:br>
            <a:r>
              <a:rPr lang="ru-RU" altLang="ru-RU" sz="1800" dirty="0">
                <a:latin typeface="Futura PT Demi" panose="020B0604020202020204" charset="-52"/>
              </a:rPr>
              <a:t>«1С:Университет ПРОФ» </a:t>
            </a:r>
            <a:r>
              <a:rPr lang="ru-RU" sz="1800" dirty="0">
                <a:latin typeface="Futura PT Demi" panose="020B0604020202020204" charset="-52"/>
              </a:rPr>
              <a:t>– 364 000 </a:t>
            </a:r>
            <a:r>
              <a:rPr lang="ru-RU" altLang="ru-RU" sz="1800" dirty="0">
                <a:latin typeface="Futura PT Demi" panose="020B0604020202020204" charset="-52"/>
              </a:rPr>
              <a:t>р./год (СЛК)</a:t>
            </a:r>
            <a:endParaRPr lang="ru-RU" sz="1800" dirty="0">
              <a:latin typeface="Futura PT Demi" panose="020B0604020202020204" charset="-52"/>
            </a:endParaRPr>
          </a:p>
          <a:p>
            <a:pPr>
              <a:buClrTx/>
              <a:buFont typeface="Wingdings" panose="05000000000000000000" pitchFamily="2" charset="2"/>
              <a:buChar char="§"/>
              <a:defRPr/>
            </a:pPr>
            <a:r>
              <a:rPr lang="ru-RU" sz="1800" dirty="0">
                <a:latin typeface="Futura PT Demi" panose="020B0604020202020204" charset="-52"/>
              </a:rPr>
              <a:t>Лицензия на сервер – 115 200 р.</a:t>
            </a:r>
          </a:p>
          <a:p>
            <a:pPr>
              <a:buClrTx/>
              <a:buFont typeface="Wingdings" panose="05000000000000000000" pitchFamily="2" charset="2"/>
              <a:buChar char="§"/>
              <a:defRPr/>
            </a:pPr>
            <a:r>
              <a:rPr lang="ru-RU" sz="1800" dirty="0">
                <a:latin typeface="Futura PT Demi" panose="020B0604020202020204" charset="-52"/>
              </a:rPr>
              <a:t>Клиентская лицензия – примерно 5,5 т. р., достаточно 200 – 500 лицензий</a:t>
            </a:r>
          </a:p>
          <a:p>
            <a:pPr>
              <a:buClrTx/>
              <a:buFont typeface="Wingdings" panose="05000000000000000000" pitchFamily="2" charset="2"/>
              <a:buChar char="§"/>
              <a:defRPr/>
            </a:pPr>
            <a:r>
              <a:rPr lang="ru-RU" sz="1800" dirty="0">
                <a:latin typeface="Futura PT Demi" panose="020B0604020202020204" charset="-52"/>
              </a:rPr>
              <a:t>Объем адаптаций под требования вуза – по согласованию</a:t>
            </a:r>
          </a:p>
          <a:p>
            <a:pPr marL="0" indent="0">
              <a:buFontTx/>
              <a:buNone/>
              <a:defRPr/>
            </a:pPr>
            <a:r>
              <a:rPr lang="ru-RU" sz="1800" b="1" dirty="0">
                <a:latin typeface="Futura PT Demi" panose="020B0604020202020204" charset="-52"/>
              </a:rPr>
              <a:t>Особенности решения</a:t>
            </a:r>
          </a:p>
          <a:p>
            <a:pPr>
              <a:buClrTx/>
              <a:buFont typeface="Wingdings" panose="05000000000000000000" pitchFamily="2" charset="2"/>
              <a:buChar char="§"/>
              <a:defRPr/>
            </a:pPr>
            <a:r>
              <a:rPr lang="ru-RU" sz="1800" dirty="0">
                <a:latin typeface="Futura PT Demi" panose="020B0604020202020204" charset="-52"/>
              </a:rPr>
              <a:t>Соответствие нормативной базе, постоянные обновления (2-4 в год)</a:t>
            </a:r>
          </a:p>
          <a:p>
            <a:pPr>
              <a:buClrTx/>
              <a:buFont typeface="Wingdings" panose="05000000000000000000" pitchFamily="2" charset="2"/>
              <a:buChar char="§"/>
              <a:defRPr/>
            </a:pPr>
            <a:r>
              <a:rPr lang="ru-RU" sz="1800" dirty="0">
                <a:latin typeface="Futura PT Demi" panose="020B0604020202020204" charset="-52"/>
              </a:rPr>
              <a:t>Взаимодействие с вузовским сообществом</a:t>
            </a:r>
          </a:p>
          <a:p>
            <a:pPr marL="0" indent="0">
              <a:buFontTx/>
              <a:buNone/>
              <a:defRPr/>
            </a:pPr>
            <a:r>
              <a:rPr lang="ru-RU" sz="1800" b="1" dirty="0">
                <a:latin typeface="Futura PT Demi" panose="020B0604020202020204" charset="-52"/>
              </a:rPr>
              <a:t>Особенности комплексного внедрения</a:t>
            </a:r>
          </a:p>
          <a:p>
            <a:pPr>
              <a:buClrTx/>
              <a:buFont typeface="Wingdings" panose="05000000000000000000" pitchFamily="2" charset="2"/>
              <a:buChar char="§"/>
              <a:defRPr/>
            </a:pPr>
            <a:r>
              <a:rPr lang="ru-RU" sz="1800" dirty="0">
                <a:latin typeface="Futura PT Demi" panose="020B0604020202020204" charset="-52"/>
              </a:rPr>
              <a:t>Продолжительность внедрения от 6 мес. до 3-х лет </a:t>
            </a:r>
          </a:p>
          <a:p>
            <a:pPr>
              <a:buClrTx/>
              <a:buFont typeface="Wingdings" panose="05000000000000000000" pitchFamily="2" charset="2"/>
              <a:buChar char="§"/>
              <a:defRPr/>
            </a:pPr>
            <a:r>
              <a:rPr lang="ru-RU" sz="1800" dirty="0">
                <a:latin typeface="Futura PT Demi" panose="020B0604020202020204" charset="-52"/>
              </a:rPr>
              <a:t>Привлечение лучших партнеров, гарантии фирмы «1С»</a:t>
            </a:r>
          </a:p>
          <a:p>
            <a:pPr marL="0" indent="0">
              <a:buFontTx/>
              <a:buNone/>
              <a:defRPr/>
            </a:pPr>
            <a:r>
              <a:rPr lang="ru-RU" sz="1800" b="1" dirty="0">
                <a:latin typeface="Futura PT Demi" panose="020B0604020202020204" charset="-52"/>
              </a:rPr>
              <a:t>Технология</a:t>
            </a:r>
          </a:p>
          <a:p>
            <a:pPr>
              <a:buClrTx/>
              <a:buFont typeface="Wingdings" panose="05000000000000000000" pitchFamily="2" charset="2"/>
              <a:buChar char="§"/>
              <a:defRPr/>
            </a:pPr>
            <a:r>
              <a:rPr lang="ru-RU" sz="1800" dirty="0">
                <a:latin typeface="Futura PT Demi" panose="020B0604020202020204" charset="-52"/>
              </a:rPr>
              <a:t>«1С:Предприятие 8.3»/«1С:Предприятие 8.3</a:t>
            </a:r>
            <a:r>
              <a:rPr lang="en-US" sz="1800" dirty="0">
                <a:latin typeface="Futura PT Demi" panose="020B0604020202020204" charset="-52"/>
              </a:rPr>
              <a:t>z</a:t>
            </a:r>
            <a:r>
              <a:rPr lang="ru-RU" sz="1800" dirty="0">
                <a:latin typeface="Futura PT Demi" panose="020B0604020202020204" charset="-52"/>
              </a:rPr>
              <a:t>», открытый код, работа с веб браузерами</a:t>
            </a:r>
          </a:p>
          <a:p>
            <a:pPr>
              <a:buClrTx/>
              <a:buFont typeface="Wingdings" panose="05000000000000000000" pitchFamily="2" charset="2"/>
              <a:buChar char="§"/>
              <a:defRPr/>
            </a:pPr>
            <a:r>
              <a:rPr lang="ru-RU" sz="1800" dirty="0">
                <a:latin typeface="Futura PT Demi" panose="020B0604020202020204" charset="-52"/>
              </a:rPr>
              <a:t>Штатное обновление с «1С:Университет» на «1С:Университет ПРОФ»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A17B83-E896-43EC-B36F-0A0B3874B237}"/>
              </a:ext>
            </a:extLst>
          </p:cNvPr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fld id="{9AD3CC49-CA9C-46EB-8B56-508CBB2BFEB6}" type="slidenum">
              <a:rPr lang="en-US" alt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spcBef>
                  <a:spcPct val="0"/>
                </a:spcBef>
                <a:buClrTx/>
                <a:buFontTx/>
                <a:buNone/>
                <a:defRPr/>
              </a:pPr>
              <a:t>4</a:t>
            </a:fld>
            <a:endParaRPr lang="ru-RU" altLang="ru-RU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F582912-F2D3-47A1-92F5-8B2450BA80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563" y="403225"/>
            <a:ext cx="811212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875FE0F4-95BC-4045-AD82-B4D09CC839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3" y="115888"/>
            <a:ext cx="7034212" cy="1081087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anose="020B0702020204020303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altLang="ru-RU" sz="3200" b="1" kern="0" dirty="0">
                <a:solidFill>
                  <a:srgbClr val="000000"/>
                </a:solidFill>
                <a:latin typeface="Futura PT Demi" panose="020B0702020204020303" pitchFamily="34" charset="-52"/>
              </a:rPr>
              <a:t>«1С:Университет» и </a:t>
            </a:r>
            <a:br>
              <a:rPr lang="ru-RU" altLang="ru-RU" sz="3200" b="1" kern="0" dirty="0">
                <a:solidFill>
                  <a:srgbClr val="000000"/>
                </a:solidFill>
                <a:latin typeface="Futura PT Demi" panose="020B0702020204020303" pitchFamily="34" charset="-52"/>
              </a:rPr>
            </a:br>
            <a:r>
              <a:rPr lang="ru-RU" altLang="ru-RU" sz="3200" b="1" kern="0" dirty="0">
                <a:solidFill>
                  <a:srgbClr val="000000"/>
                </a:solidFill>
                <a:latin typeface="Futura PT Demi" panose="020B0702020204020303" pitchFamily="34" charset="-52"/>
              </a:rPr>
              <a:t>«1С:Университет ПРОФ». </a:t>
            </a:r>
            <a:br>
              <a:rPr lang="ru-RU" altLang="ru-RU" sz="3200" kern="0" dirty="0">
                <a:solidFill>
                  <a:srgbClr val="000000"/>
                </a:solidFill>
                <a:latin typeface="Futura PT Demi" panose="020B0702020204020303" pitchFamily="34" charset="-52"/>
              </a:rPr>
            </a:br>
            <a:r>
              <a:rPr lang="ru-RU" altLang="ru-RU" sz="3200" kern="0" dirty="0">
                <a:solidFill>
                  <a:srgbClr val="000000"/>
                </a:solidFill>
                <a:latin typeface="Futura PT Demi" panose="020B0702020204020303" pitchFamily="34" charset="-52"/>
              </a:rPr>
              <a:t>Дополнительная информация.</a:t>
            </a:r>
            <a:endParaRPr lang="ru-RU" altLang="ru-RU" sz="3200" kern="0" dirty="0">
              <a:latin typeface="Futura PT Demi" panose="020B0702020204020303" pitchFamily="34" charset="-52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7F75F8F-1EC9-4475-9CCA-A9CC68D8A9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3" y="-27384"/>
            <a:ext cx="10199687" cy="10810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Arial" charset="0"/>
              </a:defRPr>
            </a:lvl5pPr>
            <a:lvl6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Arial" charset="0"/>
              </a:defRPr>
            </a:lvl6pPr>
            <a:lvl7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Arial" charset="0"/>
              </a:defRPr>
            </a:lvl7pPr>
            <a:lvl8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Arial" charset="0"/>
              </a:defRPr>
            </a:lvl8pPr>
            <a:lvl9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3200" kern="0" dirty="0">
                <a:solidFill>
                  <a:schemeClr val="tx1"/>
                </a:solidFill>
                <a:latin typeface="Futura PT Demi" panose="020B0604020202020204" pitchFamily="34" charset="-52"/>
              </a:rPr>
              <a:t>Материалы и дополнительные модули</a:t>
            </a:r>
          </a:p>
        </p:txBody>
      </p:sp>
      <p:sp>
        <p:nvSpPr>
          <p:cNvPr id="71684" name="Прямоугольник 3">
            <a:extLst>
              <a:ext uri="{FF2B5EF4-FFF2-40B4-BE49-F238E27FC236}">
                <a16:creationId xmlns:a16="http://schemas.microsoft.com/office/drawing/2014/main" id="{B1D0CBCC-FD6E-45C8-A15C-B2FBB97706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65622" y="6074712"/>
            <a:ext cx="1207266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800" dirty="0">
                <a:solidFill>
                  <a:schemeClr val="tx1"/>
                </a:solidFill>
                <a:latin typeface="Futura PT Demi" panose="020B0604020202020204" pitchFamily="34" charset="-52"/>
              </a:rPr>
              <a:t>Скачать новые материалы и расширения можно в разделе актуального релиза «1С:Университет ПРОФ» на 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ru-RU" sz="2400" dirty="0">
                <a:solidFill>
                  <a:schemeClr val="tx1"/>
                </a:solidFill>
                <a:latin typeface="Futura PT Demi" panose="020B0604020202020204" pitchFamily="34" charset="-52"/>
                <a:hlinkClick r:id="rId2"/>
              </a:rPr>
              <a:t>https://releases.1c.ru/</a:t>
            </a:r>
            <a:r>
              <a:rPr lang="ru-RU" altLang="ru-RU" sz="2400" dirty="0">
                <a:solidFill>
                  <a:schemeClr val="tx1"/>
                </a:solidFill>
                <a:latin typeface="Futura PT Demi" panose="020B0604020202020204" pitchFamily="34" charset="-52"/>
              </a:rPr>
              <a:t> </a:t>
            </a:r>
            <a:endParaRPr lang="ru-RU" altLang="ru-RU" sz="1800" dirty="0">
              <a:solidFill>
                <a:schemeClr val="tx1"/>
              </a:solidFill>
              <a:latin typeface="Futura PT Demi" panose="020B0604020202020204" pitchFamily="34" charset="-5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6496C2-8597-49BB-917C-D96DA7EAA32D}"/>
              </a:ext>
            </a:extLst>
          </p:cNvPr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fld id="{A8BB0F57-7E96-403E-A4FD-AC1F1DD6C4A3}" type="slidenum">
              <a:rPr lang="en-US" alt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spcBef>
                  <a:spcPct val="0"/>
                </a:spcBef>
                <a:buClrTx/>
                <a:buFontTx/>
                <a:buNone/>
                <a:defRPr/>
              </a:pPr>
              <a:t>40</a:t>
            </a:fld>
            <a:endParaRPr lang="ru-RU" altLang="ru-RU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E78AA18-AFA6-4C6B-8E10-69051555BC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1624" y="1081088"/>
            <a:ext cx="6354529" cy="50073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CEA7174-598E-4200-95E3-F588A17345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563" y="403225"/>
            <a:ext cx="811212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036560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7F75F8F-1EC9-4475-9CCA-A9CC68D8A9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3" y="0"/>
            <a:ext cx="10199687" cy="10810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Arial" charset="0"/>
              </a:defRPr>
            </a:lvl5pPr>
            <a:lvl6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Arial" charset="0"/>
              </a:defRPr>
            </a:lvl6pPr>
            <a:lvl7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Arial" charset="0"/>
              </a:defRPr>
            </a:lvl7pPr>
            <a:lvl8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Arial" charset="0"/>
              </a:defRPr>
            </a:lvl8pPr>
            <a:lvl9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3200" kern="0" dirty="0">
                <a:solidFill>
                  <a:schemeClr val="tx1"/>
                </a:solidFill>
                <a:latin typeface="Futura PT Demi" panose="020B0604020202020204" pitchFamily="34" charset="-52"/>
              </a:rPr>
              <a:t>Источники информации</a:t>
            </a:r>
          </a:p>
        </p:txBody>
      </p:sp>
      <p:sp>
        <p:nvSpPr>
          <p:cNvPr id="71684" name="Прямоугольник 3">
            <a:extLst>
              <a:ext uri="{FF2B5EF4-FFF2-40B4-BE49-F238E27FC236}">
                <a16:creationId xmlns:a16="http://schemas.microsoft.com/office/drawing/2014/main" id="{B1D0CBCC-FD6E-45C8-A15C-B2FBB97706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525" y="1484313"/>
            <a:ext cx="4968379" cy="4475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600" dirty="0">
                <a:solidFill>
                  <a:schemeClr val="tx1"/>
                </a:solidFill>
                <a:latin typeface="Futura PT Demi" panose="020B0604020202020204" pitchFamily="34" charset="-52"/>
              </a:rPr>
              <a:t>Подробную информацию о функциональных возможностях подсистем можно получить на сайте фирмы «1С» и сайте компании «СГУ-Инфоком».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ru-RU" altLang="ru-RU" sz="1600" dirty="0">
              <a:solidFill>
                <a:schemeClr val="tx1"/>
              </a:solidFill>
              <a:latin typeface="Futura PT Demi" panose="020B0604020202020204" pitchFamily="34" charset="-52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ru-RU" sz="1600" dirty="0">
                <a:solidFill>
                  <a:schemeClr val="accent5">
                    <a:lumMod val="50000"/>
                  </a:schemeClr>
                </a:solidFill>
                <a:latin typeface="Futura PT Demi" panose="020B0604020202020204" pitchFamily="34" charset="-52"/>
                <a:hlinkClick r:id="rId2"/>
              </a:rPr>
              <a:t>1c.ru</a:t>
            </a:r>
            <a:endParaRPr lang="ru-RU" altLang="ru-RU" sz="1600" dirty="0">
              <a:solidFill>
                <a:schemeClr val="accent5">
                  <a:lumMod val="50000"/>
                </a:schemeClr>
              </a:solidFill>
              <a:latin typeface="Futura PT Demi" panose="020B0604020202020204" pitchFamily="34" charset="-52"/>
            </a:endParaRPr>
          </a:p>
          <a:p>
            <a:pPr marL="180975" indent="-180975" eaLnBrk="1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defRPr/>
            </a:pPr>
            <a:r>
              <a:rPr lang="ru-RU" altLang="ru-RU" sz="1600" dirty="0">
                <a:solidFill>
                  <a:schemeClr val="tx1"/>
                </a:solidFill>
                <a:latin typeface="Futura PT Demi" panose="020B0604020202020204" pitchFamily="34" charset="-52"/>
              </a:rPr>
              <a:t>карточка «1С:Университет ПРОФ» - </a:t>
            </a:r>
            <a:r>
              <a:rPr lang="en-US" altLang="ru-RU" sz="1600" dirty="0">
                <a:solidFill>
                  <a:schemeClr val="tx1"/>
                </a:solidFill>
                <a:latin typeface="Futura PT Demi" panose="020B0604020202020204" pitchFamily="34" charset="-52"/>
                <a:hlinkClick r:id="rId3"/>
              </a:rPr>
              <a:t>http://solutions.1c.ru/catalog/university-prof</a:t>
            </a:r>
            <a:r>
              <a:rPr lang="en-US" altLang="ru-RU" sz="1600" dirty="0">
                <a:solidFill>
                  <a:schemeClr val="tx1"/>
                </a:solidFill>
                <a:latin typeface="Futura PT Demi" panose="020B0604020202020204" pitchFamily="34" charset="-52"/>
              </a:rPr>
              <a:t> </a:t>
            </a:r>
            <a:endParaRPr lang="ru-RU" altLang="ru-RU" sz="1600" dirty="0">
              <a:solidFill>
                <a:schemeClr val="tx1"/>
              </a:solidFill>
              <a:latin typeface="Futura PT Demi" panose="020B0604020202020204" pitchFamily="34" charset="-52"/>
            </a:endParaRPr>
          </a:p>
          <a:p>
            <a:pPr marL="180975" indent="-180975" eaLnBrk="1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defRPr/>
            </a:pPr>
            <a:r>
              <a:rPr lang="ru-RU" altLang="ru-RU" sz="1600" dirty="0">
                <a:solidFill>
                  <a:schemeClr val="tx1"/>
                </a:solidFill>
                <a:latin typeface="Futura PT Demi" panose="020B0604020202020204" pitchFamily="34" charset="-52"/>
              </a:rPr>
              <a:t>карточка «1С:Университет» - </a:t>
            </a:r>
            <a:r>
              <a:rPr lang="en-US" altLang="ru-RU" sz="1600" dirty="0">
                <a:solidFill>
                  <a:schemeClr val="tx1"/>
                </a:solidFill>
                <a:latin typeface="Futura PT Demi" panose="020B0604020202020204" pitchFamily="34" charset="-52"/>
                <a:hlinkClick r:id="rId2"/>
              </a:rPr>
              <a:t>http://solutions.1c.ru/catalog/university</a:t>
            </a:r>
            <a:r>
              <a:rPr lang="ru-RU" altLang="ru-RU" sz="1600" dirty="0">
                <a:solidFill>
                  <a:schemeClr val="tx1"/>
                </a:solidFill>
                <a:latin typeface="Futura PT Demi" panose="020B0604020202020204" pitchFamily="34" charset="-52"/>
              </a:rPr>
              <a:t> </a:t>
            </a:r>
          </a:p>
          <a:p>
            <a:pPr marL="180975" indent="-180975" eaLnBrk="1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defRPr/>
            </a:pPr>
            <a:r>
              <a:rPr lang="ru-RU" altLang="ru-RU" sz="1600" dirty="0">
                <a:solidFill>
                  <a:schemeClr val="tx1"/>
                </a:solidFill>
                <a:latin typeface="Futura PT Demi" panose="020B0604020202020204" pitchFamily="34" charset="-52"/>
              </a:rPr>
              <a:t>официальное информационное письмо об изменении стоимости и запуске электронных поставок - </a:t>
            </a:r>
            <a:r>
              <a:rPr lang="en-US" altLang="ru-RU" sz="1600" dirty="0">
                <a:solidFill>
                  <a:schemeClr val="tx1"/>
                </a:solidFill>
                <a:latin typeface="Futura PT Demi" panose="020B0604020202020204" pitchFamily="34" charset="-52"/>
                <a:hlinkClick r:id="rId4"/>
              </a:rPr>
              <a:t>http://1c.ru/news/info.jsp?id=23782</a:t>
            </a:r>
            <a:r>
              <a:rPr lang="ru-RU" altLang="ru-RU" sz="1600" dirty="0">
                <a:solidFill>
                  <a:schemeClr val="tx1"/>
                </a:solidFill>
                <a:latin typeface="Futura PT Demi" panose="020B0604020202020204" pitchFamily="34" charset="-52"/>
              </a:rPr>
              <a:t> </a:t>
            </a:r>
          </a:p>
          <a:p>
            <a:pPr eaLnBrk="1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rgbClr val="CC3300"/>
              </a:buClr>
              <a:buSzTx/>
              <a:buFont typeface="Wingdings" pitchFamily="2" charset="2"/>
              <a:buChar char="§"/>
              <a:defRPr/>
            </a:pPr>
            <a:endParaRPr lang="ru-RU" altLang="ru-RU" sz="1600" dirty="0">
              <a:solidFill>
                <a:schemeClr val="tx1"/>
              </a:solidFill>
              <a:latin typeface="Futura PT Demi" panose="020B0604020202020204" pitchFamily="34" charset="-52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600" dirty="0">
                <a:solidFill>
                  <a:schemeClr val="tx1"/>
                </a:solidFill>
                <a:latin typeface="Futura PT Demi" panose="020B0604020202020204" pitchFamily="34" charset="-52"/>
                <a:hlinkClick r:id="rId5"/>
              </a:rPr>
              <a:t>http://www.sgu-infocom.ru</a:t>
            </a:r>
            <a:endParaRPr lang="ru-RU" altLang="ru-RU" sz="1600" dirty="0">
              <a:solidFill>
                <a:schemeClr val="tx1"/>
              </a:solidFill>
              <a:latin typeface="Futura PT Demi" panose="020B0604020202020204" pitchFamily="34" charset="-52"/>
            </a:endParaRP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ru-RU" altLang="ru-RU" sz="1600" dirty="0">
              <a:solidFill>
                <a:schemeClr val="tx1"/>
              </a:solidFill>
              <a:latin typeface="Futura PT Demi" panose="020B0604020202020204" pitchFamily="34" charset="-5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6496C2-8597-49BB-917C-D96DA7EAA32D}"/>
              </a:ext>
            </a:extLst>
          </p:cNvPr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fld id="{A8BB0F57-7E96-403E-A4FD-AC1F1DD6C4A3}" type="slidenum">
              <a:rPr lang="en-US" alt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spcBef>
                  <a:spcPct val="0"/>
                </a:spcBef>
                <a:buClrTx/>
                <a:buFontTx/>
                <a:buNone/>
                <a:defRPr/>
              </a:pPr>
              <a:t>41</a:t>
            </a:fld>
            <a:endParaRPr lang="ru-RU" altLang="ru-RU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E40E31A-4838-406D-8FB5-B2813AA557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563" y="403225"/>
            <a:ext cx="811212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3">
            <a:extLst>
              <a:ext uri="{FF2B5EF4-FFF2-40B4-BE49-F238E27FC236}">
                <a16:creationId xmlns:a16="http://schemas.microsoft.com/office/drawing/2014/main" id="{A8FD358D-E17C-4152-815B-FF83C26FA3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7928" y="1482712"/>
            <a:ext cx="6744072" cy="5361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altLang="ru-RU" sz="1600" dirty="0">
                <a:solidFill>
                  <a:schemeClr val="tx1"/>
                </a:solidFill>
                <a:latin typeface="Futura PT Demi" panose="020B0604020202020204" pitchFamily="34" charset="-52"/>
              </a:rPr>
              <a:t>Приобретение </a:t>
            </a:r>
            <a:r>
              <a:rPr lang="ru-RU" altLang="ru-RU" sz="1600" dirty="0">
                <a:solidFill>
                  <a:schemeClr val="tx1"/>
                </a:solidFill>
                <a:latin typeface="Futura PT Demi" panose="020B0604020202020204" pitchFamily="34" charset="-52"/>
                <a:hlinkClick r:id="rId7"/>
              </a:rPr>
              <a:t>https://solutions.1c.ru/catalog/university-prof/buy</a:t>
            </a:r>
            <a:r>
              <a:rPr lang="ru-RU" altLang="ru-RU" sz="1600" dirty="0">
                <a:solidFill>
                  <a:schemeClr val="tx1"/>
                </a:solidFill>
                <a:latin typeface="Futura PT Demi" panose="020B0604020202020204" pitchFamily="34" charset="-52"/>
              </a:rPr>
              <a:t> </a:t>
            </a:r>
          </a:p>
          <a:p>
            <a:pPr eaLnBrk="1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altLang="ru-RU" sz="1600" dirty="0">
                <a:solidFill>
                  <a:schemeClr val="tx1"/>
                </a:solidFill>
                <a:latin typeface="Futura PT Demi" panose="020B0604020202020204" pitchFamily="34" charset="-52"/>
              </a:rPr>
              <a:t>Обновления </a:t>
            </a:r>
            <a:r>
              <a:rPr lang="ru-RU" altLang="ru-RU" sz="1600" dirty="0">
                <a:solidFill>
                  <a:schemeClr val="tx1"/>
                </a:solidFill>
                <a:latin typeface="Futura PT Demi" panose="020B0604020202020204" pitchFamily="34" charset="-52"/>
                <a:hlinkClick r:id="rId8"/>
              </a:rPr>
              <a:t>https://releases.1c.ru/project/SGU_UniversityPROF_2_3</a:t>
            </a:r>
            <a:r>
              <a:rPr lang="ru-RU" altLang="ru-RU" sz="1600" dirty="0">
                <a:solidFill>
                  <a:schemeClr val="tx1"/>
                </a:solidFill>
                <a:latin typeface="Futura PT Demi" panose="020B0604020202020204" pitchFamily="34" charset="-52"/>
              </a:rPr>
              <a:t> </a:t>
            </a:r>
          </a:p>
          <a:p>
            <a:pPr eaLnBrk="1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altLang="ru-RU" sz="1600" dirty="0">
                <a:solidFill>
                  <a:schemeClr val="tx1"/>
                </a:solidFill>
                <a:latin typeface="Futura PT Demi" panose="020B0604020202020204" pitchFamily="34" charset="-52"/>
              </a:rPr>
              <a:t>Документация </a:t>
            </a:r>
            <a:r>
              <a:rPr lang="ru-RU" altLang="ru-RU" sz="1600" dirty="0">
                <a:solidFill>
                  <a:schemeClr val="tx1"/>
                </a:solidFill>
                <a:latin typeface="Futura PT Demi" panose="020B0604020202020204" pitchFamily="34" charset="-52"/>
                <a:hlinkClick r:id="rId8"/>
              </a:rPr>
              <a:t>https://releases.1c.ru/project/SGU_UniversityPROF_2_3</a:t>
            </a:r>
            <a:r>
              <a:rPr lang="ru-RU" altLang="ru-RU" sz="1600" dirty="0">
                <a:solidFill>
                  <a:schemeClr val="tx1"/>
                </a:solidFill>
                <a:latin typeface="Futura PT Demi" panose="020B0604020202020204" pitchFamily="34" charset="-52"/>
              </a:rPr>
              <a:t> </a:t>
            </a:r>
          </a:p>
          <a:p>
            <a:pPr eaLnBrk="1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altLang="ru-RU" sz="1600" dirty="0">
                <a:solidFill>
                  <a:schemeClr val="tx1"/>
                </a:solidFill>
                <a:latin typeface="Futura PT Demi" panose="020B0604020202020204" pitchFamily="34" charset="-52"/>
              </a:rPr>
              <a:t>Вебинары </a:t>
            </a:r>
            <a:r>
              <a:rPr lang="ru-RU" altLang="ru-RU" sz="1600" dirty="0">
                <a:solidFill>
                  <a:schemeClr val="tx1"/>
                </a:solidFill>
                <a:latin typeface="Futura PT Demi" panose="020B0604020202020204" pitchFamily="34" charset="-52"/>
                <a:hlinkClick r:id="rId9"/>
              </a:rPr>
              <a:t>https://sgu-infocom.ru/support/webinars </a:t>
            </a:r>
            <a:endParaRPr lang="ru-RU" altLang="ru-RU" sz="1600" dirty="0">
              <a:solidFill>
                <a:schemeClr val="tx1"/>
              </a:solidFill>
              <a:latin typeface="Futura PT Demi" panose="020B0604020202020204" pitchFamily="34" charset="-52"/>
            </a:endParaRPr>
          </a:p>
          <a:p>
            <a:pPr eaLnBrk="1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altLang="ru-RU" sz="1600" dirty="0">
                <a:solidFill>
                  <a:schemeClr val="tx1"/>
                </a:solidFill>
                <a:latin typeface="Futura PT Demi" panose="020B0604020202020204" pitchFamily="34" charset="-52"/>
              </a:rPr>
              <a:t>Группы по обмену опытом:</a:t>
            </a:r>
          </a:p>
          <a:p>
            <a:pPr marL="180975" indent="-180975" eaLnBrk="1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defRPr/>
            </a:pPr>
            <a:r>
              <a:rPr lang="ru-RU" altLang="ru-RU" sz="1600" dirty="0">
                <a:solidFill>
                  <a:schemeClr val="tx1"/>
                </a:solidFill>
                <a:latin typeface="Futura PT Demi" panose="020B0604020202020204" pitchFamily="34" charset="-52"/>
                <a:hlinkClick r:id="rId10"/>
              </a:rPr>
              <a:t>https://t.me/chat1cUniver </a:t>
            </a:r>
            <a:r>
              <a:rPr lang="ru-RU" altLang="ru-RU" sz="1600" dirty="0">
                <a:solidFill>
                  <a:schemeClr val="tx1"/>
                </a:solidFill>
                <a:latin typeface="Futura PT Demi" panose="020B0604020202020204" pitchFamily="34" charset="-52"/>
              </a:rPr>
              <a:t>(в том числе анонсы вебинаров по актуальным для вузов вопросам)</a:t>
            </a:r>
          </a:p>
          <a:p>
            <a:pPr marL="180975" indent="-180975" eaLnBrk="1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defRPr/>
            </a:pPr>
            <a:r>
              <a:rPr lang="ru-RU" altLang="ru-RU" sz="1600" dirty="0">
                <a:solidFill>
                  <a:schemeClr val="tx1"/>
                </a:solidFill>
                <a:latin typeface="Futura PT Demi" panose="020B0604020202020204" pitchFamily="34" charset="-52"/>
                <a:hlinkClick r:id="rId11"/>
              </a:rPr>
              <a:t>https://t.me/superservicesuniversity</a:t>
            </a:r>
            <a:endParaRPr lang="ru-RU" altLang="ru-RU" sz="1600" dirty="0">
              <a:solidFill>
                <a:schemeClr val="tx1"/>
              </a:solidFill>
              <a:latin typeface="Futura PT Demi" panose="020B0604020202020204" pitchFamily="34" charset="-52"/>
            </a:endParaRPr>
          </a:p>
          <a:p>
            <a:pPr eaLnBrk="1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altLang="ru-RU" sz="1600" dirty="0" err="1">
                <a:solidFill>
                  <a:schemeClr val="tx1"/>
                </a:solidFill>
                <a:latin typeface="Futura PT Demi" panose="020B0604020202020204" pitchFamily="34" charset="-52"/>
              </a:rPr>
              <a:t>Web</a:t>
            </a:r>
            <a:r>
              <a:rPr lang="ru-RU" altLang="ru-RU" sz="1600" dirty="0">
                <a:solidFill>
                  <a:schemeClr val="tx1"/>
                </a:solidFill>
                <a:latin typeface="Futura PT Demi" panose="020B0604020202020204" pitchFamily="34" charset="-52"/>
              </a:rPr>
              <a:t>: </a:t>
            </a:r>
          </a:p>
          <a:p>
            <a:pPr marL="180975" indent="-180975" eaLnBrk="1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defRPr/>
            </a:pPr>
            <a:r>
              <a:rPr lang="ru-RU" altLang="ru-RU" sz="1600" dirty="0">
                <a:solidFill>
                  <a:schemeClr val="tx1"/>
                </a:solidFill>
                <a:latin typeface="Futura PT Demi" panose="020B0604020202020204" pitchFamily="34" charset="-52"/>
                <a:hlinkClick r:id="rId3"/>
              </a:rPr>
              <a:t>http://solutions.1c.ru/catalog/university-prof   </a:t>
            </a:r>
            <a:endParaRPr lang="ru-RU" altLang="ru-RU" sz="1600" dirty="0">
              <a:solidFill>
                <a:schemeClr val="tx1"/>
              </a:solidFill>
              <a:latin typeface="Futura PT Demi" panose="020B0604020202020204" pitchFamily="34" charset="-52"/>
            </a:endParaRPr>
          </a:p>
          <a:p>
            <a:pPr marL="180975" indent="-180975" eaLnBrk="1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defRPr/>
            </a:pPr>
            <a:r>
              <a:rPr lang="ru-RU" altLang="ru-RU" sz="1600" dirty="0">
                <a:solidFill>
                  <a:schemeClr val="tx1"/>
                </a:solidFill>
                <a:latin typeface="Futura PT Demi" panose="020B0604020202020204" pitchFamily="34" charset="-52"/>
                <a:hlinkClick r:id="rId12"/>
              </a:rPr>
              <a:t>http://sgu-infocom.ru </a:t>
            </a:r>
            <a:r>
              <a:rPr lang="ru-RU" altLang="ru-RU" sz="1600" dirty="0">
                <a:solidFill>
                  <a:schemeClr val="tx1"/>
                </a:solidFill>
                <a:latin typeface="Futura PT Demi" panose="020B0604020202020204" pitchFamily="34" charset="-52"/>
              </a:rPr>
              <a:t>(новости, описание изменений в релизах и расширениях)</a:t>
            </a:r>
          </a:p>
          <a:p>
            <a:pPr marL="180975" indent="-180975" eaLnBrk="1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defRPr/>
            </a:pPr>
            <a:r>
              <a:rPr lang="ru-RU" altLang="ru-RU" sz="1600" dirty="0">
                <a:solidFill>
                  <a:schemeClr val="tx1"/>
                </a:solidFill>
                <a:latin typeface="Futura PT Demi" panose="020B0604020202020204" pitchFamily="34" charset="-52"/>
              </a:rPr>
              <a:t>Ответы на вопросы (в том числе по ССПВО) </a:t>
            </a:r>
            <a:r>
              <a:rPr lang="ru-RU" altLang="ru-RU" sz="1600" dirty="0">
                <a:solidFill>
                  <a:schemeClr val="tx1"/>
                </a:solidFill>
                <a:latin typeface="Futura PT Demi" panose="020B0604020202020204" pitchFamily="34" charset="-52"/>
                <a:hlinkClick r:id="rId13"/>
              </a:rPr>
              <a:t>https://sgu-infocom.ru/support/faq/</a:t>
            </a:r>
            <a:endParaRPr lang="ru-RU" altLang="ru-RU" sz="1600" dirty="0">
              <a:solidFill>
                <a:schemeClr val="tx1"/>
              </a:solidFill>
              <a:latin typeface="Futura PT Demi" panose="020B0604020202020204" pitchFamily="34" charset="-52"/>
            </a:endParaRP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ru-RU" altLang="ru-RU" sz="1600" dirty="0">
              <a:solidFill>
                <a:schemeClr val="tx1"/>
              </a:solidFill>
              <a:latin typeface="Futura PT Demi" panose="020B0604020202020204" pitchFamily="34" charset="-52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 2"/>
          <p:cNvSpPr>
            <a:spLocks noGrp="1"/>
          </p:cNvSpPr>
          <p:nvPr/>
        </p:nvSpPr>
        <p:spPr bwMode="auto">
          <a:xfrm>
            <a:off x="2152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dirty="0">
              <a:latin typeface="Futura PT Book" charset="-52"/>
            </a:endParaRPr>
          </a:p>
        </p:txBody>
      </p:sp>
      <p:sp>
        <p:nvSpPr>
          <p:cNvPr id="51203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1833563" y="471488"/>
            <a:ext cx="8523287" cy="720725"/>
          </a:xfrm>
        </p:spPr>
        <p:txBody>
          <a:bodyPr/>
          <a:lstStyle/>
          <a:p>
            <a:pPr algn="ctr"/>
            <a:r>
              <a:rPr lang="ru-RU" altLang="ru-RU" sz="4000" b="1" dirty="0">
                <a:latin typeface="Futura PT Demi" pitchFamily="34" charset="-52"/>
              </a:rPr>
              <a:t>СПАСИБО ЗА ВНИМАНИЕ!</a:t>
            </a:r>
          </a:p>
        </p:txBody>
      </p:sp>
      <p:pic>
        <p:nvPicPr>
          <p:cNvPr id="51204" name="Picture 4" descr="http://qrcoder.ru/code/?http%3A%2F%2Fsolutions.1c.ru%2Fcatalog%2Funiversity-prof&amp;6&amp;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350" y="1588245"/>
            <a:ext cx="1692275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5" name="Picture 8" descr="http://qrcoder.ru/code/?http%3A%2F%2Fsgu-infocom.ru&amp;6&amp;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4959" y="3676553"/>
            <a:ext cx="1696665" cy="169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Текст 2">
            <a:extLst/>
          </p:cNvPr>
          <p:cNvSpPr txBox="1">
            <a:spLocks/>
          </p:cNvSpPr>
          <p:nvPr/>
        </p:nvSpPr>
        <p:spPr bwMode="auto">
          <a:xfrm>
            <a:off x="957263" y="1585913"/>
            <a:ext cx="8234362" cy="486727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702020204020303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702020204020303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702020204020303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702020204020303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ru-RU" altLang="ru-RU" sz="1800" kern="0" dirty="0"/>
              <a:t>ФИРМА «1С» </a:t>
            </a:r>
          </a:p>
          <a:p>
            <a:pPr marL="0" indent="0">
              <a:buFontTx/>
              <a:buNone/>
              <a:defRPr/>
            </a:pPr>
            <a:r>
              <a:rPr lang="ru-RU" altLang="ru-RU" sz="1600" kern="0" dirty="0"/>
              <a:t>web: </a:t>
            </a:r>
            <a:r>
              <a:rPr lang="ru-RU" altLang="ru-RU" sz="1600" kern="0" dirty="0">
                <a:hlinkClick r:id="rId5"/>
              </a:rPr>
              <a:t>http://solutions.1c.ru/catalog/university-prof</a:t>
            </a:r>
            <a:endParaRPr lang="ru-RU" altLang="ru-RU" sz="1600" kern="0" dirty="0"/>
          </a:p>
          <a:p>
            <a:pPr marL="0" indent="0">
              <a:buFontTx/>
              <a:buNone/>
              <a:defRPr/>
            </a:pPr>
            <a:r>
              <a:rPr lang="ru-RU" altLang="ru-RU" sz="1600" kern="0" dirty="0"/>
              <a:t>web: </a:t>
            </a:r>
            <a:r>
              <a:rPr lang="ru-RU" altLang="ru-RU" sz="1600" kern="0" dirty="0">
                <a:hlinkClick r:id="rId6"/>
              </a:rPr>
              <a:t>http://solutions.1c.ru/catalog/university</a:t>
            </a:r>
            <a:endParaRPr lang="ru-RU" altLang="ru-RU" sz="1600" kern="0" dirty="0"/>
          </a:p>
          <a:p>
            <a:pPr marL="0" indent="0">
              <a:buFontTx/>
              <a:buNone/>
              <a:defRPr/>
            </a:pPr>
            <a:r>
              <a:rPr lang="ru-RU" altLang="ru-RU" sz="1600" kern="0" dirty="0"/>
              <a:t>тел. +7 (495) 737-92-57</a:t>
            </a:r>
          </a:p>
          <a:p>
            <a:pPr marL="0" indent="0">
              <a:buFontTx/>
              <a:buNone/>
              <a:defRPr/>
            </a:pPr>
            <a:endParaRPr lang="ru-RU" altLang="ru-RU" sz="1800" kern="0" dirty="0"/>
          </a:p>
          <a:p>
            <a:pPr marL="0" indent="0">
              <a:buFontTx/>
              <a:buNone/>
              <a:defRPr/>
            </a:pPr>
            <a:r>
              <a:rPr lang="ru-RU" altLang="ru-RU" sz="1800" kern="0" dirty="0"/>
              <a:t>ООО «СГУ-Инфоком»</a:t>
            </a:r>
          </a:p>
          <a:p>
            <a:pPr marL="0" indent="0">
              <a:buFontTx/>
              <a:buNone/>
              <a:defRPr/>
            </a:pPr>
            <a:r>
              <a:rPr lang="ru-RU" altLang="ru-RU" sz="1800" kern="0" dirty="0"/>
              <a:t>Линия консультационной поддержки:</a:t>
            </a:r>
          </a:p>
          <a:p>
            <a:pPr marL="0" indent="0">
              <a:buFontTx/>
              <a:buNone/>
              <a:defRPr/>
            </a:pPr>
            <a:r>
              <a:rPr lang="ru-RU" altLang="ru-RU" sz="1600" kern="0" dirty="0"/>
              <a:t>web: </a:t>
            </a:r>
            <a:r>
              <a:rPr lang="ru-RU" altLang="ru-RU" sz="1600" kern="0" dirty="0">
                <a:hlinkClick r:id="rId7"/>
              </a:rPr>
              <a:t>http://sgu-infocom.ru</a:t>
            </a:r>
            <a:endParaRPr lang="ru-RU" altLang="ru-RU" sz="1600" kern="0" dirty="0"/>
          </a:p>
          <a:p>
            <a:pPr marL="0" indent="0">
              <a:buFontTx/>
              <a:buNone/>
              <a:defRPr/>
            </a:pPr>
            <a:r>
              <a:rPr lang="ru-RU" altLang="ru-RU" sz="1600" kern="0" dirty="0"/>
              <a:t>e-mail: </a:t>
            </a:r>
            <a:r>
              <a:rPr lang="ru-RU" altLang="ru-RU" sz="1600" kern="0" dirty="0">
                <a:hlinkClick r:id="rId8"/>
              </a:rPr>
              <a:t>1с@sgu-infocom.ru</a:t>
            </a:r>
            <a:br>
              <a:rPr lang="ru-RU" altLang="ru-RU" sz="1600" kern="0" dirty="0"/>
            </a:br>
            <a:r>
              <a:rPr lang="ru-RU" altLang="ru-RU" sz="1600" kern="0" dirty="0"/>
              <a:t>1С-Коннект: </a:t>
            </a:r>
            <a:r>
              <a:rPr lang="ru-RU" altLang="ru-RU" sz="1600" kern="0" dirty="0">
                <a:hlinkClick r:id="rId9"/>
              </a:rPr>
              <a:t>ЛК Отраслевые решения линейки 1С:Университет</a:t>
            </a:r>
            <a:endParaRPr lang="ru-RU" altLang="ru-RU" sz="1600" kern="0" dirty="0"/>
          </a:p>
          <a:p>
            <a:pPr marL="0" indent="0">
              <a:buFontTx/>
              <a:buNone/>
              <a:defRPr/>
            </a:pPr>
            <a:r>
              <a:rPr lang="ru-RU" altLang="ru-RU" sz="1600" kern="0" dirty="0"/>
              <a:t>тел. +7 (499) 700-00-65</a:t>
            </a:r>
          </a:p>
          <a:p>
            <a:pPr marL="0" indent="0">
              <a:buFontTx/>
              <a:buNone/>
              <a:defRPr/>
            </a:pPr>
            <a:endParaRPr lang="ru-RU" altLang="ru-RU" sz="1400" kern="0" dirty="0"/>
          </a:p>
          <a:p>
            <a:pPr marL="0" indent="0">
              <a:buFontTx/>
              <a:buNone/>
              <a:defRPr/>
            </a:pPr>
            <a:r>
              <a:rPr lang="ru-RU" altLang="ru-RU" sz="1800" kern="0" dirty="0"/>
              <a:t>Отдел индивидуального сервисного сопровождения:</a:t>
            </a:r>
          </a:p>
          <a:p>
            <a:pPr marL="0" indent="0">
              <a:buFontTx/>
              <a:buNone/>
              <a:defRPr/>
            </a:pPr>
            <a:r>
              <a:rPr lang="ru-RU" altLang="ru-RU" sz="1600" kern="0" dirty="0"/>
              <a:t>e-mail: </a:t>
            </a:r>
            <a:r>
              <a:rPr lang="ru-RU" altLang="ru-RU" sz="1600" kern="0" dirty="0">
                <a:hlinkClick r:id="rId10"/>
              </a:rPr>
              <a:t>1с</a:t>
            </a:r>
            <a:r>
              <a:rPr lang="en-US" altLang="ru-RU" sz="1600" kern="0" dirty="0">
                <a:hlinkClick r:id="rId10"/>
              </a:rPr>
              <a:t>sales</a:t>
            </a:r>
            <a:r>
              <a:rPr lang="ru-RU" altLang="ru-RU" sz="1600" kern="0" dirty="0">
                <a:hlinkClick r:id="rId10"/>
              </a:rPr>
              <a:t>@infocom</a:t>
            </a:r>
            <a:r>
              <a:rPr lang="en-US" altLang="ru-RU" sz="1600" kern="0" dirty="0">
                <a:hlinkClick r:id="rId10"/>
              </a:rPr>
              <a:t>-s</a:t>
            </a:r>
            <a:r>
              <a:rPr lang="ru-RU" altLang="ru-RU" sz="1600" kern="0" dirty="0">
                <a:hlinkClick r:id="rId10"/>
              </a:rPr>
              <a:t>.ru</a:t>
            </a:r>
            <a:br>
              <a:rPr lang="ru-RU" altLang="ru-RU" sz="1600" kern="0" dirty="0"/>
            </a:br>
            <a:r>
              <a:rPr lang="ru-RU" altLang="ru-RU" sz="1600" kern="0" dirty="0"/>
              <a:t>тел. +7 (499) 649-15-99</a:t>
            </a:r>
          </a:p>
          <a:p>
            <a:pPr marL="0" indent="0">
              <a:buFontTx/>
              <a:buNone/>
              <a:defRPr/>
            </a:pPr>
            <a:endParaRPr lang="ru-RU" altLang="ru-RU" kern="0" dirty="0"/>
          </a:p>
          <a:p>
            <a:pPr marL="0" indent="0">
              <a:buFontTx/>
              <a:buNone/>
              <a:defRPr/>
            </a:pPr>
            <a:endParaRPr lang="ru-RU" altLang="ru-RU" kern="0" dirty="0"/>
          </a:p>
          <a:p>
            <a:pPr marL="0" indent="0">
              <a:buFontTx/>
              <a:buNone/>
              <a:defRPr/>
            </a:pPr>
            <a:endParaRPr lang="ru-RU" altLang="ru-RU" kern="0" dirty="0"/>
          </a:p>
        </p:txBody>
      </p:sp>
      <p:pic>
        <p:nvPicPr>
          <p:cNvPr id="8" name="Рисунок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563" y="403225"/>
            <a:ext cx="811212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013C1AA-8DFB-4DE1-9B4C-27A8D968955B}"/>
              </a:ext>
            </a:extLst>
          </p:cNvPr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fld id="{0ADAAA40-7388-4BF2-9B54-2424B9CBB426}" type="slidenum">
              <a:rPr lang="en-US" alt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spcBef>
                  <a:spcPct val="0"/>
                </a:spcBef>
                <a:buClrTx/>
                <a:buFontTx/>
                <a:buNone/>
                <a:defRPr/>
              </a:pPr>
              <a:t>42</a:t>
            </a:fld>
            <a:endParaRPr lang="ru-RU" altLang="ru-RU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>
            <a:extLst>
              <a:ext uri="{FF2B5EF4-FFF2-40B4-BE49-F238E27FC236}">
                <a16:creationId xmlns:a16="http://schemas.microsoft.com/office/drawing/2014/main" id="{8A7F97C9-E1C2-4A07-A98E-769D5DCBBA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92313" y="0"/>
            <a:ext cx="10199687" cy="1081088"/>
          </a:xfrm>
        </p:spPr>
        <p:txBody>
          <a:bodyPr>
            <a:normAutofit/>
          </a:bodyPr>
          <a:lstStyle/>
          <a:p>
            <a:r>
              <a:rPr lang="ru-RU" altLang="ru-RU" sz="3200" b="1" dirty="0">
                <a:latin typeface="Futura PT Demi" panose="020B0604020202020204" charset="-52"/>
              </a:rPr>
              <a:t>«1С:Университет ПРОФ». </a:t>
            </a:r>
            <a:br>
              <a:rPr lang="ru-RU" altLang="ru-RU" sz="3200" b="1" dirty="0">
                <a:latin typeface="Futura PT Demi" panose="020B0604020202020204" charset="-52"/>
              </a:rPr>
            </a:br>
            <a:r>
              <a:rPr lang="ru-RU" altLang="ru-RU" sz="3200" b="1" dirty="0">
                <a:latin typeface="Futura PT Demi" panose="020B0604020202020204" charset="-52"/>
              </a:rPr>
              <a:t>Структура конфигурации.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591E486-1969-43E2-AF39-3DF26E215F1E}"/>
              </a:ext>
            </a:extLst>
          </p:cNvPr>
          <p:cNvSpPr/>
          <p:nvPr/>
        </p:nvSpPr>
        <p:spPr>
          <a:xfrm>
            <a:off x="623888" y="1341438"/>
            <a:ext cx="1403350" cy="79216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dirty="0">
                <a:solidFill>
                  <a:schemeClr val="tx1"/>
                </a:solidFill>
                <a:latin typeface="Futura PT Demi" panose="020B0604020202020204" pitchFamily="34" charset="-52"/>
              </a:rPr>
              <a:t>Планирование учебного процесса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0582231-D9DD-41B5-B2B4-70012C181360}"/>
              </a:ext>
            </a:extLst>
          </p:cNvPr>
          <p:cNvSpPr/>
          <p:nvPr/>
        </p:nvSpPr>
        <p:spPr>
          <a:xfrm>
            <a:off x="2387600" y="1341438"/>
            <a:ext cx="1404938" cy="79216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dirty="0">
                <a:solidFill>
                  <a:schemeClr val="tx1"/>
                </a:solidFill>
                <a:latin typeface="Futura PT Demi" panose="020B0604020202020204" pitchFamily="34" charset="-52"/>
              </a:rPr>
              <a:t>Организация</a:t>
            </a:r>
            <a:br>
              <a:rPr lang="ru-RU" sz="1050" dirty="0">
                <a:solidFill>
                  <a:schemeClr val="tx1"/>
                </a:solidFill>
                <a:latin typeface="Futura PT Demi" panose="020B0604020202020204" pitchFamily="34" charset="-52"/>
              </a:rPr>
            </a:br>
            <a:r>
              <a:rPr lang="ru-RU" sz="1050" dirty="0">
                <a:solidFill>
                  <a:schemeClr val="tx1"/>
                </a:solidFill>
                <a:latin typeface="Futura PT Demi" panose="020B0604020202020204" pitchFamily="34" charset="-52"/>
              </a:rPr>
              <a:t>и проведение приемной кампании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F179E6D-4BD7-4501-861E-D596974B660C}"/>
              </a:ext>
            </a:extLst>
          </p:cNvPr>
          <p:cNvSpPr/>
          <p:nvPr/>
        </p:nvSpPr>
        <p:spPr>
          <a:xfrm>
            <a:off x="4187825" y="1341438"/>
            <a:ext cx="1403350" cy="79216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dirty="0">
                <a:solidFill>
                  <a:schemeClr val="tx1"/>
                </a:solidFill>
                <a:latin typeface="Futura PT Demi" panose="020B0604020202020204" pitchFamily="34" charset="-52"/>
              </a:rPr>
              <a:t>Формирование приказов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8830A36-199A-44FA-A5AB-14D5BE162C24}"/>
              </a:ext>
            </a:extLst>
          </p:cNvPr>
          <p:cNvSpPr/>
          <p:nvPr/>
        </p:nvSpPr>
        <p:spPr>
          <a:xfrm>
            <a:off x="623888" y="2349500"/>
            <a:ext cx="1403350" cy="7921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dirty="0">
                <a:solidFill>
                  <a:schemeClr val="tx1"/>
                </a:solidFill>
                <a:latin typeface="Futura PT Demi" panose="020B0604020202020204" pitchFamily="34" charset="-52"/>
              </a:rPr>
              <a:t>Расчет</a:t>
            </a:r>
            <a:br>
              <a:rPr lang="ru-RU" sz="1050" dirty="0">
                <a:solidFill>
                  <a:schemeClr val="tx1"/>
                </a:solidFill>
                <a:latin typeface="Futura PT Demi" panose="020B0604020202020204" pitchFamily="34" charset="-52"/>
              </a:rPr>
            </a:br>
            <a:r>
              <a:rPr lang="ru-RU" sz="1050" dirty="0">
                <a:solidFill>
                  <a:schemeClr val="tx1"/>
                </a:solidFill>
                <a:latin typeface="Futura PT Demi" panose="020B0604020202020204" pitchFamily="34" charset="-52"/>
              </a:rPr>
              <a:t>и распределение учебной нагрузки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58D6427-5FFD-41FE-898A-C189BDAD3158}"/>
              </a:ext>
            </a:extLst>
          </p:cNvPr>
          <p:cNvSpPr/>
          <p:nvPr/>
        </p:nvSpPr>
        <p:spPr>
          <a:xfrm>
            <a:off x="623888" y="3357563"/>
            <a:ext cx="1403350" cy="79216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dirty="0">
                <a:solidFill>
                  <a:schemeClr val="tx1"/>
                </a:solidFill>
                <a:latin typeface="Futura PT Demi" panose="020B0604020202020204" pitchFamily="34" charset="-52"/>
              </a:rPr>
              <a:t>Учет оплаты за обучение, стипендиальные приказы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4E7A962-CFB2-461B-950D-257C89B188E0}"/>
              </a:ext>
            </a:extLst>
          </p:cNvPr>
          <p:cNvSpPr/>
          <p:nvPr/>
        </p:nvSpPr>
        <p:spPr>
          <a:xfrm>
            <a:off x="3108325" y="4365625"/>
            <a:ext cx="1403350" cy="7921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dirty="0">
                <a:solidFill>
                  <a:schemeClr val="tx1"/>
                </a:solidFill>
                <a:latin typeface="Futura PT Demi" panose="020B0604020202020204" pitchFamily="34" charset="-52"/>
              </a:rPr>
              <a:t>Организация трудоустройства выпускников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2C0CB89-1D71-4B93-AA2C-B18693B03089}"/>
              </a:ext>
            </a:extLst>
          </p:cNvPr>
          <p:cNvSpPr/>
          <p:nvPr/>
        </p:nvSpPr>
        <p:spPr>
          <a:xfrm>
            <a:off x="1416050" y="4365625"/>
            <a:ext cx="1403350" cy="7921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dirty="0">
                <a:solidFill>
                  <a:schemeClr val="tx1"/>
                </a:solidFill>
                <a:latin typeface="Futura PT Demi" panose="020B0604020202020204" pitchFamily="34" charset="-52"/>
              </a:rPr>
              <a:t>Интеграция</a:t>
            </a:r>
            <a:br>
              <a:rPr lang="ru-RU" sz="1050" dirty="0">
                <a:solidFill>
                  <a:schemeClr val="tx1"/>
                </a:solidFill>
                <a:latin typeface="Futura PT Demi" panose="020B0604020202020204" pitchFamily="34" charset="-52"/>
              </a:rPr>
            </a:br>
            <a:r>
              <a:rPr lang="ru-RU" sz="1050" dirty="0">
                <a:solidFill>
                  <a:schemeClr val="tx1"/>
                </a:solidFill>
                <a:latin typeface="Futura PT Demi" panose="020B0604020202020204" pitchFamily="34" charset="-52"/>
              </a:rPr>
              <a:t>с ФИС ГИА и приема, ФРДО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C9ECD27-1B7B-4B15-B148-EB390FB6DF62}"/>
              </a:ext>
            </a:extLst>
          </p:cNvPr>
          <p:cNvSpPr/>
          <p:nvPr/>
        </p:nvSpPr>
        <p:spPr>
          <a:xfrm>
            <a:off x="4187825" y="3357563"/>
            <a:ext cx="1403350" cy="79216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dirty="0">
                <a:solidFill>
                  <a:schemeClr val="tx1"/>
                </a:solidFill>
                <a:latin typeface="Futura PT Demi" panose="020B0604020202020204" pitchFamily="34" charset="-52"/>
              </a:rPr>
              <a:t>Формирование отчетов и форм (дипломы, справки, ВПО-1)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622D211E-F134-4BE2-A132-EB5F191422B9}"/>
              </a:ext>
            </a:extLst>
          </p:cNvPr>
          <p:cNvSpPr/>
          <p:nvPr/>
        </p:nvSpPr>
        <p:spPr>
          <a:xfrm>
            <a:off x="2387600" y="3357563"/>
            <a:ext cx="1404938" cy="79216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dirty="0">
                <a:solidFill>
                  <a:schemeClr val="tx1"/>
                </a:solidFill>
                <a:latin typeface="Futura PT Demi" panose="020B0604020202020204" pitchFamily="34" charset="-52"/>
              </a:rPr>
              <a:t>Организация проведения практик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4B5A6105-22B4-4166-9370-61AF9463A115}"/>
              </a:ext>
            </a:extLst>
          </p:cNvPr>
          <p:cNvSpPr/>
          <p:nvPr/>
        </p:nvSpPr>
        <p:spPr>
          <a:xfrm>
            <a:off x="2387600" y="2349500"/>
            <a:ext cx="1404938" cy="7921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dirty="0">
                <a:solidFill>
                  <a:schemeClr val="tx1"/>
                </a:solidFill>
                <a:latin typeface="Futura PT Demi" panose="020B0604020202020204" pitchFamily="34" charset="-52"/>
              </a:rPr>
              <a:t>Управление контингентом студентов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3C9B0BEC-B6B4-4A98-9C7A-308876AA92A6}"/>
              </a:ext>
            </a:extLst>
          </p:cNvPr>
          <p:cNvSpPr/>
          <p:nvPr/>
        </p:nvSpPr>
        <p:spPr>
          <a:xfrm>
            <a:off x="4187825" y="2349500"/>
            <a:ext cx="1403350" cy="7921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dirty="0">
                <a:solidFill>
                  <a:schemeClr val="tx1"/>
                </a:solidFill>
                <a:latin typeface="Futura PT Demi" panose="020B0604020202020204" pitchFamily="34" charset="-52"/>
              </a:rPr>
              <a:t>Учет успеваемости и посещаемости</a:t>
            </a:r>
          </a:p>
        </p:txBody>
      </p:sp>
      <p:sp>
        <p:nvSpPr>
          <p:cNvPr id="3" name="Левая фигурная скобка 2">
            <a:extLst>
              <a:ext uri="{FF2B5EF4-FFF2-40B4-BE49-F238E27FC236}">
                <a16:creationId xmlns:a16="http://schemas.microsoft.com/office/drawing/2014/main" id="{4818BE9D-1C1A-48FD-B77B-2F77221F1750}"/>
              </a:ext>
            </a:extLst>
          </p:cNvPr>
          <p:cNvSpPr/>
          <p:nvPr/>
        </p:nvSpPr>
        <p:spPr>
          <a:xfrm rot="16200000">
            <a:off x="2797969" y="2766219"/>
            <a:ext cx="403225" cy="5472113"/>
          </a:xfrm>
          <a:prstGeom prst="leftBrace">
            <a:avLst/>
          </a:prstGeom>
          <a:ln w="28575">
            <a:solidFill>
              <a:srgbClr val="8C341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7" name="Левая фигурная скобка 16">
            <a:extLst>
              <a:ext uri="{FF2B5EF4-FFF2-40B4-BE49-F238E27FC236}">
                <a16:creationId xmlns:a16="http://schemas.microsoft.com/office/drawing/2014/main" id="{9CEB1951-5531-4E2F-B45A-7716585B2F61}"/>
              </a:ext>
            </a:extLst>
          </p:cNvPr>
          <p:cNvSpPr/>
          <p:nvPr/>
        </p:nvSpPr>
        <p:spPr>
          <a:xfrm rot="16200000">
            <a:off x="5681663" y="784224"/>
            <a:ext cx="404813" cy="10936288"/>
          </a:xfrm>
          <a:prstGeom prst="leftBrace">
            <a:avLst>
              <a:gd name="adj1" fmla="val 8333"/>
              <a:gd name="adj2" fmla="val 49902"/>
            </a:avLst>
          </a:prstGeom>
          <a:ln w="28575">
            <a:solidFill>
              <a:srgbClr val="8C341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0256" name="TextBox 3">
            <a:extLst>
              <a:ext uri="{FF2B5EF4-FFF2-40B4-BE49-F238E27FC236}">
                <a16:creationId xmlns:a16="http://schemas.microsoft.com/office/drawing/2014/main" id="{40D5C49C-17E7-4643-B03D-CA120E9309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856" y="5781676"/>
            <a:ext cx="5616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60402020202020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60402020202020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60402020202020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60402020202020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ru-RU" altLang="ru-RU" b="1" dirty="0"/>
              <a:t>1С:Университет</a:t>
            </a:r>
          </a:p>
        </p:txBody>
      </p:sp>
      <p:sp>
        <p:nvSpPr>
          <p:cNvPr id="10257" name="TextBox 18">
            <a:extLst>
              <a:ext uri="{FF2B5EF4-FFF2-40B4-BE49-F238E27FC236}">
                <a16:creationId xmlns:a16="http://schemas.microsoft.com/office/drawing/2014/main" id="{3F1486D8-74CA-4483-9EA9-2510AC3643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925" y="6443663"/>
            <a:ext cx="109362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60402020202020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60402020202020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60402020202020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60402020202020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ru-RU" altLang="ru-RU" b="1" dirty="0"/>
              <a:t>«1С:Университет ПРОФ»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403376D8-B215-45C6-8323-9F2AD1D9B6BA}"/>
              </a:ext>
            </a:extLst>
          </p:cNvPr>
          <p:cNvSpPr/>
          <p:nvPr/>
        </p:nvSpPr>
        <p:spPr>
          <a:xfrm>
            <a:off x="6132513" y="1341438"/>
            <a:ext cx="1403350" cy="792162"/>
          </a:xfrm>
          <a:prstGeom prst="rect">
            <a:avLst/>
          </a:prstGeom>
          <a:solidFill>
            <a:srgbClr val="F5BB65"/>
          </a:solidFill>
          <a:ln w="6350">
            <a:solidFill>
              <a:srgbClr val="8C34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dirty="0">
                <a:solidFill>
                  <a:schemeClr val="tx1"/>
                </a:solidFill>
                <a:latin typeface="Futura PT Demi" panose="020B0604020202020204" pitchFamily="34" charset="-52"/>
              </a:rPr>
              <a:t>Составление расписания учебных занятий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20242D3D-AF7C-4E86-A082-870736C33E55}"/>
              </a:ext>
            </a:extLst>
          </p:cNvPr>
          <p:cNvSpPr/>
          <p:nvPr/>
        </p:nvSpPr>
        <p:spPr>
          <a:xfrm>
            <a:off x="7859713" y="3357563"/>
            <a:ext cx="1404937" cy="792162"/>
          </a:xfrm>
          <a:prstGeom prst="rect">
            <a:avLst/>
          </a:prstGeom>
          <a:solidFill>
            <a:srgbClr val="F5BB65"/>
          </a:solidFill>
          <a:ln w="6350">
            <a:solidFill>
              <a:srgbClr val="8C34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dirty="0">
                <a:solidFill>
                  <a:schemeClr val="tx1"/>
                </a:solidFill>
                <a:latin typeface="Futura PT Demi" panose="020B0604020202020204" pitchFamily="34" charset="-52"/>
              </a:rPr>
              <a:t>Управление послевузовским и дополнительным образованием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FD28706D-029D-47BC-B5AA-5197B4D7B7A2}"/>
              </a:ext>
            </a:extLst>
          </p:cNvPr>
          <p:cNvSpPr/>
          <p:nvPr/>
        </p:nvSpPr>
        <p:spPr>
          <a:xfrm>
            <a:off x="7861300" y="2349500"/>
            <a:ext cx="1403350" cy="792163"/>
          </a:xfrm>
          <a:prstGeom prst="rect">
            <a:avLst/>
          </a:prstGeom>
          <a:solidFill>
            <a:srgbClr val="F5BB65"/>
          </a:solidFill>
          <a:ln w="6350">
            <a:solidFill>
              <a:srgbClr val="8C34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dirty="0">
                <a:solidFill>
                  <a:schemeClr val="tx1"/>
                </a:solidFill>
                <a:latin typeface="Futura PT Demi" panose="020B0604020202020204" pitchFamily="34" charset="-52"/>
              </a:rPr>
              <a:t>Управление научной деятельностью</a:t>
            </a:r>
            <a:br>
              <a:rPr lang="ru-RU" sz="1050" dirty="0">
                <a:solidFill>
                  <a:schemeClr val="tx1"/>
                </a:solidFill>
                <a:latin typeface="Futura PT Demi" panose="020B0604020202020204" pitchFamily="34" charset="-52"/>
              </a:rPr>
            </a:br>
            <a:r>
              <a:rPr lang="ru-RU" sz="1050" dirty="0">
                <a:solidFill>
                  <a:schemeClr val="tx1"/>
                </a:solidFill>
                <a:latin typeface="Futura PT Demi" panose="020B0604020202020204" pitchFamily="34" charset="-52"/>
              </a:rPr>
              <a:t>и инновациями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9CE54E0F-7DF2-473A-9081-1FACBE832071}"/>
              </a:ext>
            </a:extLst>
          </p:cNvPr>
          <p:cNvSpPr/>
          <p:nvPr/>
        </p:nvSpPr>
        <p:spPr>
          <a:xfrm>
            <a:off x="6132513" y="2349500"/>
            <a:ext cx="1403350" cy="792163"/>
          </a:xfrm>
          <a:prstGeom prst="rect">
            <a:avLst/>
          </a:prstGeom>
          <a:solidFill>
            <a:srgbClr val="F5BB65"/>
          </a:solidFill>
          <a:ln w="6350">
            <a:solidFill>
              <a:srgbClr val="8C34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dirty="0">
                <a:solidFill>
                  <a:schemeClr val="tx1"/>
                </a:solidFill>
                <a:latin typeface="Futura PT Demi" panose="020B0604020202020204" pitchFamily="34" charset="-52"/>
              </a:rPr>
              <a:t>Автоматизация проведения ГИА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43B8DBE9-46E2-4ADC-B9E7-B2CCA9935A7C}"/>
              </a:ext>
            </a:extLst>
          </p:cNvPr>
          <p:cNvSpPr/>
          <p:nvPr/>
        </p:nvSpPr>
        <p:spPr>
          <a:xfrm>
            <a:off x="9588500" y="3357563"/>
            <a:ext cx="1404938" cy="792162"/>
          </a:xfrm>
          <a:prstGeom prst="rect">
            <a:avLst/>
          </a:prstGeom>
          <a:solidFill>
            <a:srgbClr val="F5BB65"/>
          </a:solidFill>
          <a:ln w="6350">
            <a:solidFill>
              <a:srgbClr val="8C34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dirty="0">
                <a:solidFill>
                  <a:schemeClr val="tx1"/>
                </a:solidFill>
                <a:latin typeface="Futura PT Demi" panose="020B0604020202020204" pitchFamily="34" charset="-52"/>
              </a:rPr>
              <a:t>Управление кампусом вуза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1697E633-2DAB-49E5-9387-3B48EC80E565}"/>
              </a:ext>
            </a:extLst>
          </p:cNvPr>
          <p:cNvSpPr/>
          <p:nvPr/>
        </p:nvSpPr>
        <p:spPr>
          <a:xfrm>
            <a:off x="9588500" y="2349500"/>
            <a:ext cx="1403350" cy="792163"/>
          </a:xfrm>
          <a:prstGeom prst="rect">
            <a:avLst/>
          </a:prstGeom>
          <a:solidFill>
            <a:srgbClr val="F5BB65"/>
          </a:solidFill>
          <a:ln w="6350">
            <a:solidFill>
              <a:srgbClr val="8C34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dirty="0">
                <a:solidFill>
                  <a:schemeClr val="tx1"/>
                </a:solidFill>
                <a:latin typeface="Futura PT Demi" panose="020B0604020202020204" pitchFamily="34" charset="-52"/>
              </a:rPr>
              <a:t>Автоматизация деятельности диссертационных советов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E98CB167-158F-41D2-9D7B-3CB0320766C6}"/>
              </a:ext>
            </a:extLst>
          </p:cNvPr>
          <p:cNvSpPr/>
          <p:nvPr/>
        </p:nvSpPr>
        <p:spPr>
          <a:xfrm>
            <a:off x="6132513" y="5373688"/>
            <a:ext cx="1403350" cy="792162"/>
          </a:xfrm>
          <a:prstGeom prst="rect">
            <a:avLst/>
          </a:prstGeom>
          <a:solidFill>
            <a:srgbClr val="F5BB65"/>
          </a:solidFill>
          <a:ln w="6350">
            <a:solidFill>
              <a:srgbClr val="8C34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dirty="0">
                <a:solidFill>
                  <a:schemeClr val="tx1"/>
                </a:solidFill>
                <a:latin typeface="Futura PT Demi" panose="020B0604020202020204" pitchFamily="34" charset="-52"/>
              </a:rPr>
              <a:t>Личные кабинеты поступающего, обучающегося</a:t>
            </a:r>
            <a:br>
              <a:rPr lang="ru-RU" sz="1050" dirty="0">
                <a:solidFill>
                  <a:schemeClr val="tx1"/>
                </a:solidFill>
                <a:latin typeface="Futura PT Demi" panose="020B0604020202020204" pitchFamily="34" charset="-52"/>
              </a:rPr>
            </a:br>
            <a:r>
              <a:rPr lang="ru-RU" sz="1050" dirty="0">
                <a:solidFill>
                  <a:schemeClr val="tx1"/>
                </a:solidFill>
                <a:latin typeface="Futura PT Demi" panose="020B0604020202020204" pitchFamily="34" charset="-52"/>
              </a:rPr>
              <a:t>и преподавателя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BF3CE985-B757-44C5-A6B9-69D224EC688F}"/>
              </a:ext>
            </a:extLst>
          </p:cNvPr>
          <p:cNvSpPr/>
          <p:nvPr/>
        </p:nvSpPr>
        <p:spPr>
          <a:xfrm>
            <a:off x="6132513" y="3357563"/>
            <a:ext cx="1403350" cy="792162"/>
          </a:xfrm>
          <a:prstGeom prst="rect">
            <a:avLst/>
          </a:prstGeom>
          <a:solidFill>
            <a:srgbClr val="F5BB65"/>
          </a:solidFill>
          <a:ln w="6350">
            <a:solidFill>
              <a:srgbClr val="8C34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dirty="0">
                <a:solidFill>
                  <a:schemeClr val="tx1"/>
                </a:solidFill>
                <a:latin typeface="Futura PT Demi" panose="020B0604020202020204" pitchFamily="34" charset="-52"/>
              </a:rPr>
              <a:t>Формирование отчетов и форм (№2-наука, 1-НК)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EFBF2727-DDA5-4C72-A05E-A79B5352FC11}"/>
              </a:ext>
            </a:extLst>
          </p:cNvPr>
          <p:cNvSpPr/>
          <p:nvPr/>
        </p:nvSpPr>
        <p:spPr>
          <a:xfrm>
            <a:off x="6130925" y="4365625"/>
            <a:ext cx="1404938" cy="792163"/>
          </a:xfrm>
          <a:prstGeom prst="rect">
            <a:avLst/>
          </a:prstGeom>
          <a:solidFill>
            <a:srgbClr val="F5BB65"/>
          </a:solidFill>
          <a:ln w="6350">
            <a:solidFill>
              <a:srgbClr val="8C34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dirty="0">
                <a:solidFill>
                  <a:schemeClr val="tx1"/>
                </a:solidFill>
                <a:latin typeface="Futura PT Demi" panose="020B0604020202020204" pitchFamily="34" charset="-52"/>
              </a:rPr>
              <a:t>Интеграция</a:t>
            </a:r>
            <a:br>
              <a:rPr lang="ru-RU" sz="1050" dirty="0">
                <a:solidFill>
                  <a:schemeClr val="tx1"/>
                </a:solidFill>
                <a:latin typeface="Futura PT Demi" panose="020B0604020202020204" pitchFamily="34" charset="-52"/>
              </a:rPr>
            </a:br>
            <a:r>
              <a:rPr lang="ru-RU" sz="1050" dirty="0">
                <a:solidFill>
                  <a:schemeClr val="tx1"/>
                </a:solidFill>
                <a:latin typeface="Futura PT Demi" panose="020B0604020202020204" pitchFamily="34" charset="-52"/>
              </a:rPr>
              <a:t>с ГУП МСР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871207B4-EEE3-474F-962A-C313A78FBB4B}"/>
              </a:ext>
            </a:extLst>
          </p:cNvPr>
          <p:cNvSpPr/>
          <p:nvPr/>
        </p:nvSpPr>
        <p:spPr>
          <a:xfrm>
            <a:off x="9588500" y="5373688"/>
            <a:ext cx="1403350" cy="792162"/>
          </a:xfrm>
          <a:prstGeom prst="rect">
            <a:avLst/>
          </a:prstGeom>
          <a:solidFill>
            <a:srgbClr val="F5BB65"/>
          </a:solidFill>
          <a:ln w="6350">
            <a:solidFill>
              <a:srgbClr val="8C34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dirty="0">
                <a:solidFill>
                  <a:schemeClr val="tx1"/>
                </a:solidFill>
                <a:latin typeface="Futura PT Demi" panose="020B0604020202020204" pitchFamily="34" charset="-52"/>
              </a:rPr>
              <a:t>Суперсервис «Поступление в вуз онлайн»</a:t>
            </a:r>
            <a:br>
              <a:rPr lang="ru-RU" sz="1050" dirty="0">
                <a:solidFill>
                  <a:schemeClr val="tx1"/>
                </a:solidFill>
                <a:latin typeface="Futura PT Demi" panose="020B0604020202020204" pitchFamily="34" charset="-52"/>
              </a:rPr>
            </a:br>
            <a:r>
              <a:rPr lang="ru-RU" sz="1050" dirty="0">
                <a:solidFill>
                  <a:schemeClr val="tx1"/>
                </a:solidFill>
                <a:latin typeface="Futura PT Demi" panose="020B0604020202020204" pitchFamily="34" charset="-52"/>
              </a:rPr>
              <a:t>для ВО и СПО 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8B47C2F7-8F54-4FE1-B8CE-1CC9BBFBAA84}"/>
              </a:ext>
            </a:extLst>
          </p:cNvPr>
          <p:cNvSpPr/>
          <p:nvPr/>
        </p:nvSpPr>
        <p:spPr>
          <a:xfrm>
            <a:off x="7859713" y="4365625"/>
            <a:ext cx="1404937" cy="792163"/>
          </a:xfrm>
          <a:prstGeom prst="rect">
            <a:avLst/>
          </a:prstGeom>
          <a:solidFill>
            <a:srgbClr val="F5BB65"/>
          </a:solidFill>
          <a:ln w="6350">
            <a:solidFill>
              <a:srgbClr val="8C34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dirty="0">
                <a:solidFill>
                  <a:schemeClr val="tx1"/>
                </a:solidFill>
                <a:latin typeface="Futura PT Demi" panose="020B0604020202020204" pitchFamily="34" charset="-52"/>
              </a:rPr>
              <a:t>Интеграция</a:t>
            </a:r>
            <a:br>
              <a:rPr lang="ru-RU" sz="1050" dirty="0">
                <a:solidFill>
                  <a:schemeClr val="tx1"/>
                </a:solidFill>
                <a:latin typeface="Futura PT Demi" panose="020B0604020202020204" pitchFamily="34" charset="-52"/>
              </a:rPr>
            </a:br>
            <a:r>
              <a:rPr lang="ru-RU" sz="1050" dirty="0">
                <a:solidFill>
                  <a:schemeClr val="tx1"/>
                </a:solidFill>
                <a:latin typeface="Futura PT Demi" panose="020B0604020202020204" pitchFamily="34" charset="-52"/>
              </a:rPr>
              <a:t>с ЕР ЦДО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F81BE27D-7DD4-4263-9EDB-941003B7EC02}"/>
              </a:ext>
            </a:extLst>
          </p:cNvPr>
          <p:cNvSpPr/>
          <p:nvPr/>
        </p:nvSpPr>
        <p:spPr>
          <a:xfrm>
            <a:off x="9588500" y="4365625"/>
            <a:ext cx="1403350" cy="792163"/>
          </a:xfrm>
          <a:prstGeom prst="rect">
            <a:avLst/>
          </a:prstGeom>
          <a:solidFill>
            <a:srgbClr val="F5BB65"/>
          </a:solidFill>
          <a:ln w="6350">
            <a:solidFill>
              <a:srgbClr val="8C34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dirty="0">
                <a:solidFill>
                  <a:schemeClr val="tx1"/>
                </a:solidFill>
                <a:latin typeface="Futura PT Demi" panose="020B0604020202020204" pitchFamily="34" charset="-52"/>
              </a:rPr>
              <a:t>Интеграция с Витриной студентов </a:t>
            </a:r>
          </a:p>
          <a:p>
            <a:pPr algn="ctr">
              <a:defRPr/>
            </a:pPr>
            <a:r>
              <a:rPr lang="ru-RU" sz="1050" dirty="0">
                <a:solidFill>
                  <a:schemeClr val="tx1"/>
                </a:solidFill>
                <a:latin typeface="Futura PT Demi" panose="020B0604020202020204" pitchFamily="34" charset="-52"/>
              </a:rPr>
              <a:t>и ГИР ВУ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AF3754B7-106C-4534-8AA4-48DB7E4067D0}"/>
              </a:ext>
            </a:extLst>
          </p:cNvPr>
          <p:cNvSpPr/>
          <p:nvPr/>
        </p:nvSpPr>
        <p:spPr>
          <a:xfrm>
            <a:off x="7859713" y="5373688"/>
            <a:ext cx="1404937" cy="792162"/>
          </a:xfrm>
          <a:prstGeom prst="rect">
            <a:avLst/>
          </a:prstGeom>
          <a:solidFill>
            <a:srgbClr val="F5BB65"/>
          </a:solidFill>
          <a:ln w="6350">
            <a:solidFill>
              <a:srgbClr val="8C34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dirty="0">
                <a:solidFill>
                  <a:schemeClr val="tx1"/>
                </a:solidFill>
                <a:latin typeface="Futura PT Demi" panose="020B0604020202020204" pitchFamily="34" charset="-52"/>
              </a:rPr>
              <a:t>Возможность подключения Мобильного приложения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A1A0C778-5E5A-4EF3-A739-2B933749D149}"/>
              </a:ext>
            </a:extLst>
          </p:cNvPr>
          <p:cNvSpPr/>
          <p:nvPr/>
        </p:nvSpPr>
        <p:spPr>
          <a:xfrm>
            <a:off x="7861300" y="1341438"/>
            <a:ext cx="1403350" cy="792162"/>
          </a:xfrm>
          <a:prstGeom prst="rect">
            <a:avLst/>
          </a:prstGeom>
          <a:solidFill>
            <a:srgbClr val="F5BB65"/>
          </a:solidFill>
          <a:ln w="6350">
            <a:solidFill>
              <a:srgbClr val="8C34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dirty="0">
                <a:solidFill>
                  <a:schemeClr val="tx1"/>
                </a:solidFill>
                <a:latin typeface="Futura PT Demi" panose="020B0604020202020204" pitchFamily="34" charset="-52"/>
              </a:rPr>
              <a:t>Работа с учебными планами </a:t>
            </a:r>
            <a:r>
              <a:rPr lang="en-US" sz="900" dirty="0" err="1">
                <a:solidFill>
                  <a:schemeClr val="tx1"/>
                </a:solidFill>
                <a:latin typeface="Futura PT Demi" panose="020B0604020202020204" pitchFamily="34" charset="-52"/>
              </a:rPr>
              <a:t>plx</a:t>
            </a:r>
            <a:r>
              <a:rPr lang="en-US" sz="900" dirty="0">
                <a:solidFill>
                  <a:schemeClr val="tx1"/>
                </a:solidFill>
                <a:latin typeface="Futura PT Demi" panose="020B0604020202020204" pitchFamily="34" charset="-52"/>
              </a:rPr>
              <a:t> </a:t>
            </a:r>
            <a:r>
              <a:rPr lang="ru-RU" sz="900" dirty="0">
                <a:solidFill>
                  <a:schemeClr val="tx1"/>
                </a:solidFill>
                <a:latin typeface="Futura PT Demi" panose="020B0604020202020204" pitchFamily="34" charset="-52"/>
              </a:rPr>
              <a:t>и</a:t>
            </a:r>
            <a:r>
              <a:rPr lang="en-US" sz="900" dirty="0">
                <a:solidFill>
                  <a:schemeClr val="tx1"/>
                </a:solidFill>
                <a:latin typeface="Futura PT Demi" panose="020B0604020202020204" pitchFamily="34" charset="-52"/>
              </a:rPr>
              <a:t> </a:t>
            </a:r>
            <a:r>
              <a:rPr lang="en-US" sz="900" dirty="0" err="1">
                <a:solidFill>
                  <a:schemeClr val="tx1"/>
                </a:solidFill>
                <a:latin typeface="Futura PT Demi" panose="020B0604020202020204" pitchFamily="34" charset="-52"/>
              </a:rPr>
              <a:t>osf</a:t>
            </a:r>
            <a:r>
              <a:rPr lang="ru-RU" sz="900" dirty="0">
                <a:solidFill>
                  <a:schemeClr val="tx1"/>
                </a:solidFill>
                <a:latin typeface="Futura PT Demi" panose="020B0604020202020204" pitchFamily="34" charset="-52"/>
              </a:rPr>
              <a:t>; образовательные программы и программы дисциплин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4BF2353C-B8C6-4DAF-995F-8540E6B0C4F7}"/>
              </a:ext>
            </a:extLst>
          </p:cNvPr>
          <p:cNvSpPr/>
          <p:nvPr/>
        </p:nvSpPr>
        <p:spPr>
          <a:xfrm>
            <a:off x="9588500" y="1341438"/>
            <a:ext cx="1403350" cy="792162"/>
          </a:xfrm>
          <a:prstGeom prst="rect">
            <a:avLst/>
          </a:prstGeom>
          <a:solidFill>
            <a:srgbClr val="F5BB65"/>
          </a:solidFill>
          <a:ln w="6350">
            <a:solidFill>
              <a:srgbClr val="8C34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dirty="0">
                <a:solidFill>
                  <a:schemeClr val="tx1"/>
                </a:solidFill>
                <a:latin typeface="Futura PT Demi" panose="020B0604020202020204" pitchFamily="34" charset="-52"/>
              </a:rPr>
              <a:t>Работа с портфолио студентов и преподавателей, УМК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5159A42-2CC6-45E3-ADE4-D5E9B9D73A23}"/>
              </a:ext>
            </a:extLst>
          </p:cNvPr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fld id="{DDBE0378-3DB8-4FCE-95E9-06A3C90C0333}" type="slidenum">
              <a:rPr lang="en-US" alt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spcBef>
                  <a:spcPct val="0"/>
                </a:spcBef>
                <a:buClrTx/>
                <a:buFontTx/>
                <a:buNone/>
                <a:defRPr/>
              </a:pPr>
              <a:t>5</a:t>
            </a:fld>
            <a:endParaRPr lang="ru-RU" altLang="ru-RU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6" name="Рисунок 6">
            <a:extLst>
              <a:ext uri="{FF2B5EF4-FFF2-40B4-BE49-F238E27FC236}">
                <a16:creationId xmlns:a16="http://schemas.microsoft.com/office/drawing/2014/main" id="{4BD2A13D-6430-4543-987F-AA9DC421C8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563" y="403225"/>
            <a:ext cx="811212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C04C309C-C587-450F-AFF5-D2688FA25411}"/>
              </a:ext>
            </a:extLst>
          </p:cNvPr>
          <p:cNvSpPr txBox="1">
            <a:spLocks/>
          </p:cNvSpPr>
          <p:nvPr/>
        </p:nvSpPr>
        <p:spPr bwMode="auto">
          <a:xfrm>
            <a:off x="963613" y="4406900"/>
            <a:ext cx="10363200" cy="20462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anose="020B0702020204020303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buClr>
                <a:srgbClr val="FF0000"/>
              </a:buClr>
            </a:pPr>
            <a:r>
              <a:rPr lang="ru-RU" altLang="ru-RU" sz="4000" dirty="0">
                <a:solidFill>
                  <a:schemeClr val="tx1"/>
                </a:solidFill>
                <a:cs typeface="Arial" panose="020B0604020202020204" pitchFamily="34" charset="0"/>
              </a:rPr>
              <a:t>Как с помощью «1С:Университет ПРОФ» рассчитать и распределить нагрузку по университету?</a:t>
            </a:r>
            <a:endParaRPr lang="ru-RU" altLang="ru-RU" sz="32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pic>
        <p:nvPicPr>
          <p:cNvPr id="4" name="Рисунок 5">
            <a:extLst>
              <a:ext uri="{FF2B5EF4-FFF2-40B4-BE49-F238E27FC236}">
                <a16:creationId xmlns:a16="http://schemas.microsoft.com/office/drawing/2014/main" id="{1D724688-0D14-4031-B57D-AAAECD8A26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13" y="692696"/>
            <a:ext cx="6529387" cy="326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91B1DAC-FEBD-447B-9E86-219B6E408768}"/>
              </a:ext>
            </a:extLst>
          </p:cNvPr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fld id="{DDBE0378-3DB8-4FCE-95E9-06A3C90C0333}" type="slidenum">
              <a:rPr lang="en-US" alt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spcBef>
                  <a:spcPct val="0"/>
                </a:spcBef>
                <a:buClrTx/>
                <a:buFontTx/>
                <a:buNone/>
                <a:defRPr/>
              </a:pPr>
              <a:t>6</a:t>
            </a:fld>
            <a:endParaRPr lang="ru-RU" altLang="ru-RU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30897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4E680763-260F-4037-987E-E197F9F9C91F}"/>
              </a:ext>
            </a:extLst>
          </p:cNvPr>
          <p:cNvSpPr txBox="1">
            <a:spLocks noChangeArrowheads="1"/>
          </p:cNvSpPr>
          <p:nvPr/>
        </p:nvSpPr>
        <p:spPr>
          <a:xfrm>
            <a:off x="1992313" y="0"/>
            <a:ext cx="10199687" cy="1081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200" b="1" dirty="0">
                <a:latin typeface="Futura PT Demi" panose="020B0604020202020204" charset="-52"/>
              </a:rPr>
              <a:t>Нормативная база по расчету нагрузки</a:t>
            </a:r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E0489B5B-8C79-4CE6-B823-34641B49FE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563" y="403225"/>
            <a:ext cx="811212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03708F4-83F3-41B8-93DC-7555CF748C6D}"/>
              </a:ext>
            </a:extLst>
          </p:cNvPr>
          <p:cNvSpPr txBox="1"/>
          <p:nvPr/>
        </p:nvSpPr>
        <p:spPr>
          <a:xfrm>
            <a:off x="479425" y="1268413"/>
            <a:ext cx="11641138" cy="135421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latin typeface="Futura PT Demi" panose="020B0604020202020204" pitchFamily="34" charset="-52"/>
              </a:rPr>
              <a:t>Материалы, используемые при формировании нагрузки:</a:t>
            </a:r>
          </a:p>
          <a:p>
            <a:pPr marL="285750" indent="-285750">
              <a:buFontTx/>
              <a:buChar char="-"/>
              <a:defRPr/>
            </a:pPr>
            <a:r>
              <a:rPr lang="ru-RU" sz="1600" dirty="0">
                <a:latin typeface="Futura PT Demi" panose="020B0604020202020204" pitchFamily="34" charset="-52"/>
              </a:rPr>
              <a:t>Приказы об утверждении федерального государственного образовательного стандарта высшего образования;</a:t>
            </a:r>
          </a:p>
          <a:p>
            <a:pPr marL="285750" indent="-285750">
              <a:buFontTx/>
              <a:buChar char="-"/>
              <a:defRPr/>
            </a:pPr>
            <a:r>
              <a:rPr lang="ru-RU" sz="1600" dirty="0">
                <a:latin typeface="Futura PT Demi" panose="020B0604020202020204" pitchFamily="34" charset="-52"/>
              </a:rPr>
              <a:t>Положения о планировании и учете нагрузки  профессорско-преподавательского состава</a:t>
            </a:r>
            <a:r>
              <a:rPr lang="en-US" sz="1600" dirty="0">
                <a:latin typeface="Futura PT Demi" panose="020B0604020202020204" pitchFamily="34" charset="-52"/>
              </a:rPr>
              <a:t>;</a:t>
            </a:r>
          </a:p>
          <a:p>
            <a:pPr marL="285750" indent="-285750">
              <a:buFontTx/>
              <a:buChar char="-"/>
              <a:defRPr/>
            </a:pPr>
            <a:r>
              <a:rPr lang="ru-RU" sz="1600" dirty="0">
                <a:latin typeface="Futura PT Demi" panose="020B0604020202020204" pitchFamily="34" charset="-52"/>
              </a:rPr>
              <a:t>Учебные планы и рабочие программы вузов; </a:t>
            </a:r>
          </a:p>
          <a:p>
            <a:pPr marL="285750" indent="-285750">
              <a:buFontTx/>
              <a:buChar char="-"/>
              <a:defRPr/>
            </a:pPr>
            <a:r>
              <a:rPr lang="ru-RU" sz="1600" dirty="0">
                <a:latin typeface="Futura PT Demi" panose="020B0604020202020204" pitchFamily="34" charset="-52"/>
              </a:rPr>
              <a:t>Иные акты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3D09FE6-4DCF-4F7B-943C-2BB41FE9B6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372" t="36225" r="12159" b="41699"/>
          <a:stretch/>
        </p:blipFill>
        <p:spPr>
          <a:xfrm>
            <a:off x="7528025" y="3623885"/>
            <a:ext cx="4400623" cy="1994780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8E3291B-2A04-49C6-8B6F-3C3538D7EA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352" y="2659734"/>
            <a:ext cx="7034853" cy="3816424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5953BBC-76D3-44E6-8FB9-A987BB7C50EC}"/>
              </a:ext>
            </a:extLst>
          </p:cNvPr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fld id="{DDBE0378-3DB8-4FCE-95E9-06A3C90C0333}" type="slidenum">
              <a:rPr lang="en-US" alt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spcBef>
                  <a:spcPct val="0"/>
                </a:spcBef>
                <a:buClrTx/>
                <a:buFontTx/>
                <a:buNone/>
                <a:defRPr/>
              </a:pPr>
              <a:t>7</a:t>
            </a:fld>
            <a:endParaRPr lang="ru-RU" altLang="ru-RU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C34A717-0469-44C6-95D1-9FBC3C26B4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0256" y="2288275"/>
            <a:ext cx="2352675" cy="7334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17949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">
            <a:extLst>
              <a:ext uri="{FF2B5EF4-FFF2-40B4-BE49-F238E27FC236}">
                <a16:creationId xmlns:a16="http://schemas.microsoft.com/office/drawing/2014/main" id="{B7BA2D2D-F801-4EF9-A1B5-0E037D690953}"/>
              </a:ext>
            </a:extLst>
          </p:cNvPr>
          <p:cNvSpPr txBox="1">
            <a:spLocks noChangeArrowheads="1"/>
          </p:cNvSpPr>
          <p:nvPr/>
        </p:nvSpPr>
        <p:spPr>
          <a:xfrm>
            <a:off x="1992313" y="0"/>
            <a:ext cx="10199687" cy="1081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200" b="1" dirty="0">
                <a:latin typeface="Futura PT Demi" panose="020B0604020202020204" charset="-52"/>
              </a:rPr>
              <a:t>Особенности организации процесса </a:t>
            </a:r>
          </a:p>
          <a:p>
            <a:r>
              <a:rPr lang="ru-RU" altLang="ru-RU" sz="3200" b="1" dirty="0">
                <a:latin typeface="Futura PT Demi" panose="020B0604020202020204" charset="-52"/>
              </a:rPr>
              <a:t>в вузах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DC68D0D-B89E-4661-928C-3A3492D3CC33}"/>
              </a:ext>
            </a:extLst>
          </p:cNvPr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fld id="{DDBE0378-3DB8-4FCE-95E9-06A3C90C0333}" type="slidenum">
              <a:rPr lang="en-US" alt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spcBef>
                  <a:spcPct val="0"/>
                </a:spcBef>
                <a:buClrTx/>
                <a:buFontTx/>
                <a:buNone/>
                <a:defRPr/>
              </a:pPr>
              <a:t>8</a:t>
            </a:fld>
            <a:endParaRPr lang="ru-RU" altLang="ru-RU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id="{F25414FB-5782-4A23-B1EE-34AE2F1DF7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563" y="403225"/>
            <a:ext cx="811212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0700C86-6B4C-42BE-94EB-B13ED0C60987}"/>
              </a:ext>
            </a:extLst>
          </p:cNvPr>
          <p:cNvSpPr txBox="1"/>
          <p:nvPr/>
        </p:nvSpPr>
        <p:spPr>
          <a:xfrm>
            <a:off x="5508223" y="1531109"/>
            <a:ext cx="620355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dirty="0">
                <a:latin typeface="Futura PT Demi" panose="020B0604020202020204" pitchFamily="34" charset="-52"/>
              </a:rPr>
              <a:t>Содержание бумажного документооборота:</a:t>
            </a:r>
            <a:br>
              <a:rPr lang="ru-RU" sz="1600" dirty="0">
                <a:latin typeface="Futura PT Demi" panose="020B0604020202020204" pitchFamily="34" charset="-52"/>
              </a:rPr>
            </a:br>
            <a:r>
              <a:rPr lang="ru-RU" sz="1600" dirty="0">
                <a:latin typeface="Futura PT Demi" panose="020B0604020202020204" pitchFamily="34" charset="-52"/>
              </a:rPr>
              <a:t>учебный план, порядок расчета нагрузки преподавателей, преподаватели закрепляются за подразделениями и запланировано проектное закрепление на следующий год, рассчитаны вакантные места.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1C74F9-F2FA-4B27-B3B6-E3D168DB8D0F}"/>
              </a:ext>
            </a:extLst>
          </p:cNvPr>
          <p:cNvSpPr txBox="1"/>
          <p:nvPr/>
        </p:nvSpPr>
        <p:spPr>
          <a:xfrm>
            <a:off x="551384" y="1484784"/>
            <a:ext cx="4191232" cy="3447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>
                <a:latin typeface="Futura PT Demi" panose="020B0604020202020204" pitchFamily="34" charset="-52"/>
              </a:rPr>
              <a:t>Ключевые этапы :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latin typeface="Futura PT Demi" panose="020B0604020202020204" pitchFamily="34" charset="-52"/>
              </a:rPr>
              <a:t>Октябрь – февраль </a:t>
            </a:r>
            <a:r>
              <a:rPr lang="ru-RU" dirty="0"/>
              <a:t>— </a:t>
            </a:r>
            <a:r>
              <a:rPr lang="ru-RU" sz="1600" dirty="0">
                <a:latin typeface="Futura PT Demi" panose="020B0604020202020204" pitchFamily="34" charset="-52"/>
              </a:rPr>
              <a:t>формирование стандартов, учебных планов, согласование кафедр;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latin typeface="Futura PT Demi" panose="020B0604020202020204" pitchFamily="34" charset="-52"/>
              </a:rPr>
              <a:t>Март – май </a:t>
            </a:r>
            <a:r>
              <a:rPr lang="ru-RU" dirty="0"/>
              <a:t>— </a:t>
            </a:r>
            <a:r>
              <a:rPr lang="ru-RU" sz="1600" dirty="0">
                <a:latin typeface="Futura PT Demi" panose="020B0604020202020204" pitchFamily="34" charset="-52"/>
              </a:rPr>
              <a:t> расчет нагрузки и распределение поручений;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latin typeface="Futura PT Demi" panose="020B0604020202020204" pitchFamily="34" charset="-52"/>
              </a:rPr>
              <a:t>Май </a:t>
            </a:r>
            <a:r>
              <a:rPr lang="ru-RU" dirty="0"/>
              <a:t>— </a:t>
            </a:r>
            <a:r>
              <a:rPr lang="ru-RU" sz="1600" dirty="0">
                <a:latin typeface="Futura PT Demi" panose="020B0604020202020204" pitchFamily="34" charset="-52"/>
              </a:rPr>
              <a:t>активная стадия распределения нагрузки кафедрами;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latin typeface="Futura PT Demi" panose="020B0604020202020204" pitchFamily="34" charset="-52"/>
              </a:rPr>
              <a:t>Май – июнь </a:t>
            </a:r>
            <a:r>
              <a:rPr lang="ru-RU" dirty="0"/>
              <a:t>— </a:t>
            </a:r>
            <a:r>
              <a:rPr lang="ru-RU" sz="1600" dirty="0">
                <a:latin typeface="Futura PT Demi" panose="020B0604020202020204" pitchFamily="34" charset="-52"/>
              </a:rPr>
              <a:t>составление расписания;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latin typeface="Futura PT Demi" panose="020B0604020202020204" pitchFamily="34" charset="-52"/>
              </a:rPr>
              <a:t>Август – октябрь </a:t>
            </a:r>
            <a:r>
              <a:rPr lang="ru-RU" dirty="0"/>
              <a:t>— </a:t>
            </a:r>
            <a:r>
              <a:rPr lang="ru-RU" sz="1600" dirty="0" err="1">
                <a:latin typeface="Futura PT Demi" panose="020B0604020202020204" pitchFamily="34" charset="-52"/>
              </a:rPr>
              <a:t>доуточнение</a:t>
            </a:r>
            <a:r>
              <a:rPr lang="ru-RU" sz="1600" dirty="0">
                <a:latin typeface="Futura PT Demi" panose="020B0604020202020204" pitchFamily="34" charset="-52"/>
              </a:rPr>
              <a:t> рассчитанной нагрузки и составленного расписания</a:t>
            </a:r>
          </a:p>
          <a:p>
            <a:pPr>
              <a:defRPr/>
            </a:pPr>
            <a:endParaRPr lang="ru-RU" sz="1600" dirty="0">
              <a:latin typeface="Futura PT Demi" panose="020B0604020202020204" pitchFamily="34" charset="-52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B848555-8B45-4EE7-9964-CAD2F6AE39D1}"/>
              </a:ext>
            </a:extLst>
          </p:cNvPr>
          <p:cNvSpPr txBox="1"/>
          <p:nvPr/>
        </p:nvSpPr>
        <p:spPr>
          <a:xfrm>
            <a:off x="5303912" y="3757231"/>
            <a:ext cx="620355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>
                <a:latin typeface="Futura PT Demi" panose="020B0604020202020204" pitchFamily="34" charset="-52"/>
              </a:rPr>
              <a:t>Все то, что вы делаете «на бумаге», можно сделать в «1С:Университет ПРОФ»!</a:t>
            </a:r>
          </a:p>
          <a:p>
            <a:pPr algn="r">
              <a:defRPr/>
            </a:pPr>
            <a:endParaRPr lang="ru-RU" sz="1600" i="1" dirty="0">
              <a:latin typeface="Futura PT Demi" panose="020B0604020202020204" pitchFamily="34" charset="-52"/>
            </a:endParaRPr>
          </a:p>
          <a:p>
            <a:pPr algn="r">
              <a:defRPr/>
            </a:pPr>
            <a:r>
              <a:rPr lang="ru-RU" sz="1600" i="1" dirty="0">
                <a:latin typeface="Futura PT Demi" panose="020B0604020202020204" pitchFamily="34" charset="-52"/>
              </a:rPr>
              <a:t>Всю информацию о настройке планирования учебного процесса и распределения нагрузки сотрудников можно получить в </a:t>
            </a:r>
            <a:r>
              <a:rPr lang="ru-RU" sz="1600" b="1" i="1" dirty="0">
                <a:solidFill>
                  <a:srgbClr val="FF0000"/>
                </a:solidFill>
                <a:latin typeface="Futura PT Demi" panose="020B0604020202020204" pitchFamily="34" charset="-52"/>
              </a:rPr>
              <a:t>руководстве пользователя (том 4)</a:t>
            </a:r>
          </a:p>
        </p:txBody>
      </p:sp>
    </p:spTree>
    <p:extLst>
      <p:ext uri="{BB962C8B-B14F-4D97-AF65-F5344CB8AC3E}">
        <p14:creationId xmlns:p14="http://schemas.microsoft.com/office/powerpoint/2010/main" val="1435698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C04C309C-C587-450F-AFF5-D2688FA25411}"/>
              </a:ext>
            </a:extLst>
          </p:cNvPr>
          <p:cNvSpPr txBox="1">
            <a:spLocks/>
          </p:cNvSpPr>
          <p:nvPr/>
        </p:nvSpPr>
        <p:spPr bwMode="auto">
          <a:xfrm>
            <a:off x="963613" y="4406900"/>
            <a:ext cx="10363200" cy="20462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anose="020B0702020204020303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buClr>
                <a:srgbClr val="FF0000"/>
              </a:buClr>
            </a:pPr>
            <a:r>
              <a:rPr lang="ru-RU" altLang="ru-RU" sz="4000" dirty="0">
                <a:solidFill>
                  <a:schemeClr val="tx1"/>
                </a:solidFill>
                <a:cs typeface="Arial" panose="020B0604020202020204" pitchFamily="34" charset="0"/>
              </a:rPr>
              <a:t>Подготовка системы к расчету нагрузки</a:t>
            </a:r>
            <a:endParaRPr lang="ru-RU" altLang="ru-RU" sz="32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pic>
        <p:nvPicPr>
          <p:cNvPr id="4" name="Рисунок 5">
            <a:extLst>
              <a:ext uri="{FF2B5EF4-FFF2-40B4-BE49-F238E27FC236}">
                <a16:creationId xmlns:a16="http://schemas.microsoft.com/office/drawing/2014/main" id="{1D724688-0D14-4031-B57D-AAAECD8A26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13" y="692696"/>
            <a:ext cx="6529387" cy="326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91B1DAC-FEBD-447B-9E86-219B6E408768}"/>
              </a:ext>
            </a:extLst>
          </p:cNvPr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fld id="{DDBE0378-3DB8-4FCE-95E9-06A3C90C0333}" type="slidenum">
              <a:rPr lang="en-US" alt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spcBef>
                  <a:spcPct val="0"/>
                </a:spcBef>
                <a:buClrTx/>
                <a:buFontTx/>
                <a:buNone/>
                <a:defRPr/>
              </a:pPr>
              <a:t>9</a:t>
            </a:fld>
            <a:endParaRPr lang="ru-RU" altLang="ru-RU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313111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63912</TotalTime>
  <Words>3154</Words>
  <Application>Microsoft Office PowerPoint</Application>
  <PresentationFormat>Широкоэкранный</PresentationFormat>
  <Paragraphs>369</Paragraphs>
  <Slides>42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50" baseType="lpstr">
      <vt:lpstr>Arial</vt:lpstr>
      <vt:lpstr>Calibri</vt:lpstr>
      <vt:lpstr>Futura PT Demi</vt:lpstr>
      <vt:lpstr>Futura PT Book</vt:lpstr>
      <vt:lpstr>Wingdings</vt:lpstr>
      <vt:lpstr>Courier New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«1С:Университет ПРОФ».  Структура конфигурации.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«1С:Университет ПРОФ».  Тиражные расширения, обогащающие возможности продукта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1C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Fomin_D</dc:creator>
  <cp:lastModifiedBy>Софья Лагунова</cp:lastModifiedBy>
  <cp:revision>1439</cp:revision>
  <cp:lastPrinted>2022-09-14T08:21:53Z</cp:lastPrinted>
  <dcterms:created xsi:type="dcterms:W3CDTF">2015-09-09T08:16:26Z</dcterms:created>
  <dcterms:modified xsi:type="dcterms:W3CDTF">2026-02-19T13:14:58Z</dcterms:modified>
</cp:coreProperties>
</file>