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599" r:id="rId2"/>
    <p:sldId id="531" r:id="rId3"/>
    <p:sldId id="547" r:id="rId4"/>
    <p:sldId id="548" r:id="rId5"/>
    <p:sldId id="596" r:id="rId6"/>
    <p:sldId id="508" r:id="rId7"/>
    <p:sldId id="550" r:id="rId8"/>
    <p:sldId id="551" r:id="rId9"/>
    <p:sldId id="552" r:id="rId10"/>
    <p:sldId id="553" r:id="rId11"/>
    <p:sldId id="554" r:id="rId12"/>
    <p:sldId id="556" r:id="rId13"/>
    <p:sldId id="557" r:id="rId14"/>
    <p:sldId id="558" r:id="rId15"/>
    <p:sldId id="559" r:id="rId16"/>
    <p:sldId id="563" r:id="rId17"/>
    <p:sldId id="565" r:id="rId18"/>
    <p:sldId id="564" r:id="rId19"/>
    <p:sldId id="562" r:id="rId20"/>
    <p:sldId id="566" r:id="rId21"/>
    <p:sldId id="567" r:id="rId22"/>
    <p:sldId id="568" r:id="rId23"/>
    <p:sldId id="569" r:id="rId24"/>
    <p:sldId id="570" r:id="rId25"/>
    <p:sldId id="571" r:id="rId26"/>
    <p:sldId id="529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33" r:id="rId40"/>
    <p:sldId id="530" r:id="rId41"/>
    <p:sldId id="515" r:id="rId42"/>
    <p:sldId id="532" r:id="rId43"/>
    <p:sldId id="535" r:id="rId44"/>
    <p:sldId id="534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594" r:id="rId56"/>
    <p:sldId id="595" r:id="rId57"/>
    <p:sldId id="538" r:id="rId58"/>
    <p:sldId id="441" r:id="rId59"/>
    <p:sldId id="597" r:id="rId60"/>
    <p:sldId id="537" r:id="rId61"/>
    <p:sldId id="598" r:id="rId62"/>
    <p:sldId id="482" r:id="rId63"/>
  </p:sldIdLst>
  <p:sldSz cx="12192000" cy="6858000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Futura PT Book" panose="020B0604020202020204" charset="0"/>
      <p:regular r:id="rId70"/>
      <p:italic r:id="rId71"/>
    </p:embeddedFont>
    <p:embeddedFont>
      <p:font typeface="Futura PT Demi" panose="020B0604020202020204" charset="0"/>
      <p:regular r:id="rId72"/>
      <p:italic r:id="rId7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Терново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99"/>
    <a:srgbClr val="62C0C0"/>
    <a:srgbClr val="FFFFE5"/>
    <a:srgbClr val="FFFFAF"/>
    <a:srgbClr val="008000"/>
    <a:srgbClr val="003399"/>
    <a:srgbClr val="CC9900"/>
    <a:srgbClr val="CC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1" autoAdjust="0"/>
    <p:restoredTop sz="87486" autoAdjust="0"/>
  </p:normalViewPr>
  <p:slideViewPr>
    <p:cSldViewPr>
      <p:cViewPr varScale="1">
        <p:scale>
          <a:sx n="95" d="100"/>
          <a:sy n="95" d="100"/>
        </p:scale>
        <p:origin x="1326" y="96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10C6-6A98-4E5D-A8C3-CB658D8CC60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E84E-68AA-4FBD-A8FB-FA36548C4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4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6B7C6-CF14-4E63-A109-AA3FBEB2F025}" type="datetimeFigureOut">
              <a:rPr lang="ru-RU" altLang="ru-RU"/>
              <a:pPr>
                <a:defRPr/>
              </a:pPr>
              <a:t>02.06.2025</a:t>
            </a:fld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1533C6-0229-4B04-88F8-AC14F5A76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2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45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9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0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43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449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83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15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143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711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53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606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601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526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443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465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640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482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401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984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016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52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640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625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574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5679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700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07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308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8442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498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26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271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230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409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415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759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40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1428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9377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629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3172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0825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3246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005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9444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7351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44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42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92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7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6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570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00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0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83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4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7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0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3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1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1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75" r:id="rId3"/>
    <p:sldLayoutId id="2147483887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sgu-infocom.ru/support/faq/" TargetMode="External"/><Relationship Id="rId3" Type="http://schemas.openxmlformats.org/officeDocument/2006/relationships/hyperlink" Target="https://releases.1c.ru/project/SGU_UniversityPROF_2_2" TargetMode="External"/><Relationship Id="rId7" Type="http://schemas.openxmlformats.org/officeDocument/2006/relationships/hyperlink" Target="https://its.1c.ru/db/metod81#content:5784:hdo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o-online-test.citis.ru/" TargetMode="External"/><Relationship Id="rId5" Type="http://schemas.openxmlformats.org/officeDocument/2006/relationships/hyperlink" Target="https://t.me/chat1cUniver" TargetMode="External"/><Relationship Id="rId4" Type="http://schemas.openxmlformats.org/officeDocument/2006/relationships/hyperlink" Target="https://t.me/joinchat/B3rCe-VUY7Q5NjVi" TargetMode="External"/><Relationship Id="rId9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releases.1c.ru/project/SGU_UniversityPROF_2_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hyperlink" Target="http://www.sgu-infocom.ru/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1c-connect.com/join/s/riwg6ipz1idap8p9wi3rutoip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1&#1089;@sgu-infocom.ru" TargetMode="External"/><Relationship Id="rId5" Type="http://schemas.openxmlformats.org/officeDocument/2006/relationships/hyperlink" Target="http://sgu-infocom.ru/" TargetMode="External"/><Relationship Id="rId4" Type="http://schemas.openxmlformats.org/officeDocument/2006/relationships/hyperlink" Target="http://solutions.1c.ru/catalog/university" TargetMode="External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055689" y="3068960"/>
            <a:ext cx="10800952" cy="35543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1.      Возможности «1С:Университет ПРОФ» </a:t>
            </a:r>
            <a:b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</a:b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по обмену данными о заявлениях поступающих с Сервисом приема.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2.      Ответы на вопросы.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defRPr/>
            </a:pPr>
            <a:endParaRPr lang="ru-RU" altLang="ru-RU" sz="24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1055689" y="59752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556201" y="333375"/>
            <a:ext cx="1154162" cy="1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3 июня 2025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548680"/>
            <a:ext cx="811058" cy="8647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0" y="1557488"/>
            <a:ext cx="12192000" cy="1223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dirty="0"/>
              <a:t>"1С:Университет ПРОФ": организация приемной кампании 2025/2026 учебного года. Взаимодействие с </a:t>
            </a:r>
            <a:r>
              <a:rPr lang="ru-RU" sz="2400" dirty="0" err="1"/>
              <a:t>Суперсервисом</a:t>
            </a:r>
            <a:r>
              <a:rPr lang="ru-RU" sz="2400" dirty="0"/>
              <a:t> "Поступление в вуз онлайн" </a:t>
            </a:r>
          </a:p>
          <a:p>
            <a:pPr algn="ctr">
              <a:defRPr/>
            </a:pPr>
            <a:r>
              <a:rPr lang="ru-RU" sz="2400" dirty="0"/>
              <a:t>(обмен данными о заявлениях поступающих с Сервисом приема)"</a:t>
            </a:r>
            <a:endParaRPr lang="ru-RU" altLang="ru-RU" sz="2400" kern="0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5. </a:t>
            </a:r>
            <a:r>
              <a:rPr lang="ru-RU" sz="1600" u="sng" dirty="0">
                <a:latin typeface="Futura PT Demi" panose="020B0604020202020204" charset="0"/>
              </a:rPr>
              <a:t>Документы, подтверждающие ИД</a:t>
            </a:r>
            <a:r>
              <a:rPr lang="ru-RU" sz="1600" dirty="0">
                <a:latin typeface="Futura PT Demi" panose="020B0604020202020204" charset="0"/>
              </a:rPr>
              <a:t> – выгружаются в любой момент после выгрузки заявлений.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Источники данных: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 «Личное дело»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 «Учет достижений абитуриентов».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FD7AE-5CAC-42AC-AB5D-5AF1E3566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749" y="1600200"/>
            <a:ext cx="8100000" cy="4279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22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6. </a:t>
            </a:r>
            <a:r>
              <a:rPr lang="ru-RU" sz="1600" u="sng" dirty="0">
                <a:latin typeface="Futura PT Demi" panose="020B0604020202020204" charset="0"/>
              </a:rPr>
              <a:t>Документы, подтверждающие льготу или отличительный признак</a:t>
            </a:r>
            <a:r>
              <a:rPr lang="ru-RU" sz="1600" dirty="0">
                <a:latin typeface="Futura PT Demi" panose="020B0604020202020204" charset="0"/>
              </a:rPr>
              <a:t> – выгружаются в любой момент после выгрузки заявлений.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При выгрузке используется информация, которая указана для льготы или отличительного признака в поле «Подтверждающий документ» подчиненной вкладки «Отличительные признаки» вкладки «Дополнительно» документа «Заявление поступающего» (данные записываются в регистр сведений «Отличительные признаки»). Также информация о подтверждающем документе сохраняется в документе «Личное дело».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264B3-2FBF-462A-9B57-393E8D549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890" y="1612571"/>
            <a:ext cx="8100000" cy="4320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787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7. </a:t>
            </a:r>
            <a:r>
              <a:rPr lang="ru-RU" sz="1600" u="sng" dirty="0">
                <a:latin typeface="Futura PT Demi" panose="020B0604020202020204" charset="0"/>
              </a:rPr>
              <a:t>Документы свидетельств ЕГЭ </a:t>
            </a:r>
            <a:r>
              <a:rPr lang="ru-RU" sz="1600" dirty="0">
                <a:latin typeface="Futura PT Demi" panose="020B0604020202020204" charset="0"/>
              </a:rPr>
              <a:t>– выгружаются в любой момент после выгрузки заявлений.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Источник данных: документ «Свидетельство ЕГЭ», для которого установлен статус «Действительно».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2598B5-6314-4AB9-9243-45A64C7A8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600200"/>
            <a:ext cx="8100000" cy="4250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91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8. </a:t>
            </a:r>
            <a:r>
              <a:rPr lang="ru-RU" sz="1600" u="sng" dirty="0">
                <a:latin typeface="Futura PT Demi" panose="020B0604020202020204" charset="0"/>
              </a:rPr>
              <a:t>Конкурсные группы заявления </a:t>
            </a:r>
            <a:r>
              <a:rPr lang="ru-RU" sz="1600" dirty="0">
                <a:latin typeface="Futura PT Demi" panose="020B0604020202020204" charset="0"/>
              </a:rPr>
              <a:t>– выгружаются, если изменился состав конкурсов в заявлении, в частности, если были добавлены направления в заявление поступающего.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Выгружается после первоначальной выгрузки заявления.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Источник данных: документ «Заявление поступающего»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35001-8146-4256-AF80-DB5B34FB9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781" y="1328040"/>
            <a:ext cx="8100000" cy="5457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07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9. </a:t>
            </a:r>
            <a:r>
              <a:rPr lang="ru-RU" sz="1600" u="sng" dirty="0">
                <a:latin typeface="Futura PT Demi" panose="020B0604020202020204" charset="0"/>
              </a:rPr>
              <a:t>Изменение приоритета конкурсной группы заявления </a:t>
            </a:r>
            <a:r>
              <a:rPr lang="ru-RU" sz="1600" dirty="0">
                <a:latin typeface="Futura PT Demi" panose="020B0604020202020204" charset="0"/>
              </a:rPr>
              <a:t>– необходимо выбирать, если в заявлении поступающего изменились </a:t>
            </a:r>
            <a:r>
              <a:rPr lang="ru-RU" sz="1600" b="1" dirty="0">
                <a:latin typeface="Futura PT Demi" panose="020B0604020202020204" charset="0"/>
              </a:rPr>
              <a:t>только</a:t>
            </a:r>
            <a:r>
              <a:rPr lang="ru-RU" sz="1600" dirty="0">
                <a:latin typeface="Futura PT Demi" panose="020B0604020202020204" charset="0"/>
              </a:rPr>
              <a:t> приоритеты ранее добавленных конкурсов, т.е. добавления/удаления конкурсов не происходило.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Выгружается после первоначальной выгрузки заявления.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Источник данных: документ «Заявление поступающего»</a:t>
            </a:r>
          </a:p>
          <a:p>
            <a:pPr>
              <a:spcAft>
                <a:spcPts val="1200"/>
              </a:spcAft>
            </a:pPr>
            <a:r>
              <a:rPr lang="ru-RU" sz="1600" i="1" dirty="0">
                <a:latin typeface="Futura PT Demi" panose="020B0604020202020204" charset="0"/>
              </a:rPr>
              <a:t>Примечание. </a:t>
            </a:r>
            <a:r>
              <a:rPr lang="ru-RU" sz="1600" dirty="0">
                <a:latin typeface="Futura PT Demi" panose="020B0604020202020204" charset="0"/>
              </a:rPr>
              <a:t>Если менялся состав конкурсов в заявлении, надо выбирать «Конкурсные группы заявления», приоритет нового конкурса выгрузится вместе с ним. Выгружается после первоначальной выгрузки заявления.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8AF6F-186E-44F3-9262-6ABFADD4B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600200"/>
            <a:ext cx="8100000" cy="4866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934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10. </a:t>
            </a:r>
            <a:r>
              <a:rPr lang="ru-RU" sz="1600" u="sng" dirty="0">
                <a:latin typeface="Futura PT Demi" panose="020B0604020202020204" charset="0"/>
              </a:rPr>
              <a:t>Изменение статуса конкурсной группы заявления </a:t>
            </a:r>
            <a:r>
              <a:rPr lang="ru-RU" sz="1600" dirty="0">
                <a:latin typeface="Futura PT Demi" panose="020B0604020202020204" charset="0"/>
              </a:rPr>
              <a:t>– выгружается после первоначальной выгрузки заявления или изменения конкурсной группы заявления.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Порядок действий: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Futura PT Demi" panose="020B0604020202020204" charset="0"/>
              </a:rPr>
              <a:t>нажать кнопку «Новый статус»;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Futura PT Demi" panose="020B0604020202020204" charset="0"/>
              </a:rPr>
              <a:t>в открывшейся форме в поле «Устанавливаемый статус» выбрать статус, который будет установлен для выбранных конкурсных групп заявления при выгрузке;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Futura PT Demi" panose="020B0604020202020204" charset="0"/>
              </a:rPr>
              <a:t>при необходимости добавить комментарий в соответствующем поле;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400" dirty="0">
                <a:latin typeface="Futura PT Demi" panose="020B0604020202020204" charset="0"/>
              </a:rPr>
              <a:t>нажать кнопку «Выбрать».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>
                <a:latin typeface="Futura PT Demi" panose="020B0604020202020204" charset="0"/>
              </a:rPr>
              <a:t>нажать кнопку «Заполнить данные для отправки», отметить «галочкой» выгружаемые данные и нажать кнопку «Сформировать пакеты для отправки». В результате при выгрузке всем отмеченным заявлениям будет присвоен выбранный статус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A3EC4-8923-4315-BA83-FF474FFBB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1371236"/>
            <a:ext cx="7992888" cy="5355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57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161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Futura PT Demi" panose="020B0604020202020204" charset="0"/>
              </a:rPr>
              <a:t>Выгрузка статусов с использованием Мастера списков поступающих</a:t>
            </a:r>
            <a:endParaRPr lang="ru-RU" sz="1600" b="1" dirty="0">
              <a:latin typeface="Futura PT Demi" panose="020B060402020202020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Открыть Мастер списков поступающих.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Установить параметры «Формировать списки для </a:t>
            </a:r>
            <a:r>
              <a:rPr lang="ru-RU" sz="1600" dirty="0" err="1">
                <a:latin typeface="Futura PT Demi" panose="020B0604020202020204" charset="0"/>
              </a:rPr>
              <a:t>Суперсервиса</a:t>
            </a:r>
            <a:r>
              <a:rPr lang="ru-RU" sz="1600" dirty="0">
                <a:latin typeface="Futura PT Demi" panose="020B0604020202020204" charset="0"/>
              </a:rPr>
              <a:t> «Поступление в вуз онлайн» и «Формировать статусы».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Установить отбор по «Контроль пройден», при необходимости настроить дополнительные отборы в Мастере списков.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В поле «Статус конкурса заявлений» установить нужное значение, которое будет устанавливаться, выбрав его из выпадающего списка.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В поле «Сервер взаимодействия» установить сервер взаимодействия.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Нажать кнопку «Сформировать».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После того, как список сформируется, нажать кнопку «Сохранить – Сохранить в регистр «Статусы конкурсных групп заявлений на выгрузку в ССПВО».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330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DE8F34-4CDB-42B9-B98A-09B8CC36A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854200"/>
            <a:ext cx="11106150" cy="4581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324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412776"/>
            <a:ext cx="1116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utura PT Demi" panose="020B0604020202020204" charset="0"/>
              </a:rPr>
              <a:t>После этого:</a:t>
            </a:r>
          </a:p>
          <a:p>
            <a:r>
              <a:rPr lang="ru-RU" sz="1600" b="1" dirty="0">
                <a:latin typeface="Futura PT Demi" panose="020B0604020202020204" charset="0"/>
              </a:rPr>
              <a:t>В рамках регламентной выгрузки</a:t>
            </a:r>
            <a:endParaRPr lang="ru-RU" sz="1600" dirty="0">
              <a:latin typeface="Futura PT Demi" panose="020B0604020202020204" charset="0"/>
            </a:endParaRPr>
          </a:p>
          <a:p>
            <a:r>
              <a:rPr lang="ru-RU" sz="1600" dirty="0">
                <a:latin typeface="Futura PT Demi" panose="020B0604020202020204" charset="0"/>
              </a:rPr>
              <a:t>Установленный Мастером статус будет использоваться при выполнении регламентных заданий, которые включаются для автоматической регламентной выгрузки в Сервис приема (подсистема «Администрирование», «Обслуживание – Регламентные и фоновые задания»):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Загрузка сообщений очереди ЕПГУ;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Загрузка сообщений очереди сервиса приема (при включении этого регламентного задания необходимо отключить опцию «Автоматически запрашивать статусы отправки пакетов с вкладки «Обмен данными» на вкладке «Настройки – Подпись и отправка пакетов» обработки «Взаимодействие с системой </a:t>
            </a:r>
            <a:r>
              <a:rPr lang="ru-RU" sz="1600" dirty="0" err="1">
                <a:latin typeface="Futura PT Demi" panose="020B0604020202020204" charset="0"/>
              </a:rPr>
              <a:t>Суперсервис</a:t>
            </a:r>
            <a:r>
              <a:rPr lang="ru-RU" sz="1600" dirty="0">
                <a:latin typeface="Futura PT Demi" panose="020B0604020202020204" charset="0"/>
              </a:rPr>
              <a:t>»);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Отправка пакетов Сервиса приема;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Подписание пакетов Сервиса приема;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Формирование пакетов Сервиса приема.</a:t>
            </a:r>
          </a:p>
          <a:p>
            <a:r>
              <a:rPr lang="ru-RU" sz="1600" b="1" dirty="0">
                <a:latin typeface="Futura PT Demi" panose="020B0604020202020204" charset="0"/>
              </a:rPr>
              <a:t>В рамках ручной выгрузки</a:t>
            </a:r>
            <a:endParaRPr lang="ru-RU" sz="1600" dirty="0">
              <a:latin typeface="Futura PT Demi" panose="020B0604020202020204" charset="0"/>
            </a:endParaRPr>
          </a:p>
          <a:p>
            <a:r>
              <a:rPr lang="ru-RU" sz="1600" dirty="0">
                <a:latin typeface="Futura PT Demi" panose="020B0604020202020204" charset="0"/>
              </a:rPr>
              <a:t>1. Перейти в обработке «Взаимодействие с системой </a:t>
            </a:r>
            <a:r>
              <a:rPr lang="ru-RU" sz="1600" dirty="0" err="1">
                <a:latin typeface="Futura PT Demi" panose="020B0604020202020204" charset="0"/>
              </a:rPr>
              <a:t>Суперсервис</a:t>
            </a:r>
            <a:r>
              <a:rPr lang="ru-RU" sz="1600" dirty="0">
                <a:latin typeface="Futura PT Demi" panose="020B0604020202020204" charset="0"/>
              </a:rPr>
              <a:t>» на вкладку «Настройки - Настройки заявлений».</a:t>
            </a:r>
          </a:p>
          <a:p>
            <a:r>
              <a:rPr lang="ru-RU" sz="1600" dirty="0">
                <a:latin typeface="Futura PT Demi" panose="020B0604020202020204" charset="0"/>
              </a:rPr>
              <a:t>2. Установить опцию «Статус КГ заявления подбирать из регистра «Статусы конкурсных групп заявлений на выгрузку в ССПВО».</a:t>
            </a:r>
          </a:p>
          <a:p>
            <a:r>
              <a:rPr lang="ru-RU" sz="1600" dirty="0">
                <a:latin typeface="Futura PT Demi" panose="020B0604020202020204" charset="0"/>
              </a:rPr>
              <a:t>3. Перейти на вкладку «Обмен данными».</a:t>
            </a:r>
          </a:p>
          <a:p>
            <a:r>
              <a:rPr lang="ru-RU" sz="1600" dirty="0">
                <a:latin typeface="Futura PT Demi" panose="020B0604020202020204" charset="0"/>
              </a:rPr>
              <a:t>4. Выбрать сущность «Изменение статуса конкурсной группы заявления», действие «Изменение данных в системе».</a:t>
            </a:r>
          </a:p>
          <a:p>
            <a:r>
              <a:rPr lang="ru-RU" sz="1600" dirty="0">
                <a:latin typeface="Futura PT Demi" panose="020B0604020202020204" charset="0"/>
              </a:rPr>
              <a:t>5. Заполнить данные для отправки.</a:t>
            </a:r>
          </a:p>
          <a:p>
            <a:r>
              <a:rPr lang="ru-RU" sz="1600" dirty="0">
                <a:latin typeface="Futura PT Demi" panose="020B0604020202020204" charset="0"/>
              </a:rPr>
              <a:t>6. Сформировать пакеты для отправки.</a:t>
            </a:r>
          </a:p>
        </p:txBody>
      </p:sp>
    </p:spTree>
    <p:extLst>
      <p:ext uri="{BB962C8B-B14F-4D97-AF65-F5344CB8AC3E}">
        <p14:creationId xmlns:p14="http://schemas.microsoft.com/office/powerpoint/2010/main" val="228197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11. </a:t>
            </a:r>
            <a:r>
              <a:rPr lang="ru-RU" sz="1600" u="sng" dirty="0">
                <a:latin typeface="Futura PT Demi" panose="020B0604020202020204" charset="0"/>
              </a:rPr>
              <a:t>Индивидуальные достижения поступающих</a:t>
            </a:r>
            <a:r>
              <a:rPr lang="ru-RU" sz="1600" dirty="0">
                <a:latin typeface="Futura PT Demi" panose="020B0604020202020204" charset="0"/>
              </a:rPr>
              <a:t> - выгружаются после того, как были выгружены: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заявление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документы, подтверждающие ИД (если подтверждающий документ ИД – это документ об образовании, например, аттестат с отличием, то такой подтверждающий документ выгружается в рамках сущности «Документы об образовании поступающих»)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если в состав конкурсов заявления вносились изменения, также должны быть выгружены конкурсные группы заявления.</a:t>
            </a:r>
            <a:endParaRPr lang="ru-RU" sz="1400" dirty="0">
              <a:latin typeface="Futura PT Demi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2A677-3786-4DE5-A533-2F2BCB742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1556792"/>
            <a:ext cx="7992888" cy="4968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363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ВЫГРУЗКА ЗАЯВЛЕНИЙ В СЕРВИС ПРИЕМА.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3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12. </a:t>
            </a:r>
            <a:r>
              <a:rPr lang="ru-RU" sz="1600" u="sng" dirty="0">
                <a:latin typeface="Futura PT Demi" panose="020B0604020202020204" charset="0"/>
              </a:rPr>
              <a:t>Особые льготы</a:t>
            </a:r>
            <a:r>
              <a:rPr lang="ru-RU" sz="1600" dirty="0">
                <a:latin typeface="Futura PT Demi" panose="020B0604020202020204" charset="0"/>
              </a:rPr>
              <a:t> - выгружаются после того, как были выгружены: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заявление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документы, подтверждающие льготу или отличительный признак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если в состав конкурсов заявления вносились изменения, также должны быть выгружены конкурсные группы заявления.</a:t>
            </a:r>
            <a:endParaRPr lang="ru-RU" sz="1400" dirty="0">
              <a:latin typeface="Futura PT Demi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D1375-F80D-45EC-8215-6190323DA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1484784"/>
            <a:ext cx="8100000" cy="5053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26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40821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13. </a:t>
            </a:r>
            <a:r>
              <a:rPr lang="ru-RU" sz="1600" u="sng" dirty="0">
                <a:latin typeface="Futura PT Demi" panose="020B0604020202020204" charset="0"/>
              </a:rPr>
              <a:t>Запись на сдачу ВИ (предмета)</a:t>
            </a:r>
            <a:r>
              <a:rPr lang="ru-RU" sz="1600" dirty="0">
                <a:latin typeface="Futura PT Demi" panose="020B0604020202020204" charset="0"/>
              </a:rPr>
              <a:t> - выгружается после успешной выгрузки заявления.</a:t>
            </a:r>
          </a:p>
          <a:p>
            <a:pPr>
              <a:spcAft>
                <a:spcPts val="1200"/>
              </a:spcAft>
            </a:pPr>
            <a:r>
              <a:rPr lang="ru-RU" sz="1600" b="1" dirty="0">
                <a:latin typeface="Futura PT Demi" panose="020B0604020202020204" charset="0"/>
              </a:rPr>
              <a:t>Источник данных: </a:t>
            </a:r>
            <a:r>
              <a:rPr lang="ru-RU" sz="1600" dirty="0">
                <a:latin typeface="Futura PT Demi" panose="020B0604020202020204" charset="0"/>
              </a:rPr>
              <a:t>документ «Допуск к вступительным испытаниям».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latin typeface="Futura PT Demi" panose="020B0604020202020204" charset="0"/>
              </a:rPr>
              <a:t>Важно!</a:t>
            </a:r>
            <a:r>
              <a:rPr lang="ru-RU" sz="1400" dirty="0">
                <a:latin typeface="Futura PT Demi" panose="020B0604020202020204" charset="0"/>
              </a:rPr>
              <a:t> Даты в документе «Допуск к вступительным испытаниям» должны быть указаны на основании документа «Расписание вступительных испытаний». 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latin typeface="Futura PT Demi" panose="020B0604020202020204" charset="0"/>
              </a:rPr>
              <a:t>Важно! </a:t>
            </a:r>
            <a:r>
              <a:rPr lang="ru-RU" sz="1400" dirty="0">
                <a:latin typeface="Futura PT Demi" panose="020B0604020202020204" charset="0"/>
              </a:rPr>
              <a:t>Предварительно должны быть успешно выгружены сущности «Вступительные испытания» и «Расписание вступительных испытаний»</a:t>
            </a:r>
          </a:p>
          <a:p>
            <a:pPr>
              <a:spcAft>
                <a:spcPts val="1200"/>
              </a:spcAft>
            </a:pPr>
            <a:endParaRPr lang="ru-RU" sz="1600" dirty="0">
              <a:latin typeface="Futura PT Demi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F11FFF-9840-433F-9476-83185BA12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472" y="1628800"/>
            <a:ext cx="7762279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62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14. </a:t>
            </a:r>
            <a:r>
              <a:rPr lang="ru-RU" sz="1600" u="sng" dirty="0">
                <a:latin typeface="Futura PT Demi" panose="020B0604020202020204" charset="0"/>
              </a:rPr>
              <a:t>Запись на сдачу ВИ (предмета) (маг/</a:t>
            </a:r>
            <a:r>
              <a:rPr lang="ru-RU" sz="1600" u="sng" dirty="0" err="1">
                <a:latin typeface="Futura PT Demi" panose="020B0604020202020204" charset="0"/>
              </a:rPr>
              <a:t>спец.ВО</a:t>
            </a:r>
            <a:r>
              <a:rPr lang="ru-RU" sz="1600" u="sng" dirty="0">
                <a:latin typeface="Futura PT Demi" panose="020B0604020202020204" charset="0"/>
              </a:rPr>
              <a:t>/</a:t>
            </a:r>
            <a:r>
              <a:rPr lang="ru-RU" sz="1600" u="sng" dirty="0" err="1">
                <a:latin typeface="Futura PT Demi" panose="020B0604020202020204" charset="0"/>
              </a:rPr>
              <a:t>асп</a:t>
            </a:r>
            <a:r>
              <a:rPr lang="ru-RU" sz="1600" u="sng" dirty="0">
                <a:latin typeface="Futura PT Demi" panose="020B0604020202020204" charset="0"/>
              </a:rPr>
              <a:t>)</a:t>
            </a:r>
            <a:r>
              <a:rPr lang="ru-RU" sz="1600" dirty="0">
                <a:latin typeface="Futura PT Demi" panose="020B0604020202020204" charset="0"/>
              </a:rPr>
              <a:t> - выгружается для магистратуры, специализированного высшего образования и аспирантуры после успешной выгрузки заявления.</a:t>
            </a:r>
          </a:p>
          <a:p>
            <a:pPr>
              <a:spcAft>
                <a:spcPts val="1200"/>
              </a:spcAft>
            </a:pPr>
            <a:r>
              <a:rPr lang="ru-RU" sz="1600" b="1" dirty="0">
                <a:latin typeface="Futura PT Demi" panose="020B0604020202020204" charset="0"/>
              </a:rPr>
              <a:t>Источник данных: </a:t>
            </a:r>
            <a:r>
              <a:rPr lang="ru-RU" sz="1600" dirty="0">
                <a:latin typeface="Futura PT Demi" panose="020B0604020202020204" charset="0"/>
              </a:rPr>
              <a:t>документ «Допуск к вступительным испытаниям».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latin typeface="Futura PT Demi" panose="020B0604020202020204" charset="0"/>
              </a:rPr>
              <a:t>Важно!</a:t>
            </a:r>
            <a:r>
              <a:rPr lang="ru-RU" sz="1400" dirty="0">
                <a:latin typeface="Futura PT Demi" panose="020B0604020202020204" charset="0"/>
              </a:rPr>
              <a:t> Даты в документе «Допуск к вступительным испытаниям» должны быть указаны на основании документа 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latin typeface="Futura PT Demi" panose="020B0604020202020204" charset="0"/>
              </a:rPr>
              <a:t>Важно! </a:t>
            </a:r>
            <a:r>
              <a:rPr lang="ru-RU" sz="1400" dirty="0">
                <a:latin typeface="Futura PT Demi" panose="020B0604020202020204" charset="0"/>
              </a:rPr>
              <a:t>Предварительно должна быть успешно выгружена сущность «Вступительные испытания» и должен быть проведен документ «Расписание вступительных испытаний»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9DFB82-BE22-4C7B-BBD2-C2B575E9A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1484784"/>
            <a:ext cx="8100000" cy="5040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6227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15. </a:t>
            </a:r>
            <a:r>
              <a:rPr lang="ru-RU" sz="1600" u="sng" dirty="0">
                <a:latin typeface="Futura PT Demi" panose="020B0604020202020204" charset="0"/>
              </a:rPr>
              <a:t>Результаты вступительных испытаний</a:t>
            </a:r>
            <a:r>
              <a:rPr lang="ru-RU" sz="1600" dirty="0">
                <a:latin typeface="Futura PT Demi" panose="020B0604020202020204" charset="0"/>
              </a:rPr>
              <a:t> - выгружаются после успешной выгрузки: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заявления;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документа свидетельств ЕГЭ (при наличии)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записи на сдачу вступительных испытаний (при наличии)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latin typeface="Futura PT Demi" panose="020B0604020202020204" charset="0"/>
              </a:rPr>
              <a:t>Источники данных: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документы «Свидетельство ЕГЭ»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 «Экзаменационная ведомость».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8E5637-75A3-4DCE-A55F-D28D59C6E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781" y="1556792"/>
            <a:ext cx="8100000" cy="5030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26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16. </a:t>
            </a:r>
            <a:r>
              <a:rPr lang="ru-RU" sz="1600" u="sng" dirty="0">
                <a:latin typeface="Futura PT Demi" panose="020B0604020202020204" charset="0"/>
              </a:rPr>
              <a:t>Результаты вступительных испытаний (маг/</a:t>
            </a:r>
            <a:r>
              <a:rPr lang="ru-RU" sz="1600" u="sng" dirty="0" err="1">
                <a:latin typeface="Futura PT Demi" panose="020B0604020202020204" charset="0"/>
              </a:rPr>
              <a:t>спец.ВО</a:t>
            </a:r>
            <a:r>
              <a:rPr lang="ru-RU" sz="1600" u="sng" dirty="0">
                <a:latin typeface="Futura PT Demi" panose="020B0604020202020204" charset="0"/>
              </a:rPr>
              <a:t>/</a:t>
            </a:r>
            <a:r>
              <a:rPr lang="ru-RU" sz="1600" u="sng" dirty="0" err="1">
                <a:latin typeface="Futura PT Demi" panose="020B0604020202020204" charset="0"/>
              </a:rPr>
              <a:t>асп</a:t>
            </a:r>
            <a:r>
              <a:rPr lang="ru-RU" sz="1600" u="sng" dirty="0">
                <a:latin typeface="Futura PT Demi" panose="020B0604020202020204" charset="0"/>
              </a:rPr>
              <a:t>)</a:t>
            </a:r>
            <a:r>
              <a:rPr lang="ru-RU" sz="1600" dirty="0">
                <a:latin typeface="Futura PT Demi" panose="020B0604020202020204" charset="0"/>
              </a:rPr>
              <a:t> – выгружаются для магистратуры, специализированного высшего образования и аспирантуры после успешной выгрузки: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заявления;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записи на сдачу вступительных испытаний (при наличии)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latin typeface="Futura PT Demi" panose="020B0604020202020204" charset="0"/>
              </a:rPr>
              <a:t>Источники данных: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 «Экзаменационная ведомость».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B8C94-91DF-473A-BB51-E2249DCBE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781" y="1498862"/>
            <a:ext cx="8100000" cy="5026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5718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ВЫГРУЗКА ДАННЫХ ОБ ИЗМЕНЕНИЯХ В ЗАЯВЛЕНИЯХ ПОСТУПАЮЩИХ.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6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Общая последовательность выгрузки данных об изменениях заявлений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3510"/>
            <a:ext cx="11449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Futura PT Demi" panose="020B0604020202020204" charset="0"/>
              </a:rPr>
              <a:t>ВАЖНО!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Futura PT Demi" panose="020B0604020202020204" charset="0"/>
              </a:rPr>
              <a:t>В общем случае, после изменения в заявлении для корректного прохождения всех проверок на стороне ССПВО рекомендуемый порядок выгрузки сущностей, связанных с составом, статусами и приоритетами конкурсов следующий: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ru-RU" u="sng" dirty="0">
                <a:latin typeface="Futura PT Demi" panose="020B0604020202020204" charset="0"/>
              </a:rPr>
              <a:t>Изменение статуса конкурсной группы заявления </a:t>
            </a:r>
            <a:r>
              <a:rPr lang="ru-RU" dirty="0">
                <a:latin typeface="Futura PT Demi" panose="020B0604020202020204" charset="0"/>
              </a:rPr>
              <a:t>– если в заявлении были отозваны (удалены) какие-либо конкурсные группы.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ru-RU" u="sng" dirty="0">
                <a:latin typeface="Futura PT Demi" panose="020B0604020202020204" charset="0"/>
              </a:rPr>
              <a:t>Изменение приоритета конкурсной группы заявления</a:t>
            </a:r>
            <a:r>
              <a:rPr lang="ru-RU" dirty="0">
                <a:latin typeface="Futura PT Demi" panose="020B0604020202020204" charset="0"/>
              </a:rPr>
              <a:t>– если в заявлении были изменены приоритеты ранее выгруженных конкурсных групп.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ru-RU" u="sng" dirty="0">
                <a:latin typeface="Futura PT Demi" panose="020B0604020202020204" charset="0"/>
              </a:rPr>
              <a:t>Конкурсные группы заявления </a:t>
            </a:r>
            <a:r>
              <a:rPr lang="ru-RU" dirty="0">
                <a:latin typeface="Futura PT Demi" panose="020B0604020202020204" charset="0"/>
              </a:rPr>
              <a:t>– если в заявление были добавлены ранее отсутствующие конкурсные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27937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1. В заявлении поступающего добавлена еще одна конкурсная группа, приоритеты существующих конкурсных групп не менялись </a:t>
            </a:r>
            <a:endParaRPr lang="ru-RU" dirty="0">
              <a:latin typeface="Futura PT Demi" panose="020B060402020202020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обработке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 на вкладке «Обмен данными» выбрать сущность «Конкурсные группы заявления», действие «Внесение данных в систему».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Установить фильтр по состоянию заявления «Подано» в поле «Состояние заявления». Чтобы в списке данных заполнились только не выгруженные данные, можно дополнительно установить отбор в поле «Статусы сущностей»: «Статусы сущностей» = «Не существует».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Заполнить данные для отправки.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Отметить «галочкой» нужную строку (по умолчанию отмечены все) и сформировать пакеты для отправки. 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50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2. В заявлении поступающего изменились приоритеты конкурсных групп</a:t>
            </a:r>
            <a:endParaRPr lang="ru-RU" dirty="0">
              <a:latin typeface="Futura PT Demi" panose="020B060402020202020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обработке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 на вкладке «Обмен данными» выбрать сущность «Изменение приоритета конкурсной группы заявления», действие «Изменение данных в системе»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Заполнить данные для отправки.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Отметить «галочкой» нужную строку (по умолчанию отмечены все) и сформировать пакеты для отправки.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95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3.В заявлении поступающего добавлена еще одна конкурсная группа и изменились приоритеты конкурсных групп</a:t>
            </a:r>
            <a:endParaRPr lang="ru-RU" dirty="0">
              <a:latin typeface="Futura PT Demi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1) Обрабатывается смена приоритетов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1.1) В обработке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 на вкладке «Обмен данными» выбрать сущность «Изменение приоритета конкурсной группы заявления», действие «Изменение данных в системе».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1.2) Установить фильтр по состоянию заявления «Подано» в поле «Состояние заявления».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1.3) Заполнить данные для отправки.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1.4) Отметить «галочкой» нужную строку (по умолчанию отмечены все) и сформировать пакеты для отправки.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2) Обрабатывается новая конкурсная группа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2.1) В обработке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 на вкладке «Обмен данными» выбрать сущность «Конкурсные группы заявления», действие «Внесение данных в систему».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2.2) Установить фильтр по состоянию заявления «Подано» в поле «Состояние заявления».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2.3) Заполнить данные для отправки.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2.4) Отметить «галочкой» нужную строку (по умолчанию отмечены все) и сформировать пакеты для отправки.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8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Общая последовательность действий для выгрузки заявлений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49315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1. Выделить в левой табличной части выгружаемую сущность (заявление, документы об образовании поступающих и т.д.).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2. Выбрать действие «Внесение данных в систему» (редкие исключения будут описаны ниже).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3. Нажать кнопку «Заполнить данные для отправки»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4. Отметить нужные строки в нижней табличной части с данными и нажать кнопку «Сформировать пакеты для отправки» (на вкладке «Настройки – Подпись и отправка пакетов» рекомендуется установить опции «Подписывать пакеты сразу при формировании» и «Отправлять пакеты сразу при формировании»).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5. Прочитать очередь сообщений и убедиться, что данные выгружены успешно (для выгруженных пакетов на вкладке «Журнал обмена» должен появиться статус «Обработан»)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23C6A7-013F-45AE-8C8D-186281A8F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860" y="1600200"/>
            <a:ext cx="6660921" cy="3938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9698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Futura PT Demi" panose="020B0604020202020204" charset="0"/>
              </a:rPr>
              <a:t>4. В заявлении поступающего удалена одна из конкурсных групп, приоритеты остались неизменными</a:t>
            </a:r>
            <a:endParaRPr lang="ru-RU" b="1" dirty="0">
              <a:latin typeface="Futura PT Demi" panose="020B060402020202020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Futura PT Demi" panose="020B060402020202020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обработке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 на вкладке «Обмен данными» выбрать сущность «Изменение статуса конкурсной группы заявления», действие «Изменение данных в системе».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Нажать кнопку «Новый статус» и в открывшейся форме выбрать статус «Отозвано» в поле «Устанавливаемый статус».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поле «Состояние заявления» указать значение «Отозвано», установив таким образом фильтр по отозванным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Заполнить данные для отправки.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Отметить «галочкой» нужную строку (по умолчанию отмечены все) и сформировать пакеты для отправки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8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Futura PT Demi" panose="020B0604020202020204" charset="0"/>
              </a:rPr>
              <a:t>5. В заявлении поступающего удалена одна из конкурсных групп и изменились приоритеты оставшихся конкурсных групп</a:t>
            </a:r>
            <a:endParaRPr lang="ru-RU" b="1" dirty="0">
              <a:latin typeface="Futura PT Demi" panose="020B060402020202020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Futura PT Demi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1) Обрабатывается удаленная конкурсная группа.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1.1) На вкладке «Обмен данными» выбрать сущность «Изменение статуса конкурсной группы заявления», действие «Изменение данных в системе».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1.2) Нажать кнопку «Новый статус» и в открывшейся форме выбрать статус «Отозвано» в поле «Устанавливаемый статус».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1.3) В поле «Состояние заявления» указать значение «Отозвано», установив таким образом фильтр по отозванным.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1.4) Заполнить данные для отправки.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1.5) Отметить «галочкой» нужную строку (по умолчанию отмечены все) и сформировать пакеты для отправки.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2) Если произошла смена приоритетов, то обрабатывается смена приоритетов.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2.1) На вкладке «Обмен данными» выбрать сущность «Изменение приоритета конкурсной группы заявления», действие «Изменение данных в системе»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2.2) Заполнить данные для отправки.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	2.3) Отметить «галочкой» нужную строку (по умолчанию отмечены все) и сформировать пакеты для отправки.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6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Futura PT Demi" panose="020B0604020202020204" charset="0"/>
              </a:rPr>
              <a:t>6. В заявлении поступающего добавлена конкурсная группа, удалена другая конкурсная группа и изменились приоритеты конкурсных групп</a:t>
            </a:r>
            <a:endParaRPr lang="ru-RU" b="1" dirty="0">
              <a:latin typeface="Futura PT Demi" panose="020B060402020202020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Futura PT Demi" panose="020B0604020202020204" charset="0"/>
            </a:endParaRPr>
          </a:p>
          <a:p>
            <a:pPr lvl="0"/>
            <a:r>
              <a:rPr lang="ru-RU" sz="1500" dirty="0">
                <a:latin typeface="Futura PT Demi" panose="020B0604020202020204" charset="0"/>
              </a:rPr>
              <a:t>1) Обрабатывается удаленная конкурсная группа.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1.1) На вкладке «Обмен данными» выбрать сущность «Изменение статуса конкурсной группы заявления», действие «Изменение данных в системе».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1.2) Нажать кнопку «Новый статус» и в открывшейся форме выбрать статус «Отозвано» в поле «Устанавливаемый статус».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1.3) В поле «Состояние заявления» указать значение «Отозвано», установив таким образом фильтр по отозванным.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1.4) Заполнить данные для отправки.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1.5) Отметить «галочкой» нужную строку (по умолчанию отмечены все) и сформировать пакеты для отправки.</a:t>
            </a:r>
          </a:p>
          <a:p>
            <a:pPr lvl="0"/>
            <a:r>
              <a:rPr lang="ru-RU" sz="1500" dirty="0">
                <a:latin typeface="Futura PT Demi" panose="020B0604020202020204" charset="0"/>
              </a:rPr>
              <a:t>2) Обрабатывается смена приоритетов.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2.1) На вкладке «Обмен данными» выбрать сущность «Изменение приоритета конкурсной группы заявления», действие «Изменение данных в системе».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2.2) Заполнить данные для отправки.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2.3) Отметить «галочкой» нужную строку (по умолчанию отмечены все) и сформировать пакеты для отправки.</a:t>
            </a:r>
          </a:p>
          <a:p>
            <a:pPr lvl="0"/>
            <a:r>
              <a:rPr lang="ru-RU" sz="1500" dirty="0">
                <a:latin typeface="Futura PT Demi" panose="020B0604020202020204" charset="0"/>
              </a:rPr>
              <a:t>3) Обрабатывается добавленная конкурсная группа.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3.1) На вкладке «Обмен данными» выбрать сущность «Конкурсные группы заявления», действие «Внесение данных в систему».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3.2) Установить фильтр по состоянию заявления «Подано» в поле «Состояние заявления». Чтобы в списке данных заполнились только не выгруженные данные, можно дополнительно установить отбор в поле «Статусы сущностей»: «Статусы сущностей» = «Не существует».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3.3) Заполнить данные для отправки.</a:t>
            </a:r>
          </a:p>
          <a:p>
            <a:pPr lvl="1"/>
            <a:r>
              <a:rPr lang="ru-RU" sz="1500" dirty="0">
                <a:latin typeface="Futura PT Demi" panose="020B0604020202020204" charset="0"/>
              </a:rPr>
              <a:t>3.4) Отметить «галочкой» нужную строку (по умолчанию отмечены все) и сформировать пакеты для отправки.</a:t>
            </a:r>
          </a:p>
        </p:txBody>
      </p:sp>
    </p:spTree>
    <p:extLst>
      <p:ext uri="{BB962C8B-B14F-4D97-AF65-F5344CB8AC3E}">
        <p14:creationId xmlns:p14="http://schemas.microsoft.com/office/powerpoint/2010/main" val="2096493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Примеры изменений в заявлениях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Futura PT Demi" panose="020B0604020202020204" charset="0"/>
              </a:rPr>
              <a:t>7. Поступающий полностью отозвал заявление</a:t>
            </a:r>
          </a:p>
          <a:p>
            <a:endParaRPr lang="ru-RU" dirty="0">
              <a:latin typeface="Futura PT Demi" panose="020B060402020202020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обработке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 на вкладке «Обмен данными» выбрать сущность «Изменение статуса конкурсной группы заявления», действие «Изменение данных в системе»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Нажать кнопку «Новый статус» и в открывшейся форме выбрать статус «Отозвано» в поле «Устанавливаемый статус»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поле «Состояние заявления» указать значение «Отозвано», установив таким образом фильтр по отозванным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Заполнить данные для отправки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Отметить «галочкой» нужную строку (по умолчанию отмечены все) и сформировать пакеты для отправки. Если заявление полностью отзывается, то надо отметить все строки, относящиеся к данному заявлению.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76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НАСТРОЙКА АВТОМАТИЧЕСКОЙ РЕГЛАМЕНТНОЙ ВЫГРУЗКИ ДАННЫХ О ЗАЯВЛЕНИЯХ В СЕРВИС ПРИЕМА</a:t>
            </a:r>
            <a:endParaRPr lang="ru-RU" sz="4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98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Состав выгружаемых данных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Futura PT Demi" panose="020B0604020202020204" charset="0"/>
              </a:rPr>
              <a:t>В ССПВО могут быть автоматически выгружены регламентным заданием «Формирование пакетов Сервиса прием» следующие сущности «1С:Университет ПРОФ»: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18349-0FC4-45B1-8EA5-FB5F04385C4B}"/>
              </a:ext>
            </a:extLst>
          </p:cNvPr>
          <p:cNvSpPr txBox="1"/>
          <p:nvPr/>
        </p:nvSpPr>
        <p:spPr>
          <a:xfrm>
            <a:off x="119336" y="2420888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Заявление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Изменение статуса конкурсной группы заявления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Изменение приоритета конкурсной группы заявления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Конкурсные группы заявления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Уведомления поступающему по заявлению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Документы, удостоверяющие личность поступающих (дополнительные)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Документы об образовании поступающих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Документы, подтверждающие ИД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Документы, подтверждающие льготу или отличительный признак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10BB7-3690-406A-A5D3-93A39E2E7751}"/>
              </a:ext>
            </a:extLst>
          </p:cNvPr>
          <p:cNvSpPr txBox="1"/>
          <p:nvPr/>
        </p:nvSpPr>
        <p:spPr>
          <a:xfrm>
            <a:off x="6217021" y="2420888"/>
            <a:ext cx="52795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Документы свидетельств ЕГЭ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Индивидуальные достижения поступающих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Особые льготы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Запись на сдачу ВИ (предмета)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Результаты вступительных испытаний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Запись на сдачу ВИ (предмета) (маг/спец. ВО/</a:t>
            </a:r>
            <a:r>
              <a:rPr lang="ru-RU" dirty="0" err="1">
                <a:latin typeface="Futura PT Demi" panose="020B0604020202020204" charset="0"/>
              </a:rPr>
              <a:t>асп</a:t>
            </a:r>
            <a:r>
              <a:rPr lang="ru-RU" dirty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Результаты вступительных испытаний (маг/спец. ВО/</a:t>
            </a:r>
            <a:r>
              <a:rPr lang="ru-RU" dirty="0" err="1">
                <a:latin typeface="Futura PT Demi" panose="020B0604020202020204" charset="0"/>
              </a:rPr>
              <a:t>асп</a:t>
            </a:r>
            <a:r>
              <a:rPr lang="ru-RU" dirty="0">
                <a:latin typeface="Futura PT Demi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Файлы договора о платном обучении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3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Настройки обработки «Взаимодействие с системой </a:t>
            </a:r>
            <a:r>
              <a:rPr lang="ru-RU" altLang="ru-RU" dirty="0" err="1">
                <a:latin typeface="Futura PT Demi" panose="020B0604020202020204" charset="0"/>
              </a:rPr>
              <a:t>Суперсервис</a:t>
            </a:r>
            <a:r>
              <a:rPr lang="ru-RU" altLang="ru-RU" dirty="0">
                <a:latin typeface="Futura PT Demi" panose="020B0604020202020204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43924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Futura PT Demi" panose="020B0604020202020204" charset="0"/>
              </a:rPr>
              <a:t>Для успешной автоматической регламентной выгрузки в Сервис приема необходимо выполнить настройки на форме обработки «Взаимодействие с системой </a:t>
            </a:r>
            <a:r>
              <a:rPr lang="ru-RU" b="1" dirty="0" err="1">
                <a:latin typeface="Futura PT Demi" panose="020B0604020202020204" charset="0"/>
              </a:rPr>
              <a:t>Суперсервис</a:t>
            </a:r>
            <a:r>
              <a:rPr lang="ru-RU" b="1" dirty="0">
                <a:latin typeface="Futura PT Demi" panose="020B0604020202020204" charset="0"/>
              </a:rPr>
              <a:t>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на вкладку «Подпись и отправка пакетов».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Обязательно установить опции «Подписывать ЭЦП на сервере 1С, а не на данной клиентской машине» и «Осуществлять взаимодействие с </a:t>
            </a:r>
            <a:r>
              <a:rPr lang="ru-RU" dirty="0" err="1">
                <a:latin typeface="Futura PT Demi" panose="020B0604020202020204" charset="0"/>
              </a:rPr>
              <a:t>Суперсервисом</a:t>
            </a:r>
            <a:r>
              <a:rPr lang="ru-RU" dirty="0">
                <a:latin typeface="Futura PT Demi" panose="020B0604020202020204" charset="0"/>
              </a:rPr>
              <a:t> через сервер 1С, а не данную клиентскую машину».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на вкладку «Настройки регламентной выгрузки/загрузки».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364A7-8448-4081-A8CC-FB975FFD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956" y="2060849"/>
            <a:ext cx="7416800" cy="292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0395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Настройки обработки «Взаимодействие с системой </a:t>
            </a:r>
            <a:r>
              <a:rPr lang="ru-RU" altLang="ru-RU" dirty="0" err="1">
                <a:latin typeface="Futura PT Demi" panose="020B0604020202020204" charset="0"/>
              </a:rPr>
              <a:t>Суперсервис</a:t>
            </a:r>
            <a:r>
              <a:rPr lang="ru-RU" altLang="ru-RU" dirty="0">
                <a:latin typeface="Futura PT Demi" panose="020B0604020202020204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dirty="0">
                <a:latin typeface="Futura PT Demi" panose="020B0604020202020204" charset="0"/>
              </a:rPr>
              <a:t>В области «Настройки выгрузки» установить нужные значения в полях «Количество подписываемых пакетов журнала» и «Количество отправляемых пакетов журнала». По умолчанию в обоих полях установлено значение 1000.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dirty="0">
                <a:latin typeface="Futura PT Demi" panose="020B0604020202020204" charset="0"/>
              </a:rPr>
              <a:t>В табличной части «Приемные кампании для выгрузки конкурсных списков, загрузки сообщений очереди» перечислить все приемные кампании, для которых будет выполняться регламентная выгрузка (приемные кампании выбираются из документа «Приемная кампания»).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E4993-DB07-4426-9253-C61194DC6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408" y="1562208"/>
            <a:ext cx="7416800" cy="4938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494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Перечень необходимых регламентных заданий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3052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0"/>
              </a:rPr>
              <a:t>Для автоматической регламентной выгрузки данных в Сервис приема необходимо: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в подсистему «Администрирование».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Открыть «Обслуживание – Регламентные и фоновые задания»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Включить регламентные задания: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Загрузка сообщений очереди ЕПГУ;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Загрузка сообщений очереди сервиса приема (при включении этого регламентного задания необходимо отключить опцию «Автоматически запрашивать статусы отправки пакетов с вкладки «Обмен данными» на вкладке «Настройки – Подпись и отправка пакетов» обработки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Отправка пакетов Сервиса приема;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Подписание пакетов Сервиса приема;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Формирование пакетов Сервиса приема.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5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ЗАГРУЗКА ЗАЯВЛЕНИЙ ИЗ ЕПГУ.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Общая последовательность действий для выгрузки заявлений в Сервис приема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DD9152-6CD5-40D4-A646-8FA06DA21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42" y="1387267"/>
            <a:ext cx="9012104" cy="53541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7575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1/5. Чтение очереди.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344" y="1553510"/>
            <a:ext cx="41044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600" dirty="0">
                <a:latin typeface="Futura PT Demi" panose="020B0604020202020204" charset="0"/>
              </a:rPr>
              <a:t>Загрузить сообщения из очереди ЕПГУ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Вручную. Перейти на вкладку «Очередь сообщений» обработки, переключиться на очередь «ЕПГУ», получить сообщения из очереди.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Автоматически. Настроить регламентное задание «Загрузка количества сообщений очереди ЕПГУ».</a:t>
            </a:r>
          </a:p>
          <a:p>
            <a:pPr lvl="1"/>
            <a:endParaRPr lang="ru-RU" sz="1600" dirty="0">
              <a:latin typeface="Futura PT Demi" panose="020B0604020202020204" charset="0"/>
            </a:endParaRPr>
          </a:p>
          <a:p>
            <a:pPr lvl="1"/>
            <a:r>
              <a:rPr lang="ru-RU" sz="1600" b="1" dirty="0">
                <a:latin typeface="Futura PT Demi" panose="020B0604020202020204" charset="0"/>
              </a:rPr>
              <a:t>Сохранение заявлений путем открытия сообщений из очереди недоступно.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sz="1600" dirty="0">
              <a:latin typeface="Futura PT Demi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EB296A-73F6-4795-9EC2-AA0EE8E4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1576855"/>
            <a:ext cx="7287676" cy="3447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075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2/5. Мастер приемной кампании.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3510"/>
            <a:ext cx="4392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ru-RU" sz="1600" dirty="0">
                <a:latin typeface="Futura PT Demi" panose="020B0604020202020204" charset="0"/>
              </a:rPr>
              <a:t>Перейти в Мастер приемной кампании и переключить тип анкет на «Анкеты из ССПВО». Открыть нужную анкету.</a:t>
            </a:r>
            <a:br>
              <a:rPr lang="ru-RU" sz="1600" dirty="0">
                <a:latin typeface="Futura PT Demi" panose="020B0604020202020204" charset="0"/>
              </a:rPr>
            </a:br>
            <a:br>
              <a:rPr lang="ru-RU" sz="1600" dirty="0">
                <a:latin typeface="Futura PT Demi" panose="020B0604020202020204" charset="0"/>
              </a:rPr>
            </a:br>
            <a:r>
              <a:rPr lang="ru-RU" sz="1600" dirty="0">
                <a:latin typeface="Futura PT Demi" panose="020B0604020202020204" charset="0"/>
              </a:rPr>
              <a:t>Новый список анкет ССПВО: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отображается агрегированная информация из пакетов (идти по списку пакетов теперь не требуется), отображается единый «черновик заявления», в котором накоплена информация из различных пакетов;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отображается статус обработки пакета;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есть возможность поиска по ФИО, СНИЛС, идентификаторам ССПВО – легче найти поступающего;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отображаются контактные данные – проще связаться с поступающим.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3433F-2B65-43B6-8226-83DB63025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1535499"/>
            <a:ext cx="6925115" cy="46334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389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3/5. Анкета абитуриента.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344" y="1553510"/>
            <a:ext cx="43924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r>
              <a:rPr lang="ru-RU" sz="1600" dirty="0">
                <a:latin typeface="Futura PT Demi" panose="020B0604020202020204" charset="0"/>
              </a:rPr>
              <a:t>Проверить персональные данные и документы поступающего в анкете абитуриента.</a:t>
            </a:r>
            <a:br>
              <a:rPr lang="ru-RU" sz="1600" dirty="0">
                <a:latin typeface="Futura PT Demi" panose="020B0604020202020204" charset="0"/>
              </a:rPr>
            </a:br>
            <a:br>
              <a:rPr lang="ru-RU" sz="1600" dirty="0">
                <a:latin typeface="Futura PT Demi" panose="020B0604020202020204" charset="0"/>
              </a:rPr>
            </a:br>
            <a:r>
              <a:rPr lang="ru-RU" sz="1600" dirty="0">
                <a:latin typeface="Futura PT Demi" panose="020B0604020202020204" charset="0"/>
              </a:rPr>
              <a:t>Анкета абитуриента с возможностью открытия черновиков заявлений поступающих из ССПВО: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есть возможность </a:t>
            </a:r>
            <a:r>
              <a:rPr lang="ru-RU" sz="1600" dirty="0" err="1">
                <a:latin typeface="Futura PT Demi" panose="020B0604020202020204" charset="0"/>
              </a:rPr>
              <a:t>переоткрыть</a:t>
            </a:r>
            <a:r>
              <a:rPr lang="ru-RU" sz="1600" dirty="0">
                <a:latin typeface="Futura PT Demi" panose="020B0604020202020204" charset="0"/>
              </a:rPr>
              <a:t> ранее сохраненную анкету поступающего, принятого лично;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анкета ССПВО максимально похожа на анкету поступающего, пришедшего лично – не нужно изучать два интерфейса;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анкета ССПВО содержит агрегированную информацию из различных пакетов Сервиса приема.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FD3FF-81BA-4801-B7B8-A592CE6E0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5" y="1600200"/>
            <a:ext cx="6925811" cy="4240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009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4/5. Состав конкурсов в анкете.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344" y="1553510"/>
            <a:ext cx="4392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sz="1600" dirty="0">
                <a:latin typeface="Futura PT Demi" panose="020B0604020202020204" charset="0"/>
              </a:rPr>
              <a:t>Два режима работы с конкурсами ССПВО: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Автоматическая обработка: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можно менять только набор ВИ (т.к. информация из Сервиса приема может не прийти или прийти позже);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отображается статус конкурса, полученный из ССПВО.</a:t>
            </a:r>
            <a:br>
              <a:rPr lang="ru-RU" sz="1600" dirty="0">
                <a:latin typeface="Futura PT Demi" panose="020B0604020202020204" charset="0"/>
              </a:rPr>
            </a:br>
            <a:endParaRPr lang="ru-RU" sz="1600" dirty="0">
              <a:latin typeface="Futura PT Demi" panose="020B0604020202020204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lphaUcPeriod"/>
            </a:pPr>
            <a:r>
              <a:rPr lang="ru-RU" sz="1600" dirty="0">
                <a:latin typeface="Futura PT Demi" panose="020B0604020202020204" charset="0"/>
              </a:rPr>
              <a:t>Ручная обработка: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те же возможности, что и у анкеты поступающего, подавшего заявления лично;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велик риск ошибки – нужно ответственно выполнять операции, делать только при острой необходимости;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включение режима необратимо.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CE942-D683-49A7-A6AE-EF8F6386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019" y="1605068"/>
            <a:ext cx="6867751" cy="4129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5949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Загрузка заявлений поступающих из ЕПГУ</a:t>
            </a:r>
            <a:br>
              <a:rPr lang="ru-RU" altLang="ru-RU" dirty="0"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Шаг 5/5. Одобрение анкеты.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344" y="1553510"/>
            <a:ext cx="43924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sz="1600" dirty="0">
                <a:latin typeface="Futura PT Demi" panose="020B0604020202020204" charset="0"/>
              </a:rPr>
              <a:t>После завершения всех проверок следует нажать на кнопку «Выполнить» – произойдет запись данных из анкеты в связанные объекты: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физическое лицо;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паспортные данные;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документы об образовании;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заявление поступающего;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учет достижений абитуриентов;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отличительные признаки;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личное дело.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Будет отображена печатная форма заявления, где можно увидеть, в каком виде данные сохранены.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8F4E6-46E8-49E5-AE6B-227527BAE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1557317"/>
            <a:ext cx="6805522" cy="4653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8090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НАСТРОЙКА АВТОМАТИЧЕСКОЙ РЕГЛАМЕНТНОЙ ЗАГРУЗКИ ДАННЫХ О ЗАЯВЛЕНИЯХ ИЗ СЕРВИСА ПРИЕМА</a:t>
            </a:r>
            <a:endParaRPr lang="ru-RU" sz="4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45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9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Настройки обработки «Взаимодействие с системой </a:t>
            </a:r>
            <a:r>
              <a:rPr lang="ru-RU" altLang="ru-RU" dirty="0" err="1">
                <a:latin typeface="Futura PT Demi" panose="020B0604020202020204" charset="0"/>
              </a:rPr>
              <a:t>Суперсервис</a:t>
            </a:r>
            <a:r>
              <a:rPr lang="ru-RU" altLang="ru-RU" dirty="0">
                <a:latin typeface="Futura PT Demi" panose="020B0604020202020204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4392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Futura PT Demi" panose="020B0604020202020204" charset="0"/>
              </a:rPr>
              <a:t>Для успешной автоматической регламентной загрузки из Сервиса  приема необходимо выполнить настройки на форме обработки «Взаимодействие с системой </a:t>
            </a:r>
            <a:r>
              <a:rPr lang="ru-RU" b="1" dirty="0" err="1">
                <a:latin typeface="Futura PT Demi" panose="020B0604020202020204" charset="0"/>
              </a:rPr>
              <a:t>Суперсервис</a:t>
            </a:r>
            <a:r>
              <a:rPr lang="ru-RU" b="1" dirty="0">
                <a:latin typeface="Futura PT Demi" panose="020B0604020202020204" charset="0"/>
              </a:rPr>
              <a:t>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на вкладку «Подпись и отправка пакетов».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Обязательно установить опции «Подписывать ЭЦП на сервере 1С, а не на данной клиентской машине» и «Осуществлять взаимодействие с </a:t>
            </a:r>
            <a:r>
              <a:rPr lang="ru-RU" dirty="0" err="1">
                <a:latin typeface="Futura PT Demi" panose="020B0604020202020204" charset="0"/>
              </a:rPr>
              <a:t>Суперсервисом</a:t>
            </a:r>
            <a:r>
              <a:rPr lang="ru-RU" dirty="0">
                <a:latin typeface="Futura PT Demi" panose="020B0604020202020204" charset="0"/>
              </a:rPr>
              <a:t> через сервер 1С, а не данную клиентскую машину».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на вкладку «Настройки регламентной выгрузки/загрузки».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364A7-8448-4081-A8CC-FB975FFD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956" y="2060849"/>
            <a:ext cx="7416800" cy="2927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8484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Настройки обработки «Взаимодействие с системой </a:t>
            </a:r>
            <a:r>
              <a:rPr lang="ru-RU" altLang="ru-RU" dirty="0" err="1">
                <a:latin typeface="Futura PT Demi" panose="020B0604020202020204" charset="0"/>
              </a:rPr>
              <a:t>Суперсервис</a:t>
            </a:r>
            <a:r>
              <a:rPr lang="ru-RU" altLang="ru-RU" dirty="0">
                <a:latin typeface="Futura PT Demi" panose="020B0604020202020204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dirty="0">
                <a:latin typeface="Futura PT Demi" panose="020B0604020202020204" charset="0"/>
              </a:rPr>
              <a:t>В области «Настройки загрузки» установить опцию «Загружать сообщения очереди».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4"/>
            </a:pPr>
            <a:r>
              <a:rPr lang="ru-RU" dirty="0">
                <a:latin typeface="Futura PT Demi" panose="020B0604020202020204" charset="0"/>
              </a:rPr>
              <a:t>В табличной части «Приемные кампании для выгрузки конкурсных списков, загрузки сообщений очереди» перечислить все приемные кампании, для которых должна выполняться автоматическая загрузка сообщений очереди.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53BF0-B000-40AB-9FA7-9B7F8415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1542609"/>
            <a:ext cx="7416000" cy="49345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248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Перечень необходимых регламентных заданий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305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0"/>
              </a:rPr>
              <a:t>Для автоматической регламентной загрузки данных из Сервис приема необходимо: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Перейти в подсистему «Администрирование».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Открыть «Обслуживание – Регламентные и фоновые задания»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Включить регламентное задание: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«Загрузка сообщений очереди ЕПГУ» (для данного регламентного задания должно быть настроено расписание)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«Сохранение внутренних объектов из промежуточных объектов сервиса приема» (опционально)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Futura PT Demi" panose="020B0604020202020204" charset="0"/>
              </a:rPr>
              <a:t>(ведется тестирование)</a:t>
            </a:r>
          </a:p>
          <a:p>
            <a:pPr lvl="1"/>
            <a:endParaRPr lang="ru-RU" dirty="0">
              <a:latin typeface="Futura PT Demi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Demi" panose="020B0604020202020204" charset="0"/>
              </a:rPr>
              <a:t>При необходимости выполнить настройку автоматического создания документов из полученных пакетов Сервиса приема при использовании регламентного задания «Сохранение внутренних объектов из промежуточных объектов сервиса приема»: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Заявления с персональными данными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Заявления с льготами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Заявления с индивидуальными достижениями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Изменения документов об образовании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Futura PT Demi" panose="020B0604020202020204" charset="0"/>
              </a:rPr>
              <a:t>Изменение статусов документов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1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ОБРАБОТКА ИЗМЕНЕНИЙ И ОТЗЫВОВ ЗАЯВЛЕНИЙ ИЗ СЕРВИСА ПРИЕМА.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49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Общая последовательность действий для выгрузки заявлений в Сервис приема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3A5AF7-7F0A-4609-8B3A-B43AD4D1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00" y="1775319"/>
            <a:ext cx="9000000" cy="41538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320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1. Заявление подано через ЕПГУ -&gt; изменяется через ЕПГУ</a:t>
            </a:r>
            <a:endParaRPr lang="ru-RU" dirty="0">
              <a:latin typeface="Futura PT Demi" panose="020B060402020202020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Мастер приемной кампании.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из ЕПГУ пришли изменения, то в Мастере приемной кампании в списке  «Анкеты из ССПВО» будет установлена отметка в поле «Есть необработанные» напротив соответствующей анкеты.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Анкету абитуриента.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Проверить данные в Анкете.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конкурс помечен в Сервисе приема как отзываемый, либо строка с конкурсом есть в документе «Заявление поступающего» в «1С:Университет ПРОФ», но отсутствует в пакете, пришедшем из ССПВО, над табличной частью появляется красная ссылка «Направление подготовки на удаление ССПВО». При нажатии на нее открывается форма, где перечислены такие конкурсы; информация на данной форме предназначена только для ознакомления и не редактируется пользователем.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все данные корректны, нажать кнопку «Выполнить» в Анкете. В результате  информация будет сохранена в «1С:Университет ПРОФ».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71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2. Заявление подано непосредственно в «1С:Университет ПРОФ» или через Портал вуза -&gt; изменяется через ЕПГУ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Выгрузить заявление в Сервис приема (порядок работы подробно рассмотрен выше).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Мастер приемной кампании.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из ЕПГУ пришли изменения, то в Мастере приемной кампании в списке  «Анкеты из ССПВО» будет установлена отметка в поле «Есть необработанные» напротив соответствующей анкеты.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Анкету абитуриента (порядок работы с Анкетой был подробно рассмотрен выше).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Проверить данные в Анкете.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конкурс помечен в Сервисе приема как отзываемый, либо строка с конкурсом есть в документе «Заявление поступающего» в «1С:Университет ПРОФ», но отсутствует в пакете, пришедшем из ССПВО, над табличной частью появляется красная ссылка «Направление подготовки на удаление ССПВО». При нажатии на нее открывается форма, где перечислены такие конкурсы; информация на данной форме предназначена только для ознакомления и не редактируется пользователем.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все данные корректны, нажать кнопку «Выполнить» в Анкете. В результате  информация будет сохранена в «1С:Университет ПРОФ».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3. Заявление подано через ЕПГУ -&gt; изменяется в «1С:Университет ПРОФ»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Мастер приемной кампании.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Анкету абитуриента.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Проверить данные в Анкете и нажать кнопку «Выполнить». В результате информация будет сохранена в «1С:Университет ПРОФ».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Изменения в заявление поступающего могут быть внесены в «1С:Университет ПРОФ» стандартно, через Анкету или документ «Заявление поступающего».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Выгрузить информацию об изменениях заявления в Сервис приема (порядок работы подробно рассмотрен выше). 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92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4. Заявление подано через ЕПГУ -&gt; Заявление полностью отозвано в «1С:Университет ПРОФ»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документ «Заявление поступающего», который был сохранен из ЕПГУ (порядок сохранения описан ранее).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документе «Заявление поступающего» нажать кнопку «Действия – Отозвать заявление».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в обработку «Взаимодействие с системой </a:t>
            </a:r>
            <a:r>
              <a:rPr lang="ru-RU" dirty="0" err="1">
                <a:latin typeface="Futura PT Demi" panose="020B0604020202020204" charset="0"/>
              </a:rPr>
              <a:t>Суперсервис</a:t>
            </a:r>
            <a:r>
              <a:rPr lang="ru-RU" dirty="0">
                <a:latin typeface="Futura PT Demi" panose="020B0604020202020204" charset="0"/>
              </a:rPr>
              <a:t>», перейти на вкладку «Обмен данными».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На вкладке «Обмен данными» выбрать сущность «Изменение статуса конкурсной группы заявления», действие «Изменение данных в системе».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Нажать кнопку «Новый статус» и в открывшейся форме выбрать статус «Отозвано» в поле «Устанавливаемый статус».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поле «Состояние заявления» указать значение «Отозвано», установив таким образом фильтр по отозванным.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Заполнить данные для отправки.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Отметить «галочкой» нужную строку (по умолчанию отмечены все) и сформировать пакеты для отправки. Если заявление полностью отзывается, то надо отметить все строки, относящиеся к данному заявлению.</a:t>
            </a:r>
          </a:p>
          <a:p>
            <a:pPr>
              <a:spcAft>
                <a:spcPts val="1200"/>
              </a:spcAft>
            </a:pPr>
            <a:endParaRPr lang="ru-RU" sz="1600" b="1" dirty="0">
              <a:latin typeface="Futura PT Dem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97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5. Заявление подано непосредственно в «1С:Университет ПРОФ» или через Портал вуза -&gt; отзывается через ЕПГУ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Выгрузить заявление в Сервис приема (порядок работы подробно рассмотрен выше).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Мастер приемной кампании.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из ЕПГУ пришел полный отзыв заявления, то в Мастере приемной кампании в списке  «Анкеты из ССПВО» будет установлена отметка в поле «Есть необработанные» напротив соответствующей анкеты.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Анкету абитуриента (порядок работы с Анкетой был подробно рассмотрен выше).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Проверить данные в Анкете.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заявление полностью отзывается то табличная часть вкладки «Направления подготовки» будет пуста, а над ней появится красная ссылка «Направление подготовки на удаление ССПВО». При нажатии на нее открывается форма, где перечислены удаляемые конкурсы; информация на данной форме предназначена только для ознакомления и не редактируется пользователем.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Чтобы принять отзыв заявления, нажать кнопку «Выполнить» и нажать «Да» в появившейся форме с предупреждением: «В заявлении присутствуют только отозванные направления подготовки. Будет создано заявление на отзыв. Продолжить?».</a:t>
            </a:r>
          </a:p>
        </p:txBody>
      </p:sp>
    </p:spTree>
    <p:extLst>
      <p:ext uri="{BB962C8B-B14F-4D97-AF65-F5344CB8AC3E}">
        <p14:creationId xmlns:p14="http://schemas.microsoft.com/office/powerpoint/2010/main" val="1812991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6. Заявление подано через ЕПГУ -&gt; отзывается через ЕПГУ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Мастер приемной кампании.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из ЕПГУ пришел полный отзыв заявления, то в Мастере приемной кампании в списке  «Анкеты из ССПВО» будет установлена отметка в поле «Есть необработанные» напротив соответствующей анкеты.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Анкету абитуриента (порядок работы с Анкетой был подробно рассмотрен выше).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Проверить данные в Анкете.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Если заявление полностью отзывается то табличная часть вкладки «Направления подготовки» будет пуста, а над ней появится красная ссылка «Направление подготовки на удаление ССПВО». При нажатии на нее открывается форма, где перечислены удаляемые конкурсы; информация на данной форме предназначена только для ознакомления и не редактируется пользователем.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Чтобы принять отзыв заявления, нажать кнопку «Выполнить» и нажать «Да» в появившейся форме с предупреждением «В заявлении присутствуют только отозванные направления подготовки. Будет создано заявление на отзыв. Продолжить?».</a:t>
            </a:r>
          </a:p>
        </p:txBody>
      </p:sp>
    </p:spTree>
    <p:extLst>
      <p:ext uri="{BB962C8B-B14F-4D97-AF65-F5344CB8AC3E}">
        <p14:creationId xmlns:p14="http://schemas.microsoft.com/office/powerpoint/2010/main" val="2002422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Возможные сценарии изменения заявлений поступающих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11737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Futura PT Demi" panose="020B0604020202020204" charset="0"/>
              </a:rPr>
              <a:t>6.1. Заявление подано и сразу же отозвано на ЕПГУ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Futura PT Demi" panose="020B0604020202020204" charset="0"/>
              </a:rPr>
              <a:t>Если поступающий подал и тут же полностью отозвал заявление на ЕПГУ и самое первое заявление не было принято в «1С:Университет ПРОФ», последовательность действий следующая: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Мастер приемной кампании.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Открыть Анкету абитуриента (порядок работы с Анкетой был подробно рассмотрен выше).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открывшейся форме на вкладке «Направления подготовки» табличная будет пуста, а над ней появится красная ссылка «Направление подготовки на удаление ССПВО». При нажатии на нее открывается форма, где перечислены удаляемые конкурсы; информация на данной форме предназначена только для ознакомления и не редактируется пользователем.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Чтобы принять отзыв заявления, нажать кнопку «Выполнить» и нажать «Да» в появившейся форме с предупреждением «В заявлении присутствуют только отозванные направления подготовки. Будет создано физическое лицо и его документы, без создания заявления и личного дела. Продолжить?».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Futura PT Demi" panose="020B0604020202020204" charset="0"/>
              </a:rPr>
              <a:t>В результате будет создана запись в справочнике «Физические лица» и записи в справочнике «Произвольные документы», а также сопутствующих регистрах, но не будут созданы документы «Заявление поступающего», «Личное дело» и «Экзаменационный лист».</a:t>
            </a:r>
          </a:p>
        </p:txBody>
      </p:sp>
    </p:spTree>
    <p:extLst>
      <p:ext uri="{BB962C8B-B14F-4D97-AF65-F5344CB8AC3E}">
        <p14:creationId xmlns:p14="http://schemas.microsoft.com/office/powerpoint/2010/main" val="2409042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kern="0" dirty="0"/>
              <a:t>МЕТОДИЧЕСКИЕ  МАТЕРИАЛЫ ДЛЯ ИНТЕГРАЦИИ С СЕРВИСОМ ПРИЕМА.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57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Руководство пользователя «1С:Университет ПРОФ», том 2, глава 3</a:t>
            </a:r>
            <a:br>
              <a:rPr lang="ru-RU" sz="1800" dirty="0"/>
            </a:br>
            <a:r>
              <a:rPr lang="en-US" sz="1800" dirty="0">
                <a:hlinkClick r:id="rId3"/>
              </a:rPr>
              <a:t>https://releases.1c.ru/project/SGU_UniversityPROF_2_2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Телеграм-группа «ФПК-Суперсервис "Поступление в вуз" </a:t>
            </a:r>
            <a:r>
              <a:rPr lang="ru-RU" sz="1800" dirty="0" err="1"/>
              <a:t>офиц</a:t>
            </a:r>
            <a:r>
              <a:rPr lang="ru-RU" sz="1800" dirty="0"/>
              <a:t>» - добавление по запросу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Телеграм-канал «Поступление в вуз онлайн»:</a:t>
            </a:r>
            <a:br>
              <a:rPr lang="ru-RU" sz="1800" dirty="0"/>
            </a:br>
            <a:r>
              <a:rPr lang="en-US" sz="1800" dirty="0">
                <a:hlinkClick r:id="rId4"/>
              </a:rPr>
              <a:t>https://t.me/joinchat/B3rCe-VUY7Q5NjVi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Телеграм</a:t>
            </a:r>
            <a:r>
              <a:rPr lang="ru-RU" sz="1800" dirty="0"/>
              <a:t>-группа «1С:Университет (1</a:t>
            </a:r>
            <a:r>
              <a:rPr lang="en-US" sz="1800" dirty="0"/>
              <a:t>C:University)</a:t>
            </a:r>
            <a:r>
              <a:rPr lang="ru-RU" sz="1800" dirty="0"/>
              <a:t>»:</a:t>
            </a:r>
            <a:br>
              <a:rPr lang="ru-RU" sz="1800" dirty="0"/>
            </a:br>
            <a:r>
              <a:rPr lang="en-US" sz="1800" dirty="0">
                <a:hlinkClick r:id="rId5"/>
              </a:rPr>
              <a:t>https://t.me/chat1cUniver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Личный кабинет</a:t>
            </a:r>
            <a:r>
              <a:rPr lang="en-US" sz="1800" dirty="0"/>
              <a:t> </a:t>
            </a:r>
            <a:r>
              <a:rPr lang="ru-RU" sz="1800" dirty="0"/>
              <a:t>«Сервис Приема ССПВО»:</a:t>
            </a:r>
            <a:br>
              <a:rPr lang="ru-RU" sz="1800" dirty="0"/>
            </a:br>
            <a:r>
              <a:rPr lang="en-US" sz="1800" dirty="0">
                <a:hlinkClick r:id="rId6"/>
              </a:rPr>
              <a:t>https://vo-online-test.citis.ru/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Решение типовых проблем при работе с программами электронной подписи (статья ИТС):</a:t>
            </a:r>
            <a:br>
              <a:rPr lang="ru-RU" sz="1800" dirty="0"/>
            </a:br>
            <a:r>
              <a:rPr lang="en-US" sz="1800" dirty="0">
                <a:hlinkClick r:id="rId7"/>
              </a:rPr>
              <a:t>https://its.1c.ru/db/metod81#content:5784:hdoc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Ответы на часто задаваемые вопросы</a:t>
            </a:r>
            <a:br>
              <a:rPr lang="ru-RU" sz="1800" dirty="0"/>
            </a:br>
            <a:r>
              <a:rPr lang="en-US" sz="1800" dirty="0">
                <a:hlinkClick r:id="rId8"/>
              </a:rPr>
              <a:t>https://sgu-infocom.ru/support/faq/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Записи </a:t>
            </a:r>
            <a:r>
              <a:rPr lang="ru-RU" sz="1800" dirty="0" err="1"/>
              <a:t>вебинаров</a:t>
            </a:r>
            <a:r>
              <a:rPr lang="ru-RU" sz="1800" dirty="0"/>
              <a:t> «1С:Университет ПРОФ»:</a:t>
            </a:r>
            <a:br>
              <a:rPr lang="ru-RU" sz="1800" dirty="0"/>
            </a:br>
            <a:r>
              <a:rPr lang="en-US" sz="1800" u="sng" dirty="0">
                <a:solidFill>
                  <a:srgbClr val="009999"/>
                </a:solidFill>
              </a:rPr>
              <a:t>https://sgu-infocom.ru/support/webinars/webinar-archive/</a:t>
            </a:r>
            <a:endParaRPr lang="ru-RU" sz="1800" u="sng" dirty="0">
              <a:solidFill>
                <a:srgbClr val="0099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br>
              <a:rPr lang="ru-RU" dirty="0"/>
            </a:br>
            <a:r>
              <a:rPr lang="ru-RU" dirty="0"/>
              <a:t>Методические материалы</a:t>
            </a:r>
            <a:br>
              <a:rPr 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1589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Руководство пользователя «1С:Университет ПРОФ»</a:t>
            </a:r>
            <a:br>
              <a:rPr lang="ru-RU" altLang="ru-RU" b="1" dirty="0">
                <a:latin typeface="Futura PT Demi" panose="020B0604020202020204" charset="0"/>
              </a:rPr>
            </a:br>
            <a:r>
              <a:rPr lang="ru-RU" altLang="ru-RU" b="1" dirty="0">
                <a:latin typeface="Futura PT Demi" panose="020B0604020202020204" charset="0"/>
              </a:rPr>
              <a:t>Том 2, глава 3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623391" y="1268760"/>
            <a:ext cx="5941221" cy="12241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>
                <a:latin typeface="Futura PT Demi" panose="020B0604020202020204" charset="0"/>
              </a:rPr>
              <a:t>На сайте </a:t>
            </a:r>
            <a:r>
              <a:rPr lang="en-US" sz="1800" dirty="0">
                <a:hlinkClick r:id="rId4"/>
              </a:rPr>
              <a:t>https://releases.1c.ru/project/SGU_UniversityPROF_2_2</a:t>
            </a:r>
            <a:endParaRPr lang="ru-RU" sz="1800" dirty="0"/>
          </a:p>
          <a:p>
            <a:pPr marL="0" indent="0">
              <a:buFontTx/>
              <a:buNone/>
            </a:pPr>
            <a:r>
              <a:rPr lang="ru-RU" altLang="ru-RU" sz="1800" dirty="0">
                <a:latin typeface="Futura PT Demi" panose="020B0604020202020204" charset="0"/>
              </a:rPr>
              <a:t>с релизом 1С:Университет ПРОФ 2.2.15.20 присутствует </a:t>
            </a:r>
            <a:r>
              <a:rPr lang="ru-RU" altLang="ru-RU" sz="1800" b="1" dirty="0">
                <a:latin typeface="Futura PT Demi" panose="020B0604020202020204" charset="0"/>
              </a:rPr>
              <a:t>обновленная версия </a:t>
            </a:r>
            <a:r>
              <a:rPr lang="ru-RU" altLang="ru-RU" sz="1800" dirty="0">
                <a:latin typeface="Futura PT Demi" panose="020B0604020202020204" charset="0"/>
              </a:rPr>
              <a:t>руководства пользователя.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6A952-E42B-4268-84B5-5190C1451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31" y="1057623"/>
            <a:ext cx="3793869" cy="5589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B3AB4E-9A8F-46DB-8FCF-1659ECC17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1" y="2554636"/>
            <a:ext cx="5622090" cy="4256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82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1. </a:t>
            </a:r>
            <a:r>
              <a:rPr lang="ru-RU" sz="1600" u="sng" dirty="0">
                <a:latin typeface="Futura PT Demi" panose="020B0604020202020204" charset="0"/>
              </a:rPr>
              <a:t>Заявление</a:t>
            </a:r>
            <a:r>
              <a:rPr lang="ru-RU" sz="1600" dirty="0">
                <a:latin typeface="Futura PT Demi" panose="020B0604020202020204" charset="0"/>
              </a:rPr>
              <a:t> (информация о профиле поступающего в первый раз выгружается в составе заявления).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Источник данных: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Документ «Заявление поступающего»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DE808-DF48-402D-97FB-4845BC262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64" y="1600200"/>
            <a:ext cx="8100000" cy="48168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41016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Руководство пользователя «1С:Университет ПРОФ»</a:t>
            </a:r>
            <a:br>
              <a:rPr lang="ru-RU" altLang="ru-RU" b="1" dirty="0">
                <a:latin typeface="Futura PT Demi" panose="020B0604020202020204" charset="0"/>
              </a:rPr>
            </a:br>
            <a:r>
              <a:rPr lang="ru-RU" altLang="ru-RU" b="1" dirty="0">
                <a:latin typeface="Futura PT Demi" panose="020B0604020202020204" charset="0"/>
              </a:rPr>
              <a:t>Том 2, глава 3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19E28-E84D-403D-AFAA-2CED0EF2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87" y="1017918"/>
            <a:ext cx="3095042" cy="4615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27A1E8-5324-48D2-8853-BB3893380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46" y="1004163"/>
            <a:ext cx="2544048" cy="5704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A21F3E-04EB-4289-AF7D-FA487C3DC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871" y="1647708"/>
            <a:ext cx="3583708" cy="47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BDF061-7BE5-4C43-84F6-C5A38BBB4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25" y="3431946"/>
            <a:ext cx="5130550" cy="3420367"/>
          </a:xfrm>
          <a:prstGeom prst="rect">
            <a:avLst/>
          </a:prstGeom>
        </p:spPr>
      </p:pic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id="{1F9F4BC2-4F2B-4AD6-9588-FC3185CF5689}"/>
              </a:ext>
            </a:extLst>
          </p:cNvPr>
          <p:cNvSpPr/>
          <p:nvPr/>
        </p:nvSpPr>
        <p:spPr>
          <a:xfrm>
            <a:off x="7969838" y="4475619"/>
            <a:ext cx="3330336" cy="1584176"/>
          </a:xfrm>
          <a:prstGeom prst="cloudCallout">
            <a:avLst>
              <a:gd name="adj1" fmla="val -81445"/>
              <a:gd name="adj2" fmla="val -230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 принять заявление из ССПВО?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узырек для мыслей: облако 17">
            <a:extLst>
              <a:ext uri="{FF2B5EF4-FFF2-40B4-BE49-F238E27FC236}">
                <a16:creationId xmlns:a16="http://schemas.microsoft.com/office/drawing/2014/main" id="{F43C48E8-EC0E-4485-90A0-1071A6CF2EED}"/>
              </a:ext>
            </a:extLst>
          </p:cNvPr>
          <p:cNvSpPr/>
          <p:nvPr/>
        </p:nvSpPr>
        <p:spPr>
          <a:xfrm>
            <a:off x="1128838" y="5242868"/>
            <a:ext cx="3330336" cy="1584176"/>
          </a:xfrm>
          <a:prstGeom prst="cloudCallout">
            <a:avLst>
              <a:gd name="adj1" fmla="val 81482"/>
              <a:gd name="adj2" fmla="val -5784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Какой справочник поставить в соответствии?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узырек для мыслей: облако 18">
            <a:extLst>
              <a:ext uri="{FF2B5EF4-FFF2-40B4-BE49-F238E27FC236}">
                <a16:creationId xmlns:a16="http://schemas.microsoft.com/office/drawing/2014/main" id="{878F8392-7D9C-4983-9D0F-A25DC390B9D3}"/>
              </a:ext>
            </a:extLst>
          </p:cNvPr>
          <p:cNvSpPr/>
          <p:nvPr/>
        </p:nvSpPr>
        <p:spPr>
          <a:xfrm>
            <a:off x="6509818" y="1566863"/>
            <a:ext cx="2773296" cy="1389709"/>
          </a:xfrm>
          <a:prstGeom prst="cloudCallout">
            <a:avLst>
              <a:gd name="adj1" fmla="val -60247"/>
              <a:gd name="adj2" fmla="val 15176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 выгрузить условия приема?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4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Ответы на часто задаваемые вопросы при работе с «1С:Университет ПРОФ»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1631950" y="5696743"/>
            <a:ext cx="8782050" cy="969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800" dirty="0">
                <a:latin typeface="Futura PT Demi" panose="020B0604020202020204" charset="0"/>
              </a:rPr>
              <a:t>На сайте </a:t>
            </a:r>
            <a:r>
              <a:rPr lang="ru-RU" altLang="ru-RU" sz="1800" dirty="0">
                <a:latin typeface="Futura PT Demi" panose="020B0604020202020204" charset="0"/>
                <a:hlinkClick r:id="rId4"/>
              </a:rPr>
              <a:t>http://www.sgu-infocom.ru</a:t>
            </a:r>
            <a:r>
              <a:rPr lang="ru-RU" altLang="ru-RU" sz="1800" dirty="0">
                <a:latin typeface="Futura PT Demi" panose="020B0604020202020204" charset="0"/>
              </a:rPr>
              <a:t> в разделе «Поддержка» </a:t>
            </a:r>
            <a:br>
              <a:rPr lang="ru-RU" altLang="ru-RU" sz="1800" dirty="0">
                <a:latin typeface="Futura PT Demi" panose="020B0604020202020204" charset="0"/>
              </a:rPr>
            </a:br>
            <a:r>
              <a:rPr lang="ru-RU" altLang="ru-RU" sz="1800" dirty="0">
                <a:latin typeface="Futura PT Demi" panose="020B0604020202020204" charset="0"/>
              </a:rPr>
              <a:t>присутствуют файлы с ответами на часто задаваемые вопросы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E7139F-435D-4A9C-BC8B-22DF51C9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209" y="1196752"/>
            <a:ext cx="6442166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391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1268413"/>
            <a:ext cx="8523287" cy="7207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957263" y="1989138"/>
            <a:ext cx="10363200" cy="4364037"/>
          </a:xfrm>
        </p:spPr>
        <p:txBody>
          <a:bodyPr/>
          <a:lstStyle/>
          <a:p>
            <a:r>
              <a:rPr lang="ru-RU" altLang="ru-RU" dirty="0"/>
              <a:t>ФИРМА «1С» </a:t>
            </a:r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3"/>
              </a:rPr>
              <a:t>http://solutions.1c.ru/catalog/university-prof</a:t>
            </a:r>
            <a:endParaRPr lang="ru-RU" altLang="ru-RU" dirty="0"/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4"/>
              </a:rPr>
              <a:t>http://solutions.1c.ru/catalog/university</a:t>
            </a:r>
            <a:endParaRPr lang="ru-RU" altLang="ru-RU" dirty="0"/>
          </a:p>
          <a:p>
            <a:r>
              <a:rPr lang="ru-RU" altLang="ru-RU" dirty="0"/>
              <a:t>тел. +7 (495) 737-92-57</a:t>
            </a:r>
          </a:p>
          <a:p>
            <a:br>
              <a:rPr lang="ru-RU" altLang="ru-RU" dirty="0"/>
            </a:br>
            <a:endParaRPr lang="ru-RU" altLang="ru-RU" dirty="0"/>
          </a:p>
          <a:p>
            <a:r>
              <a:rPr lang="ru-RU" altLang="ru-RU" dirty="0"/>
              <a:t>ООО «СГУ-Инфоком»</a:t>
            </a:r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5"/>
              </a:rPr>
              <a:t>http://sgu-infocom.ru</a:t>
            </a:r>
            <a:endParaRPr lang="ru-RU" altLang="ru-RU" dirty="0"/>
          </a:p>
          <a:p>
            <a:r>
              <a:rPr lang="ru-RU" altLang="ru-RU" dirty="0"/>
              <a:t>e-</a:t>
            </a:r>
            <a:r>
              <a:rPr lang="ru-RU" altLang="ru-RU" dirty="0" err="1"/>
              <a:t>mail</a:t>
            </a:r>
            <a:r>
              <a:rPr lang="ru-RU" altLang="ru-RU" dirty="0"/>
              <a:t>: </a:t>
            </a:r>
            <a:r>
              <a:rPr lang="ru-RU" altLang="ru-RU" dirty="0">
                <a:hlinkClick r:id="rId6"/>
              </a:rPr>
              <a:t>1с@sgu-infocom.ru</a:t>
            </a:r>
            <a:br>
              <a:rPr lang="ru-RU" altLang="ru-RU" dirty="0"/>
            </a:br>
            <a:r>
              <a:rPr lang="ru-RU" altLang="ru-RU" dirty="0"/>
              <a:t>1С-Коннект: </a:t>
            </a:r>
            <a:r>
              <a:rPr lang="ru-RU" altLang="ru-RU" dirty="0">
                <a:hlinkClick r:id="rId7"/>
              </a:rPr>
              <a:t>ЛК Отраслевые решения линейки 1С:Университет</a:t>
            </a:r>
            <a:endParaRPr lang="ru-RU" altLang="ru-RU" dirty="0"/>
          </a:p>
          <a:p>
            <a:r>
              <a:rPr lang="ru-RU" altLang="ru-RU" dirty="0"/>
              <a:t>тел. +7 (499) 700-00-65</a:t>
            </a:r>
          </a:p>
        </p:txBody>
      </p:sp>
      <p:pic>
        <p:nvPicPr>
          <p:cNvPr id="41988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238442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4640263"/>
            <a:ext cx="17414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D8D1ED7-A494-4CED-8A0D-C7F4CCC9CE0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142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960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2. </a:t>
            </a:r>
            <a:r>
              <a:rPr lang="ru-RU" sz="1600" u="sng" dirty="0">
                <a:latin typeface="Futura PT Demi" panose="020B0604020202020204" charset="0"/>
              </a:rPr>
              <a:t>Профили поступающих </a:t>
            </a:r>
            <a:r>
              <a:rPr lang="ru-RU" sz="1600" dirty="0">
                <a:latin typeface="Futura PT Demi" panose="020B0604020202020204" charset="0"/>
              </a:rPr>
              <a:t>– т.к. в первый раз данные о профиле поступающего выгружается вместе с заявлением, то в дальнейшем выгрузка профиля может потребоваться, </a:t>
            </a:r>
            <a:r>
              <a:rPr lang="ru-RU" sz="1600" b="1" dirty="0">
                <a:latin typeface="Futura PT Demi" panose="020B0604020202020204" charset="0"/>
              </a:rPr>
              <a:t>только</a:t>
            </a:r>
            <a:r>
              <a:rPr lang="ru-RU" sz="1600" dirty="0">
                <a:latin typeface="Futura PT Demi" panose="020B0604020202020204" charset="0"/>
              </a:rPr>
              <a:t> если в данных поступающего произошли изменения. Поэтому для выгрузки профилей поступающих используется действие «Изменение данных в системе».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При выгрузке профилей выгружаются: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паспортные данные;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СНИЛС;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дата рождения;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место рождения;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пол;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гражданство;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номер телефона;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e-</a:t>
            </a:r>
            <a:r>
              <a:rPr lang="ru-RU" sz="1600" dirty="0" err="1">
                <a:latin typeface="Futura PT Demi" panose="020B0604020202020204" charset="0"/>
              </a:rPr>
              <a:t>mail</a:t>
            </a:r>
            <a:r>
              <a:rPr lang="ru-RU" sz="1600" dirty="0">
                <a:latin typeface="Futura PT Demi" panose="020B0604020202020204" charset="0"/>
              </a:rPr>
              <a:t>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адрес по прописке;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Futura PT Demi" panose="020B0604020202020204" charset="0"/>
              </a:rPr>
              <a:t>адрес проживания.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32FB0-7631-4407-8491-F4E934D15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594" y="1627482"/>
            <a:ext cx="8100000" cy="4126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400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3. </a:t>
            </a:r>
            <a:r>
              <a:rPr lang="ru-RU" sz="1600" u="sng" dirty="0">
                <a:latin typeface="Futura PT Demi" panose="020B0604020202020204" charset="0"/>
              </a:rPr>
              <a:t>Документы, удостоверяющие личность поступающих (дополнительные)</a:t>
            </a:r>
            <a:r>
              <a:rPr lang="ru-RU" sz="1600" dirty="0">
                <a:latin typeface="Futura PT Demi" panose="020B0604020202020204" charset="0"/>
              </a:rPr>
              <a:t> – выгружаются в любой момент после выгрузки заявлений.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При выгрузке используется информация о</a:t>
            </a:r>
            <a:r>
              <a:rPr lang="ru-RU" sz="1600" b="1" dirty="0">
                <a:latin typeface="Futura PT Demi" panose="020B0604020202020204" charset="0"/>
              </a:rPr>
              <a:t> дополнительных</a:t>
            </a:r>
            <a:r>
              <a:rPr lang="ru-RU" sz="1600" dirty="0">
                <a:latin typeface="Futura PT Demi" panose="020B0604020202020204" charset="0"/>
              </a:rPr>
              <a:t> документах, удостоверяющих личность поступающего, которая заносится в справочник «Физические лица» и сохраняется в регистре сведений «Паспортные данные».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1F863-300C-4ACE-B94A-695ED36E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556792"/>
            <a:ext cx="8100000" cy="4329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751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о поступающих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336" y="1556792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4. </a:t>
            </a:r>
            <a:r>
              <a:rPr lang="ru-RU" sz="1600" u="sng" dirty="0">
                <a:latin typeface="Futura PT Demi" panose="020B0604020202020204" charset="0"/>
              </a:rPr>
              <a:t>Документы об образовании поступающих</a:t>
            </a:r>
            <a:r>
              <a:rPr lang="ru-RU" sz="1600" dirty="0">
                <a:latin typeface="Futura PT Demi" panose="020B0604020202020204" charset="0"/>
              </a:rPr>
              <a:t> – выгружаются в любой момент после выгрузки заявлений.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Futura PT Demi" panose="020B0604020202020204" charset="0"/>
              </a:rPr>
              <a:t>При выгрузке используется информация из документа «Документ об образовании», ссылка на который сохранена в документе «Личное дело» и отображается в документе «Заявление поступающего».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95C75-1292-43B1-9982-1646947D1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522512"/>
            <a:ext cx="8100000" cy="4276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40680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43284</TotalTime>
  <Words>5467</Words>
  <Application>Microsoft Office PowerPoint</Application>
  <PresentationFormat>Широкоэкранный</PresentationFormat>
  <Paragraphs>521</Paragraphs>
  <Slides>62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Futura PT Demi</vt:lpstr>
      <vt:lpstr>Futura PT Book</vt:lpstr>
      <vt:lpstr>Arial</vt:lpstr>
      <vt:lpstr>Calibri</vt:lpstr>
      <vt:lpstr>Специальное оформление</vt:lpstr>
      <vt:lpstr>Презентация PowerPoint</vt:lpstr>
      <vt:lpstr>Презентация PowerPoint</vt:lpstr>
      <vt:lpstr>Общая последовательность действий для выгрузки заявлений в Сервис приема</vt:lpstr>
      <vt:lpstr>Общая последовательность действий для выгрузки заявлений в Сервис приема</vt:lpstr>
      <vt:lpstr>Общая последовательность действий для выгрузки заявлений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Последовательность выгрузки данных о поступающих в Сервис приема</vt:lpstr>
      <vt:lpstr>Презентация PowerPoint</vt:lpstr>
      <vt:lpstr>Общая последовательность выгрузки данных об изменениях заявлений поступающих в Сервис приема</vt:lpstr>
      <vt:lpstr>Примеры изменений в заявлениях поступающих</vt:lpstr>
      <vt:lpstr>Примеры изменений в заявлениях поступающих</vt:lpstr>
      <vt:lpstr>Примеры изменений в заявлениях поступающих</vt:lpstr>
      <vt:lpstr>Примеры изменений в заявлениях поступающих</vt:lpstr>
      <vt:lpstr>Примеры изменений в заявлениях поступающих</vt:lpstr>
      <vt:lpstr>Примеры изменений в заявлениях поступающих</vt:lpstr>
      <vt:lpstr>Примеры изменений в заявлениях поступающих</vt:lpstr>
      <vt:lpstr>Презентация PowerPoint</vt:lpstr>
      <vt:lpstr>Состав выгружаемых данных</vt:lpstr>
      <vt:lpstr>Настройки обработки «Взаимодействие с системой Суперсервис»</vt:lpstr>
      <vt:lpstr>Настройки обработки «Взаимодействие с системой Суперсервис»</vt:lpstr>
      <vt:lpstr>Перечень необходимых регламентных заданий</vt:lpstr>
      <vt:lpstr>Презентация PowerPoint</vt:lpstr>
      <vt:lpstr>Загрузка заявлений поступающих из ЕПГУ Шаг 1/5. Чтение очереди.</vt:lpstr>
      <vt:lpstr>Загрузка заявлений поступающих из ЕПГУ Шаг 2/5. Мастер приемной кампании.</vt:lpstr>
      <vt:lpstr>Загрузка заявлений поступающих из ЕПГУ Шаг 3/5. Анкета абитуриента.</vt:lpstr>
      <vt:lpstr>Загрузка заявлений поступающих из ЕПГУ Шаг 4/5. Состав конкурсов в анкете.</vt:lpstr>
      <vt:lpstr>Загрузка заявлений поступающих из ЕПГУ Шаг 5/5. Одобрение анкеты.</vt:lpstr>
      <vt:lpstr>Презентация PowerPoint</vt:lpstr>
      <vt:lpstr>Настройки обработки «Взаимодействие с системой Суперсервис»</vt:lpstr>
      <vt:lpstr>Настройки обработки «Взаимодействие с системой Суперсервис»</vt:lpstr>
      <vt:lpstr>Перечень необходимых регламентных заданий</vt:lpstr>
      <vt:lpstr>Презентация PowerPoint</vt:lpstr>
      <vt:lpstr>Возможные сценарии изменения заявлений поступающих</vt:lpstr>
      <vt:lpstr>Возможные сценарии изменения заявлений поступающих</vt:lpstr>
      <vt:lpstr>Возможные сценарии изменения заявлений поступающих</vt:lpstr>
      <vt:lpstr>Возможные сценарии изменения заявлений поступающих</vt:lpstr>
      <vt:lpstr>Возможные сценарии изменения заявлений поступающих</vt:lpstr>
      <vt:lpstr>Возможные сценарии изменения заявлений поступающих</vt:lpstr>
      <vt:lpstr>Возможные сценарии изменения заявлений поступающих</vt:lpstr>
      <vt:lpstr>Презентация PowerPoint</vt:lpstr>
      <vt:lpstr>Суперсервис «Поступление в вуз онлайн» Методические материалы </vt:lpstr>
      <vt:lpstr>Руководство пользователя «1С:Университет ПРОФ» Том 2, глава 3 </vt:lpstr>
      <vt:lpstr>Руководство пользователя «1С:Университет ПРОФ» Том 2, глава 3 </vt:lpstr>
      <vt:lpstr>Ответы на часто задаваемые вопросы при работе с «1С:Университет ПРОФ» 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Яна Казначеева</cp:lastModifiedBy>
  <cp:revision>1390</cp:revision>
  <dcterms:created xsi:type="dcterms:W3CDTF">2015-09-09T08:16:26Z</dcterms:created>
  <dcterms:modified xsi:type="dcterms:W3CDTF">2025-06-03T06:47:25Z</dcterms:modified>
</cp:coreProperties>
</file>