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803" r:id="rId1"/>
  </p:sldMasterIdLst>
  <p:notesMasterIdLst>
    <p:notesMasterId r:id="rId40"/>
  </p:notesMasterIdLst>
  <p:sldIdLst>
    <p:sldId id="257" r:id="rId2"/>
    <p:sldId id="258" r:id="rId3"/>
    <p:sldId id="441" r:id="rId4"/>
    <p:sldId id="370" r:id="rId5"/>
    <p:sldId id="262" r:id="rId6"/>
    <p:sldId id="385" r:id="rId7"/>
    <p:sldId id="404" r:id="rId8"/>
    <p:sldId id="346" r:id="rId9"/>
    <p:sldId id="405" r:id="rId10"/>
    <p:sldId id="443" r:id="rId11"/>
    <p:sldId id="445" r:id="rId12"/>
    <p:sldId id="442" r:id="rId13"/>
    <p:sldId id="422" r:id="rId14"/>
    <p:sldId id="426" r:id="rId15"/>
    <p:sldId id="424" r:id="rId16"/>
    <p:sldId id="425" r:id="rId17"/>
    <p:sldId id="421" r:id="rId18"/>
    <p:sldId id="423" r:id="rId19"/>
    <p:sldId id="427" r:id="rId20"/>
    <p:sldId id="428" r:id="rId21"/>
    <p:sldId id="429" r:id="rId22"/>
    <p:sldId id="430" r:id="rId23"/>
    <p:sldId id="431" r:id="rId24"/>
    <p:sldId id="432" r:id="rId25"/>
    <p:sldId id="434" r:id="rId26"/>
    <p:sldId id="433" r:id="rId27"/>
    <p:sldId id="435" r:id="rId28"/>
    <p:sldId id="436" r:id="rId29"/>
    <p:sldId id="520" r:id="rId30"/>
    <p:sldId id="437" r:id="rId31"/>
    <p:sldId id="438" r:id="rId32"/>
    <p:sldId id="420" r:id="rId33"/>
    <p:sldId id="375" r:id="rId34"/>
    <p:sldId id="305" r:id="rId35"/>
    <p:sldId id="324" r:id="rId36"/>
    <p:sldId id="325" r:id="rId37"/>
    <p:sldId id="518" r:id="rId38"/>
    <p:sldId id="300" r:id="rId39"/>
  </p:sldIdLst>
  <p:sldSz cx="12192000" cy="6858000"/>
  <p:notesSz cx="6797675" cy="9872663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Futura PT Book" panose="020B0604020202020204" charset="-52"/>
      <p:regular r:id="rId47"/>
      <p:italic r:id="rId48"/>
    </p:embeddedFont>
    <p:embeddedFont>
      <p:font typeface="Futura PT Demi" panose="020B0604020202020204" charset="-52"/>
      <p:regular r:id="rId49"/>
      <p:italic r:id="rId5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956A"/>
    <a:srgbClr val="FCDBCC"/>
    <a:srgbClr val="F7A37D"/>
    <a:srgbClr val="FFFF8F"/>
    <a:srgbClr val="FEBF6A"/>
    <a:srgbClr val="FECD8C"/>
    <a:srgbClr val="FFE593"/>
    <a:srgbClr val="FE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2326" autoAdjust="0"/>
  </p:normalViewPr>
  <p:slideViewPr>
    <p:cSldViewPr>
      <p:cViewPr varScale="1">
        <p:scale>
          <a:sx n="101" d="100"/>
          <a:sy n="101" d="100"/>
        </p:scale>
        <p:origin x="1212" y="12"/>
      </p:cViewPr>
      <p:guideLst>
        <p:guide orient="horz" pos="2160"/>
        <p:guide pos="4203"/>
      </p:guideLst>
    </p:cSldViewPr>
  </p:slideViewPr>
  <p:outlineViewPr>
    <p:cViewPr>
      <p:scale>
        <a:sx n="33" d="100"/>
        <a:sy n="33" d="100"/>
      </p:scale>
      <p:origin x="0" y="-28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47E2D2D-0BDF-4A5E-9E8A-BFABCCD513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47F31B3-C2CC-4D41-AD12-3A6C990F0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4397AB-C4FD-4BBE-9692-CD8FC7826B82}" type="datetimeFigureOut">
              <a:rPr lang="ru-RU" altLang="ru-RU"/>
              <a:pPr>
                <a:defRPr/>
              </a:pPr>
              <a:t>07.05.2025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02D6528-9F65-41BE-93B1-7AFA2AFA82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1F8FDA3-5475-4070-B446-2E2AC88C55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1D6A132-C1A7-4EE0-8EA0-02291AD5BB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128D2649-C3CE-4753-8372-DD9139855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6A743-4F15-4FF6-B717-71C19532F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CDA4B-25B5-4612-8852-61FDBDD8FD7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422CF-3A15-48A1-BCA3-B4D9EF128C99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F89111AB-E463-4E0B-A4ED-E4F7375436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73132AE9-EF87-44C1-B29C-A8D0DEE98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4A2AC903-FFA4-405B-A994-94FC08C2B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62E48B-2F01-48F3-8861-63D814DE4244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E555E748-B9CE-4D0B-8A5E-76EEB8DD8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D55E4F88-5ECA-4887-969F-9F1E01215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7CE58B29-3AE8-4B71-84B7-F630CA2AD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F2EEF2-61D5-4134-84C5-DB7AC24E219E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6A743-4F15-4FF6-B717-71C19532F1CE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73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6A743-4F15-4FF6-B717-71C19532F1C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64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6A743-4F15-4FF6-B717-71C19532F1CE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31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6A743-4F15-4FF6-B717-71C19532F1CE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87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6A743-4F15-4FF6-B717-71C19532F1CE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04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CC6C55-AC8D-4A14-B28D-5F6F289F8AA7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65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AD749-BE6B-414C-90F3-5C0FE3C1E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E48EA9-6C26-4827-A6B1-212FC69F7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215C3-3800-4F5E-838A-0861E363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3844-2584-42B2-BC3E-586B9746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A6F22-50E0-423A-A910-C388D2B3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6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E257C-53C1-4DB6-89BD-C8F7EC01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A425A7-0986-48A9-9779-A62C3C46C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0D663-0B68-4994-B992-C6E7C347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C4706-B3E1-4035-A12B-DCD6A720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F33D58-7C46-41A1-8411-94ABD8D0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82FE9F-1587-4609-BED6-41B8FCF9E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6F9567-0BF3-4B61-9CC7-88A590183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87276-BB49-4F59-A8CD-B36427A7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02F4A-CFA1-4D9F-90B0-AEDAE056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AA7D4-EFFC-4385-A210-C3C20A04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7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3A2DEA82-D9B4-48B2-866F-17CB59F2C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1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91C98FD7-DFAA-4CB7-8C2A-03EF2D957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75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D111E11-07AA-4479-972C-D5E52580F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0917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83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6E473-2C06-476F-A763-5241AF8D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EF028-AA2E-430C-BAD7-26E3ACC2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22099-B9AF-48E7-98D2-8CA2E69F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BB1A8-7AB0-4A64-9C65-27468F4F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1293C-6C16-4A78-AC9E-7E331C8F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8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E35AD-14E3-4CEA-BDFF-A62136C8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972753-FB19-4C91-9E53-2CD737AF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E211ED-2044-456C-9FE1-011C7331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6BAA0-BD8A-40D5-A678-215E591F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E53EA-ACFE-49D3-B6CE-F84309A1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6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FBAF4-EE7A-4E29-BF97-E34C48ED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83571-6BA7-4FE5-A5FA-99A829129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DB031-935E-48B6-9C35-39288FA14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4E35B-8439-4437-9B79-097FF2F5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EBC8B6-C0B2-40FF-9174-92664CFE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D2C30D-EEE7-464D-A5D6-D174C7FB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8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80213-9698-4600-B6D7-C1CDCC56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2E7C49-C42E-4604-8CA4-3B1D4933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06354F-9850-4210-8BB3-61E581241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15CCB-6BC8-479E-98B7-7CF050A73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FD2C39-1EBB-499B-B560-E2937D0E0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E2F72E-7FF5-444B-A89A-896DCF52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4FE263-B8ED-46BF-ACA5-C7B9F953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EF9A97-7DE5-4EE2-A046-88F25DD5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2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B8110-5A6C-4D7A-9F29-1AF070E5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8D27A0-AA7F-4024-8DEC-34EFBDB5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6CF7B4-95FE-4274-8FC8-7370091D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E732AF-0CAA-489E-858A-77AC89E0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2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BAFC48-C6C9-48CC-9800-8FCB5DF0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2254A9-6188-4D8C-85A0-A6F6B621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12E1DC-7789-4491-BA8C-470CA6A3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8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30F9D-699A-49F5-B843-47B12601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86CB4-8CF3-4326-A770-E992AA7DD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F596A6-8256-4988-9B58-E4D616D38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A05EC7-01E4-4C5D-B036-BEBB0FB5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41797-5636-41BD-A0F3-3B6FCBE7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D11E5-DA33-495A-90E9-FEA70636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3964B-9FFC-484C-AB15-690E9343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490BE7-9E37-4940-AD64-103DC6BCD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073C51-7D03-44C1-8404-B744A2217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764D45-E427-41CE-86C4-340E501D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944099-008A-441D-B8D6-A157461A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CB43C5-8FF0-4DDF-806C-EE879FA1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415CB-ED0F-452F-A236-9EFC97EB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7E3FF-A74E-48D8-80CA-21DD302E2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09521-34A5-4FDC-AA34-6D83D878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0383-9312-4F51-9DAB-D26FF8F9EE0D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B31FAD-7673-4551-B1FA-AE699E9E2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25BF2-39B4-43B3-BD3F-9C315E923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D2F9E-07C9-401B-BE44-2ACB65987F8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96664DF5-BE75-4991-84C5-A6FBC315187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806" r:id="rId3"/>
    <p:sldLayoutId id="2147484807" r:id="rId4"/>
    <p:sldLayoutId id="2147484808" r:id="rId5"/>
    <p:sldLayoutId id="2147484809" r:id="rId6"/>
    <p:sldLayoutId id="2147484810" r:id="rId7"/>
    <p:sldLayoutId id="2147484811" r:id="rId8"/>
    <p:sldLayoutId id="2147484812" r:id="rId9"/>
    <p:sldLayoutId id="2147484813" r:id="rId10"/>
    <p:sldLayoutId id="2147484814" r:id="rId11"/>
    <p:sldLayoutId id="2147484815" r:id="rId12"/>
    <p:sldLayoutId id="2147484718" r:id="rId13"/>
    <p:sldLayoutId id="2147484719" r:id="rId14"/>
    <p:sldLayoutId id="21474847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gu-infocom.ru/" TargetMode="External"/><Relationship Id="rId5" Type="http://schemas.openxmlformats.org/officeDocument/2006/relationships/hyperlink" Target="http://solutions.1c.ru/catalog/university-prof" TargetMode="External"/><Relationship Id="rId4" Type="http://schemas.openxmlformats.org/officeDocument/2006/relationships/hyperlink" Target="http://solutions.1c.ru/catalog/universit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news/50891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sgu-infoco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chat1cUniver" TargetMode="External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t.me/News1CUniver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gu-infocom.ru/" TargetMode="External"/><Relationship Id="rId11" Type="http://schemas.openxmlformats.org/officeDocument/2006/relationships/hyperlink" Target="https://sgu-infocom.ru/support/faq/" TargetMode="External"/><Relationship Id="rId5" Type="http://schemas.openxmlformats.org/officeDocument/2006/relationships/hyperlink" Target="https://demo.solutions.1c.ru/portal/index.php?kod=UniversityPROF&amp;type=1" TargetMode="External"/><Relationship Id="rId10" Type="http://schemas.openxmlformats.org/officeDocument/2006/relationships/hyperlink" Target="https://releases.1c.ru/project/SGU_UniversityPROF_2_2" TargetMode="External"/><Relationship Id="rId4" Type="http://schemas.openxmlformats.org/officeDocument/2006/relationships/hyperlink" Target="https://solutions.1c.ru/catalog/university-prof/buy" TargetMode="External"/><Relationship Id="rId9" Type="http://schemas.openxmlformats.org/officeDocument/2006/relationships/hyperlink" Target="https://t.me/superservicesuniversity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1&#1089;@sgu-infocom.ru" TargetMode="External"/><Relationship Id="rId3" Type="http://schemas.openxmlformats.org/officeDocument/2006/relationships/image" Target="../media/image48.png"/><Relationship Id="rId7" Type="http://schemas.openxmlformats.org/officeDocument/2006/relationships/hyperlink" Target="http://sgu-infocom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utions.1c.ru/catalog/university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://solutions.1c.ru/catalog/university-prof" TargetMode="External"/><Relationship Id="rId10" Type="http://schemas.openxmlformats.org/officeDocument/2006/relationships/hyperlink" Target="mailto:1&#1089;sales@infocom-s.ru" TargetMode="External"/><Relationship Id="rId4" Type="http://schemas.openxmlformats.org/officeDocument/2006/relationships/image" Target="../media/image49.png"/><Relationship Id="rId9" Type="http://schemas.openxmlformats.org/officeDocument/2006/relationships/hyperlink" Target="https://1c-connect.com/join/s/riwg6ipz1idap8p9wi3rutoip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DC220741-8C1B-4DF8-A321-C3E5BFF8A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341438"/>
            <a:ext cx="109458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1C1C1C"/>
                </a:solidFill>
                <a:cs typeface="Arial" panose="020B0604020202020204" pitchFamily="34" charset="0"/>
              </a:rPr>
              <a:t>Работа с документами об образовании в «1С:Университет ПРОФ»</a:t>
            </a:r>
          </a:p>
        </p:txBody>
      </p:sp>
      <p:sp>
        <p:nvSpPr>
          <p:cNvPr id="6147" name="TextBox 10">
            <a:extLst>
              <a:ext uri="{FF2B5EF4-FFF2-40B4-BE49-F238E27FC236}">
                <a16:creationId xmlns:a16="http://schemas.microsoft.com/office/drawing/2014/main" id="{8DAB79C1-3F56-49FC-BD49-F7918BB1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154" y="333375"/>
            <a:ext cx="1277209" cy="14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14 мая 2025 г.</a:t>
            </a:r>
          </a:p>
        </p:txBody>
      </p:sp>
      <p:sp>
        <p:nvSpPr>
          <p:cNvPr id="6148" name="TextBox 5">
            <a:extLst>
              <a:ext uri="{FF2B5EF4-FFF2-40B4-BE49-F238E27FC236}">
                <a16:creationId xmlns:a16="http://schemas.microsoft.com/office/drawing/2014/main" id="{B3508F69-B5C8-445C-8789-A848C8CE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708275"/>
            <a:ext cx="10945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>
                <a:solidFill>
                  <a:srgbClr val="1C1C1C"/>
                </a:solidFill>
                <a:cs typeface="Arial" panose="020B0604020202020204" pitchFamily="34" charset="0"/>
              </a:rPr>
              <a:t> Функциональные возможности «1С:Университет ПРОФ»</a:t>
            </a:r>
            <a:br>
              <a:rPr lang="ru-RU" altLang="ru-RU" sz="2600">
                <a:solidFill>
                  <a:srgbClr val="1C1C1C"/>
                </a:solidFill>
                <a:cs typeface="Arial" panose="020B0604020202020204" pitchFamily="34" charset="0"/>
              </a:rPr>
            </a:br>
            <a:r>
              <a:rPr lang="ru-RU" altLang="ru-RU" sz="2600">
                <a:solidFill>
                  <a:srgbClr val="1C1C1C"/>
                </a:solidFill>
                <a:cs typeface="Arial" panose="020B0604020202020204" pitchFamily="34" charset="0"/>
              </a:rPr>
              <a:t> для настройки и формирования документов об образовании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>
                <a:solidFill>
                  <a:srgbClr val="1C1C1C"/>
                </a:solidFill>
                <a:cs typeface="Arial" panose="020B0604020202020204" pitchFamily="34" charset="0"/>
              </a:rPr>
              <a:t> Демонстрация функциональных возможностей «1С:Университет ПРОФ»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ru-RU" altLang="ru-RU" sz="2600">
                <a:solidFill>
                  <a:srgbClr val="1C1C1C"/>
                </a:solidFill>
                <a:cs typeface="Arial" panose="020B0604020202020204" pitchFamily="34" charset="0"/>
              </a:rPr>
              <a:t>для работы с документами об образовании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</a:pPr>
            <a:r>
              <a:rPr lang="ru-RU" altLang="ru-RU" sz="2600">
                <a:solidFill>
                  <a:srgbClr val="1C1C1C"/>
                </a:solidFill>
                <a:cs typeface="Arial" panose="020B0604020202020204" pitchFamily="34" charset="0"/>
              </a:rPr>
              <a:t> Ответы на вопросы</a:t>
            </a:r>
          </a:p>
        </p:txBody>
      </p:sp>
      <p:pic>
        <p:nvPicPr>
          <p:cNvPr id="6149" name="Рисунок 1">
            <a:extLst>
              <a:ext uri="{FF2B5EF4-FFF2-40B4-BE49-F238E27FC236}">
                <a16:creationId xmlns:a16="http://schemas.microsoft.com/office/drawing/2014/main" id="{8D9E745A-D3A0-4E77-8ED0-516D59D8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5160963"/>
            <a:ext cx="1601788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F4992990-71F2-4093-A390-75FD066C7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281615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Настройка «1С:Университет ПРОФ».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Глобальные параметры заполнения дипломов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1C352-3370-47EF-A1B3-CFEC6601CE1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551FA7DB-D9D1-42C1-873E-052B9632E682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4" name="Прямоугольник 2">
            <a:extLst>
              <a:ext uri="{FF2B5EF4-FFF2-40B4-BE49-F238E27FC236}">
                <a16:creationId xmlns:a16="http://schemas.microsoft.com/office/drawing/2014/main" id="{B26A00AF-0612-4ECB-8642-EA80C2451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489585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На форме «Параметры учета (ранее «Общие настройки»)» на вкладке «Дипломы и приложения», добавлена опция — «Выводить несколько курсовых в одном периоде контроля», которая позволяет выводить в дипломе все курсовые работы, предусмотренные в рамках одного периода контроля по одной и той же дисциплине.</a:t>
            </a:r>
          </a:p>
          <a:p>
            <a:r>
              <a:rPr lang="ru-RU" altLang="ru-RU" sz="1800" dirty="0"/>
              <a:t>Добавлены настройки дипломов, позволяющие ограничивать заполнение академических справок на основании данных об отчислении.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B3293C-419A-4A64-8160-1BB81E7A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632" y="1484784"/>
            <a:ext cx="5534508" cy="4586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36FFD40-6B47-4332-B908-81739D9C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96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E4DC38-270D-4225-8BF7-8ABEDF9D0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507008"/>
            <a:ext cx="5534508" cy="4586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F4992990-71F2-4093-A390-75FD066C7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0"/>
            <a:ext cx="8561030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Настройка «1С:Университет ПРОФ».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Глобальные параметры заполнения дипломов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1C352-3370-47EF-A1B3-CFEC6601CE1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551FA7DB-D9D1-42C1-873E-052B9632E682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4" name="Прямоугольник 2">
            <a:extLst>
              <a:ext uri="{FF2B5EF4-FFF2-40B4-BE49-F238E27FC236}">
                <a16:creationId xmlns:a16="http://schemas.microsoft.com/office/drawing/2014/main" id="{B26A00AF-0612-4ECB-8642-EA80C2451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4895850" cy="33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Расширен состав настроек вывода в печатную форму приложения к диплому модулей. </a:t>
            </a:r>
            <a:br>
              <a:rPr lang="ru-RU" altLang="ru-RU" sz="1800" dirty="0"/>
            </a:br>
            <a:r>
              <a:rPr lang="ru-RU" altLang="ru-RU" sz="1800" dirty="0"/>
              <a:t>Данные параметры позволяют настроить отображение модульных дисциплин в печатной форме диплома:</a:t>
            </a:r>
          </a:p>
          <a:p>
            <a:pPr lvl="1"/>
            <a:r>
              <a:rPr lang="ru-RU" altLang="ru-RU" dirty="0"/>
              <a:t>Вывод наименования модуля</a:t>
            </a:r>
          </a:p>
          <a:p>
            <a:pPr lvl="1"/>
            <a:r>
              <a:rPr lang="ru-RU" altLang="ru-RU" dirty="0"/>
              <a:t>Вывод </a:t>
            </a:r>
            <a:r>
              <a:rPr lang="ru-RU" altLang="ru-RU" dirty="0" err="1"/>
              <a:t>подмодульных</a:t>
            </a:r>
            <a:r>
              <a:rPr lang="ru-RU" altLang="ru-RU" dirty="0"/>
              <a:t> дисциплин</a:t>
            </a:r>
          </a:p>
          <a:p>
            <a:pPr lvl="1"/>
            <a:r>
              <a:rPr lang="ru-RU" altLang="ru-RU" dirty="0"/>
              <a:t>Вывод наименования модуля и содержимого модуля по практике (в скобках)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6D36B8A1-0B17-41D1-B8EC-3AF9D1A29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47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C5175637-79BB-4EAD-8992-6D0C22C16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569647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Настройка «1С:Университет ПРОФ».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sz="2800" kern="1200" dirty="0">
                <a:solidFill>
                  <a:srgbClr val="000000"/>
                </a:solidFill>
                <a:latin typeface="Futura PT Demi" pitchFamily="34" charset="-52"/>
              </a:rPr>
              <a:t>Соответствие категорий дипломов</a:t>
            </a:r>
            <a:endParaRPr lang="ru-RU" altLang="ru-RU" sz="2800" kern="1200" dirty="0">
              <a:solidFill>
                <a:srgbClr val="000000"/>
              </a:solidFill>
              <a:latin typeface="Futura PT Demi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300F7-86AA-4020-8077-1F6352455BD1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EB3D0D21-63CD-41D5-B6B9-99A9458EAB91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6" name="Прямоугольник 2">
            <a:extLst>
              <a:ext uri="{FF2B5EF4-FFF2-40B4-BE49-F238E27FC236}">
                <a16:creationId xmlns:a16="http://schemas.microsoft.com/office/drawing/2014/main" id="{2C7602A7-E7D4-4A6C-B5F7-76AB610F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5184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Установка соответствия между категориями диплома (дисциплины, курсовые работы, практики и т.д.) и различными видами контроля необходима для дальнейшего автоматического заполнения элементов нагрузки в документах об образовании и формировании печатных форм согласно нормативам вуза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9015AB-4771-4F95-BC8E-ADC41BBE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484784"/>
            <a:ext cx="5130808" cy="5040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C9046B63-7F1B-45DE-AD91-503989166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E6C7A-0ED5-436B-9FB7-2229F24FB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" y="4297461"/>
            <a:ext cx="5566073" cy="20880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FB11493-04C5-4229-BC9E-DDB5A1EC70BA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6045498" y="3937099"/>
            <a:ext cx="2498774" cy="14043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02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793240-0F87-437C-8FA8-1B5592E4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403622"/>
            <a:ext cx="5699471" cy="47526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C646EA2B-1EEC-4BC6-BECC-C2BD9E608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0"/>
            <a:ext cx="8463212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Настройка «1С:Университет ПРОФ».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sz="2800" kern="1200" dirty="0">
                <a:solidFill>
                  <a:srgbClr val="000000"/>
                </a:solidFill>
                <a:latin typeface="Futura PT Demi" pitchFamily="34" charset="-52"/>
              </a:rPr>
              <a:t>Порядок дисциплин в приложении</a:t>
            </a:r>
            <a:endParaRPr lang="ru-RU" altLang="ru-RU" sz="2800" kern="1200" dirty="0">
              <a:solidFill>
                <a:srgbClr val="000000"/>
              </a:solidFill>
              <a:latin typeface="Futura PT Demi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EE6FF-4238-4CA4-BDAF-26090C79AA2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AA92179-C803-4D84-BBB8-807ACBA63C5B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Прямоугольник 2">
            <a:extLst>
              <a:ext uri="{FF2B5EF4-FFF2-40B4-BE49-F238E27FC236}">
                <a16:creationId xmlns:a16="http://schemas.microsoft.com/office/drawing/2014/main" id="{5587F8B3-D01B-4DE2-914D-21DBF738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Настройка порядка дисциплин в приложении используется при создании печатных форм приложений к документам об образовании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8F2F8F-C7EE-46A6-933E-F0B103B6B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3779949"/>
            <a:ext cx="583247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2B1E8B22-4061-4613-BCA6-0D1641405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F3C79E50-8D34-4BB4-96F2-081EE859A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425631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dirty="0">
                <a:solidFill>
                  <a:srgbClr val="000000"/>
                </a:solidFill>
                <a:latin typeface="Futura PT Demi" pitchFamily="34" charset="-52"/>
              </a:rPr>
              <a:t>Н</a:t>
            </a: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астройка «1С:Университет ПРОФ».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sz="2800" kern="1200" dirty="0">
                <a:solidFill>
                  <a:srgbClr val="000000"/>
                </a:solidFill>
                <a:latin typeface="Futura PT Demi" pitchFamily="34" charset="-52"/>
              </a:rPr>
              <a:t>Соответствие уровней образования и типов документов</a:t>
            </a:r>
            <a:endParaRPr lang="ru-RU" altLang="ru-RU" sz="2800" kern="1200" dirty="0">
              <a:solidFill>
                <a:srgbClr val="000000"/>
              </a:solidFill>
              <a:latin typeface="Futura PT Demi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026E8-42FB-46A4-942B-570A9ED0F00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D1EBB942-2023-4FCB-A40C-9283F74B1A7E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Прямоугольник 2">
            <a:extLst>
              <a:ext uri="{FF2B5EF4-FFF2-40B4-BE49-F238E27FC236}">
                <a16:creationId xmlns:a16="http://schemas.microsoft.com/office/drawing/2014/main" id="{B836C6A0-EC31-4F11-812A-2BDFDEF44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4" y="1628775"/>
            <a:ext cx="48964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Настройка соответствий между уровнями образования (высшее, среднее общее, среднее специальное, дополнительное и т.д.) и типами документов (аттестаты, дипломы, академические справки и т.д.), предназначена для корректного заполнения </a:t>
            </a:r>
            <a:r>
              <a:rPr lang="ru-RU" sz="1800" dirty="0"/>
              <a:t>документов об образовании, как собственных документов вуза, так и документов, выданных в других образовательных организациях</a:t>
            </a:r>
            <a:endParaRPr lang="ru-RU" alt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7B044B-52FB-4419-9B51-FC6AEDC4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19" y="4581128"/>
            <a:ext cx="5553611" cy="16512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2EECF3-2680-47F4-819B-4EB92867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75" y="1402062"/>
            <a:ext cx="5367406" cy="50504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2987DF-BE66-47CC-A6D1-7E2114027623}"/>
              </a:ext>
            </a:extLst>
          </p:cNvPr>
          <p:cNvSpPr/>
          <p:nvPr/>
        </p:nvSpPr>
        <p:spPr>
          <a:xfrm>
            <a:off x="382634" y="5334744"/>
            <a:ext cx="54006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51C893A4-3B80-42E7-923E-1A240A37E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D2D87931-4872-4C7D-B879-3F33AE8B3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497639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Настройка «1С:Университет ПРОФ».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sz="2800" kern="1200" dirty="0">
                <a:solidFill>
                  <a:srgbClr val="000000"/>
                </a:solidFill>
                <a:latin typeface="Futura PT Demi" pitchFamily="34" charset="-52"/>
              </a:rPr>
              <a:t>Макеты печатных форм</a:t>
            </a:r>
            <a:endParaRPr lang="ru-RU" altLang="ru-RU" sz="2800" kern="1200" dirty="0">
              <a:solidFill>
                <a:srgbClr val="000000"/>
              </a:solidFill>
              <a:latin typeface="Futura PT Demi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6B30A-5536-4EBF-9DAC-3A7C30900C9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C8738D2-3F04-4360-8793-CF35F5222CFD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8" name="Прямоугольник 2">
            <a:extLst>
              <a:ext uri="{FF2B5EF4-FFF2-40B4-BE49-F238E27FC236}">
                <a16:creationId xmlns:a16="http://schemas.microsoft.com/office/drawing/2014/main" id="{0BA1BF81-014F-49DA-A533-A8F603633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12331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buFontTx/>
              <a:buNone/>
            </a:pPr>
            <a:r>
              <a:rPr lang="ru-RU" altLang="ru-RU" sz="1800" b="1" dirty="0"/>
              <a:t>ВНИМАНИЕ</a:t>
            </a:r>
          </a:p>
          <a:p>
            <a:pPr algn="ctr">
              <a:buFontTx/>
              <a:buNone/>
            </a:pPr>
            <a:endParaRPr lang="ru-RU" altLang="ru-RU" sz="1800" b="1" dirty="0"/>
          </a:p>
          <a:p>
            <a:pPr>
              <a:buFontTx/>
              <a:buNone/>
            </a:pPr>
            <a:r>
              <a:rPr lang="ru-RU" altLang="ru-RU" sz="1800" dirty="0"/>
              <a:t>При подготовке печатных форм документов об образовании и (или) квалификации необходимо учитывать следующее:</a:t>
            </a:r>
          </a:p>
          <a:p>
            <a:pPr>
              <a:buFontTx/>
              <a:buAutoNum type="arabicPeriod"/>
            </a:pPr>
            <a:r>
              <a:rPr lang="ru-RU" altLang="ru-RU" sz="1800" dirty="0"/>
              <a:t> для разных принтеров могут быть установлены различные настройки печати, что может привести к смещению границ</a:t>
            </a:r>
          </a:p>
          <a:p>
            <a:pPr>
              <a:buFontTx/>
              <a:buAutoNum type="arabicPeriod"/>
            </a:pPr>
            <a:r>
              <a:rPr lang="ru-RU" altLang="ru-RU" sz="1800" dirty="0"/>
              <a:t> бланки дипломов печатаются в разных типографиях, что также может привести к смещению границ печати</a:t>
            </a:r>
          </a:p>
          <a:p>
            <a:pPr>
              <a:buFontTx/>
              <a:buAutoNum type="arabicPeriod"/>
            </a:pPr>
            <a:endParaRPr lang="ru-RU" altLang="ru-RU" sz="1800" dirty="0"/>
          </a:p>
          <a:p>
            <a:pPr>
              <a:buFontTx/>
              <a:buAutoNum type="arabicPeriod"/>
            </a:pPr>
            <a:endParaRPr lang="ru-RU" altLang="ru-RU" sz="1800" dirty="0"/>
          </a:p>
          <a:p>
            <a:pPr algn="ctr">
              <a:buFontTx/>
              <a:buNone/>
            </a:pPr>
            <a:r>
              <a:rPr lang="ru-RU" altLang="ru-RU" sz="1800" dirty="0"/>
              <a:t>Перед печатью документов об образовании и (или) квалификации на типографских бланках необходимо проверить настройки печати</a:t>
            </a:r>
          </a:p>
        </p:txBody>
      </p:sp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A44B0983-D8BC-4465-BE12-6BDE4E254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541463"/>
            <a:ext cx="358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8">
            <a:extLst>
              <a:ext uri="{FF2B5EF4-FFF2-40B4-BE49-F238E27FC236}">
                <a16:creationId xmlns:a16="http://schemas.microsoft.com/office/drawing/2014/main" id="{A258A1A6-DFF6-40A4-A89A-EEF850957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541463"/>
            <a:ext cx="358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1985660B-2557-4042-9DEE-4130C10A2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C360AA03-02B4-4BEC-A916-9F17F3AAF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641655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dirty="0">
                <a:solidFill>
                  <a:srgbClr val="000000"/>
                </a:solidFill>
                <a:latin typeface="Futura PT Demi" pitchFamily="34" charset="-52"/>
              </a:rPr>
              <a:t>Н</a:t>
            </a: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астройка «1С:Университет ПРОФ».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sz="2800" kern="1200" dirty="0">
                <a:solidFill>
                  <a:srgbClr val="000000"/>
                </a:solidFill>
                <a:latin typeface="Futura PT Demi" pitchFamily="34" charset="-52"/>
              </a:rPr>
              <a:t>Макеты печатных форм</a:t>
            </a:r>
            <a:endParaRPr lang="ru-RU" altLang="ru-RU" sz="2800" kern="1200" dirty="0">
              <a:solidFill>
                <a:srgbClr val="000000"/>
              </a:solidFill>
              <a:latin typeface="Futura PT Demi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60163-90D5-4129-9DE1-43B559576AC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3005A643-C6E0-438B-8A72-1EF89D4F8D0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2" name="Прямоугольник 2">
            <a:extLst>
              <a:ext uri="{FF2B5EF4-FFF2-40B4-BE49-F238E27FC236}">
                <a16:creationId xmlns:a16="http://schemas.microsoft.com/office/drawing/2014/main" id="{4C8DFBB2-39D7-4271-AF32-1B7EA7A6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5184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Хранение нескольких макетов печатных форм для документов об образовании</a:t>
            </a:r>
          </a:p>
          <a:p>
            <a:r>
              <a:rPr lang="ru-RU" altLang="ru-RU" sz="1800" dirty="0"/>
              <a:t>Произвольная настройка макетов печатных форм (в том числе добавление служебных параметров)</a:t>
            </a:r>
          </a:p>
          <a:p>
            <a:r>
              <a:rPr lang="ru-RU" altLang="ru-RU" sz="1800" dirty="0"/>
              <a:t>Создание различных макетов печатных форм для разных типов документов об образовании (диплом бакалавра, диплом магистра и т.д.)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CA712-7177-4A6E-AAF4-4DF7E562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434" y="1484784"/>
            <a:ext cx="6265347" cy="3528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BFFCD90-940C-420B-9373-952EAD323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C5175637-79BB-4EAD-8992-6D0C22C16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569647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Настройка «1С:Университет ПРОФ».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sz="2800" kern="1200" dirty="0">
                <a:solidFill>
                  <a:srgbClr val="000000"/>
                </a:solidFill>
                <a:latin typeface="Futura PT Demi" pitchFamily="34" charset="-52"/>
              </a:rPr>
              <a:t>Макеты печатных форм</a:t>
            </a:r>
            <a:endParaRPr lang="ru-RU" altLang="ru-RU" sz="2800" kern="1200" dirty="0">
              <a:solidFill>
                <a:srgbClr val="000000"/>
              </a:solidFill>
              <a:latin typeface="Futura PT Demi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300F7-86AA-4020-8077-1F6352455BD1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EB3D0D21-63CD-41D5-B6B9-99A9458EAB91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6" name="Прямоугольник 2">
            <a:extLst>
              <a:ext uri="{FF2B5EF4-FFF2-40B4-BE49-F238E27FC236}">
                <a16:creationId xmlns:a16="http://schemas.microsoft.com/office/drawing/2014/main" id="{2C7602A7-E7D4-4A6C-B5F7-76AB610F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51847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В данном разделе настраивается временной период, в течение которого макет печатной формы является актуальным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9C370C-88CC-41E3-841C-4C1E631E7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664200" y="1377559"/>
            <a:ext cx="5708978" cy="50772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3BEEED-5618-4EA1-B331-D42D5B20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3804927"/>
            <a:ext cx="5874955" cy="2387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11CAD732-BAA3-4D18-A53D-572F1F6A6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4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29A82DDE-8103-4E25-B96A-159BB0FC3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7705551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Настройка «1С:Университет ПРОФ».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sz="2800" kern="1200" dirty="0">
                <a:solidFill>
                  <a:srgbClr val="000000"/>
                </a:solidFill>
                <a:latin typeface="Futura PT Demi" pitchFamily="34" charset="-52"/>
              </a:rPr>
              <a:t>Переходы состояний документов</a:t>
            </a:r>
            <a:endParaRPr lang="ru-RU" altLang="ru-RU" sz="2800" kern="1200" dirty="0">
              <a:solidFill>
                <a:srgbClr val="000000"/>
              </a:solidFill>
              <a:latin typeface="Futura PT Demi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0DCEE-C5E4-4345-AEAD-54C85868024F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8DB80AA9-B30A-4360-8066-EAA1AE950A1A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Прямоугольник 2">
            <a:extLst>
              <a:ext uri="{FF2B5EF4-FFF2-40B4-BE49-F238E27FC236}">
                <a16:creationId xmlns:a16="http://schemas.microsoft.com/office/drawing/2014/main" id="{F553A1DA-7EFA-4C26-94D6-A40CAB8B5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4895850" cy="50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buFontTx/>
              <a:buNone/>
            </a:pPr>
            <a:r>
              <a:rPr lang="ru-RU" altLang="ru-RU" sz="1800" dirty="0"/>
              <a:t>Варианты создания, проверки и печати дипломов:</a:t>
            </a:r>
          </a:p>
          <a:p>
            <a:pPr>
              <a:buFontTx/>
              <a:buAutoNum type="arabicPeriod"/>
            </a:pPr>
            <a:r>
              <a:rPr lang="ru-RU" altLang="ru-RU" sz="1800" dirty="0"/>
              <a:t>Дипломы создаются, проверяются и распечатываются на бланках в одном структурном подразделении</a:t>
            </a:r>
          </a:p>
          <a:p>
            <a:pPr>
              <a:buFontTx/>
              <a:buAutoNum type="arabicPeriod"/>
            </a:pPr>
            <a:r>
              <a:rPr lang="ru-RU" altLang="ru-RU" sz="1800" dirty="0"/>
              <a:t>Дипломы создаются и проверяются в деканатах; печать на бланках производится централизовано</a:t>
            </a:r>
          </a:p>
          <a:p>
            <a:pPr>
              <a:buFontTx/>
              <a:buAutoNum type="arabicPeriod"/>
            </a:pPr>
            <a:r>
              <a:rPr lang="ru-RU" altLang="ru-RU" sz="1800" dirty="0"/>
              <a:t>В филиалах: дипломы создаются и проверяются в филиалах (возможна как централизованная, так и распределенная работа); печать на бланках производится централизовано в головном вузе</a:t>
            </a:r>
          </a:p>
          <a:p>
            <a:pPr>
              <a:buNone/>
            </a:pPr>
            <a:r>
              <a:rPr lang="ru-RU" altLang="ru-RU" sz="1800" dirty="0"/>
              <a:t>Данная настройка существует для организации распределенной работы пользователей с документами об образовании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F0E16-DA76-46B4-BEFF-84F28E26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442867"/>
            <a:ext cx="6336506" cy="4992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48005B9-DAC6-490A-B7B5-24C09F4E4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02B16A7B-DA57-482D-81F6-7ED1458C6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353623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Массовое формирование документов об образовании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DF079-52A3-43BF-B758-6CCA264FA65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2F3A12DB-B378-455E-BFD2-459382FB2488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9EF2E827-0B15-4B36-9E7F-2452E776C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12331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buFontTx/>
              <a:buNone/>
              <a:defRPr/>
            </a:pPr>
            <a:r>
              <a:rPr lang="ru-RU" altLang="ru-RU" sz="1800" dirty="0"/>
              <a:t>Обработка «Формирование документов об образовании» предназначена для:</a:t>
            </a:r>
          </a:p>
          <a:p>
            <a:pPr marL="285750" indent="-285750">
              <a:defRPr/>
            </a:pPr>
            <a:r>
              <a:rPr lang="ru-RU" altLang="ru-RU" sz="1800" dirty="0"/>
              <a:t>массового формирования дипломов и приложений к ним</a:t>
            </a:r>
          </a:p>
          <a:p>
            <a:pPr marL="285750" indent="-285750">
              <a:defRPr/>
            </a:pPr>
            <a:r>
              <a:rPr lang="ru-RU" altLang="ru-RU" sz="1800" dirty="0"/>
              <a:t>предоставления информации о дипломах, подготовленных определенным ответственным лицом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448B91-41FA-45D8-AC0D-79407F08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3022600"/>
            <a:ext cx="10144125" cy="2638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2FB80EA-5E20-43E3-9634-91EA5A3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>
            <a:extLst>
              <a:ext uri="{FF2B5EF4-FFF2-40B4-BE49-F238E27FC236}">
                <a16:creationId xmlns:a16="http://schemas.microsoft.com/office/drawing/2014/main" id="{CB687B4D-F158-4E7B-9002-AF83F4C1C0E2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20EACB9-F286-4F0B-B077-F65E88516232}"/>
              </a:ext>
            </a:extLst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>
                <a:solidFill>
                  <a:schemeClr val="tx1"/>
                </a:solidFill>
              </a:rPr>
              <a:t>«1С:УНИВЕРСИТЕТ» И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«1С:УНИВЕРСИТЕТ ПРОФ».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ОБЩАЯ ИНФОРМАЦИЯ О РЕШЕНИЯХ</a:t>
            </a:r>
          </a:p>
        </p:txBody>
      </p:sp>
      <p:pic>
        <p:nvPicPr>
          <p:cNvPr id="7172" name="Рисунок 5">
            <a:extLst>
              <a:ext uri="{FF2B5EF4-FFF2-40B4-BE49-F238E27FC236}">
                <a16:creationId xmlns:a16="http://schemas.microsoft.com/office/drawing/2014/main" id="{9F6C04D9-2540-4723-8598-1771D131A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7B0DC-4405-4447-B08A-EDC43B1757E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8FA9AE4-E623-40ED-B0D1-394C2F4DAB42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2A9D0017-1B06-4F6C-9BCB-F5BD97744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682323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latin typeface="Futura PT Demi" panose="020B0604020202020204" pitchFamily="34" charset="0"/>
              </a:rPr>
              <a:t>Пользовательская настройка документов</a:t>
            </a:r>
            <a:r>
              <a:rPr lang="ru-RU" altLang="ru-RU" sz="2800" kern="1200" dirty="0">
                <a:solidFill>
                  <a:srgbClr val="000000"/>
                </a:solidFill>
                <a:latin typeface="Futura PT Demi" panose="020B0604020202020204" pitchFamily="34" charset="0"/>
              </a:rPr>
              <a:t> об образовании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E5CFC-50C7-4499-9ACE-69B02066B17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0ADE4EB-9B0E-40DE-B39A-DCD27AB20698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5C036F-7F97-4486-8003-66F04A0D7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36" y="1425581"/>
            <a:ext cx="5241860" cy="49733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4A9791-9EBA-4230-85BB-8B865736B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00" y="1425581"/>
            <a:ext cx="5311009" cy="24264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7071FB-3252-4E28-91C3-063435B5C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641" y="3579539"/>
            <a:ext cx="4554528" cy="28813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1BD150B4-DEE6-43CE-B810-CB0B307F9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6C93DC61-E7D7-418D-899E-5A47E302C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0"/>
            <a:ext cx="8694738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Массовое изменение элементов нагрузки документов 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об образовании на основании эталонных значений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09302-67B6-479F-B373-6BB05FB15F5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1B6EB773-527F-4F7F-8390-0689A1BA6EFD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8" name="Прямоугольник 2">
            <a:extLst>
              <a:ext uri="{FF2B5EF4-FFF2-40B4-BE49-F238E27FC236}">
                <a16:creationId xmlns:a16="http://schemas.microsoft.com/office/drawing/2014/main" id="{17D87CCA-8EA0-4FB1-8D7F-2CD7075CE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1233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buFontTx/>
              <a:buNone/>
            </a:pPr>
            <a:r>
              <a:rPr lang="ru-RU" altLang="ru-RU" sz="1800" dirty="0"/>
              <a:t>Обработка «Изменение элементов нагрузки» позволяет частично или полностью перезаполнять элементы нагрузки на основании другого документа об образовании или учебного плана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F3AAAD-9CBC-4141-9E35-DDA0D0DF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50" y="2401888"/>
            <a:ext cx="5645842" cy="3888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D9627F-5D13-4558-B31C-D6AC30E4B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2401888"/>
            <a:ext cx="5645842" cy="3888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99A3484D-3982-413C-A69E-B480476EF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FB0BD7-1977-45B4-9BF0-3E5CDEDF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478088"/>
            <a:ext cx="6316724" cy="3867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5B6C95AF-CD6E-4C44-8259-46DFD9980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569647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Массовое заполнение реквизитов документов об образовании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B66DA-C2CB-4108-9F95-71D88A57008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8E0008C6-BA9F-4A2D-908F-A3EF1A4E7D54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Прямоугольник 2">
            <a:extLst>
              <a:ext uri="{FF2B5EF4-FFF2-40B4-BE49-F238E27FC236}">
                <a16:creationId xmlns:a16="http://schemas.microsoft.com/office/drawing/2014/main" id="{EBA46B0D-0648-4F89-8D37-506F4ACCA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1233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buFontTx/>
              <a:buNone/>
            </a:pPr>
            <a:r>
              <a:rPr lang="ru-RU" altLang="ru-RU" sz="1800" dirty="0"/>
              <a:t>Обработка «Изменение значения документов» позволяет массово установить значение выбранного поля во всех выделенных документах об образовании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36BACC-EC86-4B5A-8573-41CE9316F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7" y="1988840"/>
            <a:ext cx="4176464" cy="46059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C1958D30-AFC2-4B3B-95D5-533CB539E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841D9A-6440-4A8A-8ACB-FC5375CD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1" y="2345562"/>
            <a:ext cx="6233432" cy="4090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6E67D670-2EE2-42F2-B25B-088CE3C1E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569647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Массовая регистрация бланков дипломов и приложений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1D931-408C-407B-B3E9-BB7A4AB5C08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FF0E257-1714-4184-8C63-C3B12184EBBE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7" name="Прямоугольник 2">
            <a:extLst>
              <a:ext uri="{FF2B5EF4-FFF2-40B4-BE49-F238E27FC236}">
                <a16:creationId xmlns:a16="http://schemas.microsoft.com/office/drawing/2014/main" id="{D7C557D3-198A-4973-B249-F8B455DD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1233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buFontTx/>
              <a:buNone/>
            </a:pPr>
            <a:r>
              <a:rPr lang="ru-RU" altLang="ru-RU" sz="1800"/>
              <a:t>Обработка «Форма регистрации бланков» позволяет одновременно для нескольких документов об образовании зарегистрировать дипломы и приложения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9477A5-112C-4ED4-9538-39B7207EA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2192461"/>
            <a:ext cx="3886200" cy="2905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25D5A1-1BE1-4CD5-8BE1-9684DC9A8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3645023"/>
            <a:ext cx="4476439" cy="2592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7AA45DA-6F09-43B6-946A-D9DAAF0DF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1DC50145-7D4E-42CD-9764-F71D1220B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1041717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Печатные формы дипломов и приложений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8CB7D-C6FF-4741-9776-21CFF0666FD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5B85C9A7-4D9D-4233-B597-3C6A17ECD044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24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F67193-DFB5-495E-9BFD-C37F44813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93" y="1052736"/>
            <a:ext cx="8331593" cy="55446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AA0AB73-64ED-4E2A-A666-58136ED2C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2CE072-53D0-462A-8F79-2823AC4E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049341"/>
            <a:ext cx="8331593" cy="55480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04325B73-3EA7-4199-B219-5A21A2202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1041717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Печатные формы дипломов и приложений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3EB6A-CBF6-4E5E-A4DC-C0F33E7A132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E2E6F94C-60EB-4F8C-AF5F-C0F0C55F1A70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40C8E983-5D99-4C4D-BDDE-A8814BBC0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C3EB6648-BAF3-4109-A11E-704FBE9FE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64165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Отчеты для мониторинга работы с документами об образовании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C3E80-2358-4535-A67D-EC6E46E3537C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9B33472A-C388-4143-A262-D41F1DCD2523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26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A6A6ED-87A6-4B1D-94E0-1A2F150E7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3" y="2203450"/>
            <a:ext cx="7583487" cy="417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49" name="Прямоугольник 2">
            <a:extLst>
              <a:ext uri="{FF2B5EF4-FFF2-40B4-BE49-F238E27FC236}">
                <a16:creationId xmlns:a16="http://schemas.microsoft.com/office/drawing/2014/main" id="{9489F5F4-351A-4D79-A1AC-1F0F1808F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123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buFontTx/>
              <a:buNone/>
            </a:pPr>
            <a:r>
              <a:rPr lang="ru-RU" altLang="ru-RU" sz="1800"/>
              <a:t>Отчет «Книга регистрации бланков дипломов»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E47051D-BB38-4947-A705-A39D80FB4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5443078-3788-491D-8A17-9416FF00A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0"/>
            <a:ext cx="8694738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Отчеты для мониторинга работы с документами об образовании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E0F8-1CDD-43A7-97EC-BDF4910D18BC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2279D25-EF12-4588-8C2C-957C668C0BE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27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2" name="Прямоугольник 2">
            <a:extLst>
              <a:ext uri="{FF2B5EF4-FFF2-40B4-BE49-F238E27FC236}">
                <a16:creationId xmlns:a16="http://schemas.microsoft.com/office/drawing/2014/main" id="{A8668114-7733-4F22-99BF-4EBADDBB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1123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buFontTx/>
              <a:buNone/>
            </a:pPr>
            <a:r>
              <a:rPr lang="ru-RU" altLang="ru-RU" sz="1800"/>
              <a:t>Отчет «Количество выданных дипломов»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1BCE30-6D20-45D4-B1C4-C7A9A7AA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090737"/>
            <a:ext cx="10125075" cy="26765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890E6EE-0828-4A96-9AA8-0E210D084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60CBCD9F-B9C0-4C04-B186-982361F85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1041717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Интеграция с ФРДО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17418-8BCF-40EB-B01F-24E3FF0D096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2E51766A-3D25-4151-920D-1C0B3B3C309F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2ED259-8D46-4D18-870C-EC3C23B1A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151769"/>
            <a:ext cx="8773027" cy="540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DB696CC-0481-4129-9AD6-4071B526F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60CBCD9F-B9C0-4C04-B186-982361F85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1041717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Интеграция с Витриной студентов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17418-8BCF-40EB-B01F-24E3FF0D096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2E51766A-3D25-4151-920D-1C0B3B3C309F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29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DB696CC-0481-4129-9AD6-4071B526F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0DC310-15B5-4825-AF7E-5C26BC07C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931" y="2865811"/>
            <a:ext cx="5857850" cy="35889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D4CBA6-EBE4-41FA-B621-94721C72B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48" y="1556792"/>
            <a:ext cx="6246913" cy="24546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8833B4-B5E4-45E9-82D2-954F3D4DEF2A}"/>
              </a:ext>
            </a:extLst>
          </p:cNvPr>
          <p:cNvSpPr/>
          <p:nvPr/>
        </p:nvSpPr>
        <p:spPr>
          <a:xfrm>
            <a:off x="762048" y="3789040"/>
            <a:ext cx="6126040" cy="235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01FD0E-6B00-4955-975C-CEF7C87D04F5}"/>
              </a:ext>
            </a:extLst>
          </p:cNvPr>
          <p:cNvSpPr/>
          <p:nvPr/>
        </p:nvSpPr>
        <p:spPr>
          <a:xfrm>
            <a:off x="10496278" y="5198772"/>
            <a:ext cx="1080815" cy="794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507346F4-087B-42C1-B485-5F9A26EA59FB}"/>
              </a:ext>
            </a:extLst>
          </p:cNvPr>
          <p:cNvCxnSpPr>
            <a:cxnSpLocks/>
            <a:stCxn id="6" idx="2"/>
            <a:endCxn id="9" idx="1"/>
          </p:cNvCxnSpPr>
          <p:nvPr/>
        </p:nvCxnSpPr>
        <p:spPr>
          <a:xfrm rot="16200000" flipH="1">
            <a:off x="6374973" y="1474487"/>
            <a:ext cx="1571400" cy="667121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87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pic>
        <p:nvPicPr>
          <p:cNvPr id="921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63525" y="1484313"/>
            <a:ext cx="11533188" cy="518477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altLang="ru-RU" sz="1800" dirty="0">
                <a:latin typeface="Futura PT Demi" panose="020B0604020202020204" pitchFamily="34" charset="0"/>
              </a:rPr>
              <a:t>Возможности: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  <a:latin typeface="Futura PT Demi" panose="020B0604020202020204" pitchFamily="34" charset="0"/>
              </a:rPr>
              <a:t>прием в вуз, расчет и распределение нагрузки сотрудников, делопроизводство</a:t>
            </a:r>
            <a:br>
              <a:rPr lang="ru-RU" sz="1800" dirty="0">
                <a:solidFill>
                  <a:srgbClr val="008000"/>
                </a:solidFill>
                <a:latin typeface="Futura PT Demi" panose="020B0604020202020204" pitchFamily="34" charset="0"/>
              </a:rPr>
            </a:br>
            <a:r>
              <a:rPr lang="ru-RU" sz="1800" dirty="0">
                <a:solidFill>
                  <a:srgbClr val="008000"/>
                </a:solidFill>
                <a:latin typeface="Futura PT Demi" panose="020B0604020202020204" pitchFamily="34" charset="0"/>
              </a:rPr>
              <a:t>и учет по контингенту обучающихся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  <a:latin typeface="Futura PT Demi" panose="020B0604020202020204" pitchFamily="34" charset="0"/>
              </a:rPr>
              <a:t>интеграция с ФИС ГИА и приема, интеграция с ФРДО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  <a:latin typeface="Futura PT Demi" panose="020B0604020202020204" pitchFamily="34" charset="0"/>
              </a:rPr>
              <a:t>отчеты ВПО-1, ГЗГУ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  <a:latin typeface="Futura PT Demi" panose="020B0604020202020204" pitchFamily="34" charset="0"/>
              </a:rPr>
              <a:t>расписание, послевузовское и дополнительное образование, планирование  и учет результатов выполнения НИР, механизмы эффективного контракта в рамках новых систем оплаты труда, личные кабинеты поступающего, студента и преподавателя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  <a:latin typeface="Futura PT Demi" panose="020B0604020202020204" pitchFamily="34" charset="0"/>
              </a:rPr>
              <a:t>интеграция с Сервисом приема (ВО/СПО)</a:t>
            </a:r>
            <a:endParaRPr lang="en-US" sz="1800" dirty="0">
              <a:solidFill>
                <a:srgbClr val="003399"/>
              </a:solidFill>
              <a:latin typeface="Futura PT Demi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  <a:latin typeface="Futura PT Demi" panose="020B0604020202020204" pitchFamily="34" charset="0"/>
              </a:rPr>
              <a:t>интеграция с Московским социальным реестром</a:t>
            </a:r>
            <a:endParaRPr lang="en-US" sz="1800" dirty="0">
              <a:solidFill>
                <a:srgbClr val="003399"/>
              </a:solidFill>
              <a:latin typeface="Futura PT Demi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  <a:latin typeface="Futura PT Demi" panose="020B0604020202020204" pitchFamily="34" charset="0"/>
              </a:rPr>
              <a:t>интеграция с ЕР ЦДО («Суперсервис дипломов»), интеграция с Витриной студентов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  <a:latin typeface="Futura PT Demi" panose="020B0604020202020204" pitchFamily="34" charset="0"/>
              </a:rPr>
              <a:t>отчеты 1-НК, 2-наука, отчет о деятельности диссертационных советов</a:t>
            </a: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>
                <a:latin typeface="Futura PT Demi" panose="020B0604020202020204" pitchFamily="34" charset="0"/>
              </a:rPr>
              <a:t>Карточка «</a:t>
            </a:r>
            <a:r>
              <a:rPr lang="ru-RU" sz="1800" dirty="0">
                <a:solidFill>
                  <a:srgbClr val="008000"/>
                </a:solidFill>
                <a:latin typeface="Futura PT Demi" panose="020B0604020202020204" pitchFamily="34" charset="0"/>
              </a:rPr>
              <a:t>1С:Университет</a:t>
            </a:r>
            <a:r>
              <a:rPr lang="ru-RU" sz="1600" dirty="0">
                <a:latin typeface="Futura PT Demi" panose="020B0604020202020204" pitchFamily="34" charset="0"/>
              </a:rPr>
              <a:t>» </a:t>
            </a:r>
            <a:r>
              <a:rPr lang="ru-RU" sz="1600" dirty="0">
                <a:latin typeface="Futura PT Demi" panose="020B0604020202020204" pitchFamily="34" charset="0"/>
                <a:hlinkClick r:id="rId4"/>
              </a:rPr>
              <a:t>http://solutions.1c.ru/catalog/university</a:t>
            </a:r>
            <a:endParaRPr lang="ru-RU" sz="1600" dirty="0">
              <a:latin typeface="Futura PT Demi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dirty="0">
                <a:latin typeface="Futura PT Demi" panose="020B0604020202020204" pitchFamily="34" charset="0"/>
              </a:rPr>
              <a:t>Карточка «</a:t>
            </a:r>
            <a:r>
              <a:rPr lang="ru-RU" sz="1800" dirty="0">
                <a:solidFill>
                  <a:srgbClr val="003399"/>
                </a:solidFill>
                <a:latin typeface="Futura PT Demi" panose="020B0604020202020204" pitchFamily="34" charset="0"/>
              </a:rPr>
              <a:t>1С:Университет ПРОФ</a:t>
            </a:r>
            <a:r>
              <a:rPr lang="ru-RU" sz="1600" dirty="0">
                <a:latin typeface="Futura PT Demi" panose="020B0604020202020204" pitchFamily="34" charset="0"/>
              </a:rPr>
              <a:t>» </a:t>
            </a:r>
            <a:r>
              <a:rPr lang="ru-RU" sz="1600" dirty="0">
                <a:latin typeface="Futura PT Demi" panose="020B0604020202020204" pitchFamily="34" charset="0"/>
                <a:hlinkClick r:id="rId5"/>
              </a:rPr>
              <a:t>http://solutions.1c.ru/catalog/university-prof</a:t>
            </a:r>
            <a:endParaRPr lang="ru-RU" sz="1600" dirty="0">
              <a:latin typeface="Futura PT Demi" panose="020B0604020202020204" pitchFamily="34" charset="0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>
                <a:latin typeface="Futura PT Demi" panose="020B0604020202020204" pitchFamily="34" charset="0"/>
              </a:rPr>
              <a:t>Презентации, записи </a:t>
            </a:r>
            <a:r>
              <a:rPr lang="ru-RU" sz="1800" dirty="0" err="1">
                <a:latin typeface="Futura PT Demi" panose="020B0604020202020204" pitchFamily="34" charset="0"/>
              </a:rPr>
              <a:t>вебинаров</a:t>
            </a:r>
            <a:r>
              <a:rPr lang="ru-RU" sz="1800" dirty="0">
                <a:latin typeface="Futura PT Demi" panose="020B0604020202020204" pitchFamily="34" charset="0"/>
              </a:rPr>
              <a:t>, перечень вузов, в которых внедрен/внедряется «1С:Университет» и «1С:Университет ПРОФ»: </a:t>
            </a:r>
            <a:r>
              <a:rPr lang="ru-RU" sz="1800" dirty="0">
                <a:latin typeface="Futura PT Demi" panose="020B0604020202020204" pitchFamily="34" charset="0"/>
                <a:hlinkClick r:id="rId6"/>
              </a:rPr>
              <a:t>http://www.sgu-infocom.ru</a:t>
            </a:r>
            <a:endParaRPr lang="ru-RU" sz="1800" dirty="0">
              <a:latin typeface="Futura PT Demi" panose="020B0604020202020204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1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818312" cy="1081087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Futura PT Demi" pitchFamily="34" charset="-52"/>
              </a:rPr>
              <a:t>«1С:Университет» и </a:t>
            </a:r>
            <a:br>
              <a:rPr lang="ru-RU" altLang="ru-RU" sz="2800" b="1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Futura PT Demi" pitchFamily="34" charset="-52"/>
              </a:rPr>
              <a:t>«1С:Университет ПРОФ». </a:t>
            </a:r>
            <a:endParaRPr lang="ru-RU" altLang="ru-RU" sz="2800" dirty="0">
              <a:latin typeface="Futura PT Demi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42F0D-EBC6-4D4A-9C6F-FA000C4CFE6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A81FA65-0B71-44FA-B744-F98D4FECE0BB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563BDB42-24A2-43E5-9731-4D90CA3FE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1041717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Интеграция с ЕР ЦДО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1EB6F-B551-4097-BA32-5E3B89FF5781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89249553-C0BF-49D0-B9B6-1218DE54A249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30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9CF410-BE64-4D13-8E30-CC846337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38" y="1628775"/>
            <a:ext cx="5278437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821" name="Прямоугольник 2">
            <a:extLst>
              <a:ext uri="{FF2B5EF4-FFF2-40B4-BE49-F238E27FC236}">
                <a16:creationId xmlns:a16="http://schemas.microsoft.com/office/drawing/2014/main" id="{0EF3AB1F-5C66-4350-925B-1D1CB691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56165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buFontTx/>
              <a:buNone/>
            </a:pPr>
            <a:r>
              <a:rPr lang="ru-RU" altLang="ru-RU" sz="1800"/>
              <a:t>«Правительство расширило эксперимент по созданию электронных дипломов и аттестатов» </a:t>
            </a:r>
          </a:p>
          <a:p>
            <a:pPr>
              <a:buFontTx/>
              <a:buNone/>
            </a:pPr>
            <a:r>
              <a:rPr lang="ru-RU" altLang="ru-RU" sz="1800"/>
              <a:t>Ссылка на новость </a:t>
            </a:r>
          </a:p>
          <a:p>
            <a:pPr>
              <a:buFontTx/>
              <a:buNone/>
            </a:pPr>
            <a:r>
              <a:rPr lang="ru-RU" altLang="ru-RU" sz="1800">
                <a:hlinkClick r:id="rId3"/>
              </a:rPr>
              <a:t>http://government.ru/news/50891/</a:t>
            </a:r>
            <a:endParaRPr lang="ru-RU" altLang="ru-RU" sz="1800"/>
          </a:p>
          <a:p>
            <a:pPr>
              <a:buFontTx/>
              <a:buNone/>
            </a:pPr>
            <a:endParaRPr lang="ru-RU" altLang="ru-RU" sz="1800"/>
          </a:p>
          <a:p>
            <a:pPr algn="ctr">
              <a:buFontTx/>
              <a:buNone/>
            </a:pPr>
            <a:r>
              <a:rPr lang="ru-RU" altLang="ru-RU" sz="1800"/>
              <a:t>«Эксперимент по созданию цифровых документов об образовании и квалификации будет продолжен в новом формате. Теперь помимо школ, колледжей и вузов в нём будут участвовать учреждения дополнительного образования. Также увеличится число участников эксперимента. Постановление об этом подписано. </a:t>
            </a:r>
          </a:p>
          <a:p>
            <a:pPr algn="ctr">
              <a:buFontTx/>
              <a:buNone/>
            </a:pPr>
            <a:r>
              <a:rPr lang="ru-RU" altLang="ru-RU" sz="1800"/>
              <a:t>В 2024 году эксперимент охватит федеральные, региональные и частные образовательные организации, в том числе 277 школ, 260 колледжей, 61 вуз и 225 учреждений дополнительного образования.»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D4B2748-3F4A-492C-A485-BA8BE2C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600BF724-0866-4AA9-B44E-A4F23B074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1041717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Интеграция с ЕР ЦДО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9BD27-C779-4A86-8BBA-E7EFFDBE352F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5DB33788-1E88-43CB-86A5-15D959C3D0C8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31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90606-043A-4F46-BD79-82DE81C8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3" y="1393825"/>
            <a:ext cx="7119937" cy="5097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4A915C3E-51F7-4878-A383-BE748E53B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 2">
            <a:extLst>
              <a:ext uri="{FF2B5EF4-FFF2-40B4-BE49-F238E27FC236}">
                <a16:creationId xmlns:a16="http://schemas.microsoft.com/office/drawing/2014/main" id="{CE0D8EBE-B9E8-4423-A2FD-59552B11EDCB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35844" name="Заголовок 1">
            <a:extLst>
              <a:ext uri="{FF2B5EF4-FFF2-40B4-BE49-F238E27FC236}">
                <a16:creationId xmlns:a16="http://schemas.microsoft.com/office/drawing/2014/main" id="{2E37B854-35E5-415C-9439-4A774A3B8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569647" cy="1254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Ответы на часто задаваемые вопросы при работе с 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«1С:Университет ПРОФ»</a:t>
            </a:r>
          </a:p>
        </p:txBody>
      </p:sp>
      <p:sp>
        <p:nvSpPr>
          <p:cNvPr id="36869" name="Объект 1">
            <a:extLst>
              <a:ext uri="{FF2B5EF4-FFF2-40B4-BE49-F238E27FC236}">
                <a16:creationId xmlns:a16="http://schemas.microsoft.com/office/drawing/2014/main" id="{D9FF455A-F3A3-433E-A704-E23C74C5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5794375"/>
            <a:ext cx="11304588" cy="6413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</a:pPr>
            <a:r>
              <a:rPr lang="ru-RU" altLang="ru-RU" sz="1800">
                <a:latin typeface="Futura PT Demi" pitchFamily="34" charset="-52"/>
              </a:rPr>
              <a:t>На сайте </a:t>
            </a:r>
            <a:r>
              <a:rPr lang="ru-RU" altLang="ru-RU" sz="1800">
                <a:latin typeface="Futura PT Demi" pitchFamily="34" charset="-52"/>
                <a:hlinkClick r:id="rId2"/>
              </a:rPr>
              <a:t>http://www.sgu-infocom.ru</a:t>
            </a:r>
            <a:r>
              <a:rPr lang="ru-RU" altLang="ru-RU" sz="1800">
                <a:latin typeface="Futura PT Demi" pitchFamily="34" charset="-52"/>
              </a:rPr>
              <a:t> в разделе «Поддержка» присутствуют файлы с ответами </a:t>
            </a:r>
          </a:p>
          <a:p>
            <a:pPr marL="0" indent="0" algn="ctr">
              <a:buFontTx/>
              <a:buNone/>
            </a:pPr>
            <a:r>
              <a:rPr lang="ru-RU" altLang="ru-RU" sz="1800">
                <a:latin typeface="Futura PT Demi" pitchFamily="34" charset="-52"/>
              </a:rPr>
              <a:t>на часто задаваемые вопросы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811F1-6D75-492D-84F4-FEFC6AD8630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A81FA65-0B71-44FA-B744-F98D4FECE0BB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3B0C10-8F84-4239-BE61-FA6835F1A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00" y="1183807"/>
            <a:ext cx="6624200" cy="44903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7938CF-9045-4EA8-ADA1-5E7D60A5A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908050"/>
            <a:ext cx="65532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47108" name="Заголовок 1"/>
          <p:cNvSpPr txBox="1">
            <a:spLocks/>
          </p:cNvSpPr>
          <p:nvPr/>
        </p:nvSpPr>
        <p:spPr bwMode="auto">
          <a:xfrm>
            <a:off x="963613" y="4406900"/>
            <a:ext cx="10172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>
                <a:solidFill>
                  <a:srgbClr val="000000"/>
                </a:solidFill>
              </a:rPr>
              <a:t>ЭКОСИСТЕМА ВУЗА И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>
                <a:solidFill>
                  <a:srgbClr val="000000"/>
                </a:solidFill>
              </a:rPr>
              <a:t>«1С:УНИВЕРСИТЕТ ПРОФ»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296D0-8CBE-44DA-B10F-9517E34CE5DF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A81FA65-0B71-44FA-B744-F98D4FECE0BB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957263" y="1484313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kern="0" dirty="0"/>
              <a:t>Вузами России приобретено более 450 экземпляров программного продукта. </a:t>
            </a:r>
          </a:p>
          <a:p>
            <a:pPr marL="0" indent="0">
              <a:buFontTx/>
              <a:buNone/>
              <a:defRPr/>
            </a:pPr>
            <a:r>
              <a:rPr lang="ru-RU" altLang="ru-RU" kern="0" dirty="0"/>
              <a:t>Среди вузов, внедряющих «1С:Университет» и «1С:Университет ПРОФ»:</a:t>
            </a:r>
          </a:p>
          <a:p>
            <a:pPr marL="522288" eaLnBrk="1" fontAlgn="b" hangingPunct="1">
              <a:lnSpc>
                <a:spcPts val="1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НИТУ </a:t>
            </a:r>
            <a:r>
              <a:rPr lang="ru-RU" kern="0" dirty="0" err="1"/>
              <a:t>МИСиС</a:t>
            </a:r>
            <a:endParaRPr lang="ru-RU" kern="0" dirty="0"/>
          </a:p>
          <a:p>
            <a:pPr marL="522288" eaLnBrk="1" fontAlgn="b" hangingPunct="1">
              <a:lnSpc>
                <a:spcPts val="1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Финансовый университет при Правительстве Российской Федерации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Московский политехнический университет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Южный федеральный университет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Дальневосточный федеральный университет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Тюменский государственный университет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/>
              <a:t>Дипломатическая </a:t>
            </a:r>
            <a:r>
              <a:rPr lang="ru-RU" kern="0" dirty="0"/>
              <a:t>академия Министерства иностранных дел Российской Федерации</a:t>
            </a:r>
          </a:p>
          <a:p>
            <a:pPr marL="522288" eaLnBrk="1" fontAlgn="b" hangingPunct="1">
              <a:lnSpc>
                <a:spcPts val="13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Северо-Кавказский федеральный университет</a:t>
            </a: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sp>
        <p:nvSpPr>
          <p:cNvPr id="7" name="Заголовок 1">
            <a:extLst/>
          </p:cNvPr>
          <p:cNvSpPr txBox="1">
            <a:spLocks noChangeArrowheads="1"/>
          </p:cNvSpPr>
          <p:nvPr/>
        </p:nvSpPr>
        <p:spPr bwMode="auto">
          <a:xfrm>
            <a:off x="1774825" y="188913"/>
            <a:ext cx="100091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b="1" kern="0" dirty="0">
                <a:solidFill>
                  <a:schemeClr val="tx1"/>
                </a:solidFill>
              </a:rPr>
              <a:t>Внедрения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4ED54C-C545-4E2A-86AD-C0D947B5A67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A81FA65-0B71-44FA-B744-F98D4FECE0BB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550863" y="1484313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kern="0" dirty="0"/>
              <a:t>Экосистема 1С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партнеры фирмы «1С» (в РФ более 60 компаний-партнеров фирмы 1С с компетенциями в части автоматизации образовательных организаций</a:t>
            </a:r>
            <a:r>
              <a:rPr lang="ru-RU" u="sng" dirty="0"/>
              <a:t>)</a:t>
            </a:r>
            <a:endParaRPr lang="ru-RU" dirty="0"/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«1С» технологиям (в РФ более 100 </a:t>
            </a:r>
            <a:r>
              <a:rPr lang="ru-RU" dirty="0" err="1"/>
              <a:t>тыс</a:t>
            </a:r>
            <a:r>
              <a:rPr lang="ru-RU" dirty="0"/>
              <a:t> специалистов по программированию в среде «1С») </a:t>
            </a:r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«1С:Университет ПРОФ» (в РФ более 500 специалистов по «1С:Университет ПРОФ»)</a:t>
            </a:r>
          </a:p>
          <a:p>
            <a:pPr marL="357188" indent="-3571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комплекс программных продуктов  по автоматизации предприятий, в том числе автоматизации деятельности образовательных учреждений</a:t>
            </a:r>
          </a:p>
          <a:p>
            <a:pPr marL="5222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endParaRPr 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sp>
        <p:nvSpPr>
          <p:cNvPr id="6" name="Заголовок 1">
            <a:extLst/>
          </p:cNvPr>
          <p:cNvSpPr txBox="1">
            <a:spLocks noChangeArrowheads="1"/>
          </p:cNvSpPr>
          <p:nvPr/>
        </p:nvSpPr>
        <p:spPr bwMode="auto">
          <a:xfrm>
            <a:off x="1774825" y="188913"/>
            <a:ext cx="8497639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Конкурентные преимущества решений на платформе «1С:Предприятие»</a:t>
            </a:r>
            <a:endParaRPr lang="ru-RU" altLang="ru-RU" b="1" kern="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CA948-165F-4041-913B-F7E69CA0AEFC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A81FA65-0B71-44FA-B744-F98D4FECE0BB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pic>
        <p:nvPicPr>
          <p:cNvPr id="50179" name="Picture 4" descr="schem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87463"/>
            <a:ext cx="9121775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/>
          </p:cNvPr>
          <p:cNvSpPr txBox="1">
            <a:spLocks noChangeArrowheads="1"/>
          </p:cNvSpPr>
          <p:nvPr/>
        </p:nvSpPr>
        <p:spPr bwMode="auto">
          <a:xfrm>
            <a:off x="1774825" y="188913"/>
            <a:ext cx="100091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Комплекс программных продуктов  «1С» для автоматизации вузов</a:t>
            </a:r>
            <a:endParaRPr lang="ru-RU" altLang="ru-RU" b="1" kern="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4EDFEC-5D8F-4AB9-96A6-6EC7023D7710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A81FA65-0B71-44FA-B744-F98D4FECE0BB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-52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8F37F13-521E-498C-8166-CFF824D3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484313"/>
            <a:ext cx="11533188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800" dirty="0">
                <a:latin typeface="Futura PT Demi" panose="020B0604020202020204" pitchFamily="34" charset="0"/>
              </a:rPr>
              <a:t>Карточка «1С:Университет ПРОФ» </a:t>
            </a:r>
            <a:r>
              <a:rPr lang="ru-RU" sz="1800" dirty="0">
                <a:solidFill>
                  <a:schemeClr val="tx2"/>
                </a:solidFill>
                <a:latin typeface="Futura PT Demi" panose="020B0604020202020204" pitchFamily="34" charset="0"/>
                <a:hlinkClick r:id="rId3"/>
              </a:rPr>
              <a:t>http://solutions.1c.ru/catalog/university-prof</a:t>
            </a:r>
            <a:endParaRPr lang="ru-RU" sz="1800" dirty="0">
              <a:solidFill>
                <a:schemeClr val="tx2"/>
              </a:solidFill>
              <a:latin typeface="Futura PT Demi" panose="020B0604020202020204" pitchFamily="34" charset="0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altLang="ru-RU" sz="1800" dirty="0">
                <a:latin typeface="Futura PT Demi" panose="020B0604020202020204" pitchFamily="34" charset="0"/>
              </a:rPr>
              <a:t>Приобретение </a:t>
            </a:r>
            <a:r>
              <a:rPr lang="ru-RU" sz="1800" dirty="0">
                <a:latin typeface="Futura PT Demi" panose="020B0604020202020204" pitchFamily="34" charset="0"/>
              </a:rPr>
              <a:t>«1С:Университет ПРОФ» </a:t>
            </a:r>
            <a:r>
              <a:rPr lang="ru-RU" altLang="ru-RU" sz="1800" dirty="0">
                <a:solidFill>
                  <a:schemeClr val="tx2"/>
                </a:solidFill>
                <a:latin typeface="Futura PT Demi" panose="020B0604020202020204" pitchFamily="34" charset="0"/>
                <a:hlinkClick r:id="rId4"/>
              </a:rPr>
              <a:t>https://solutions.1c.ru/catalog/university-prof/buy</a:t>
            </a:r>
            <a:endParaRPr lang="ru-RU" sz="1800" dirty="0">
              <a:latin typeface="Futura PT Demi" panose="020B0604020202020204" pitchFamily="34" charset="0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altLang="ru-RU" sz="1800" dirty="0">
                <a:latin typeface="Futura PT Demi" panose="020B0604020202020204" pitchFamily="34" charset="0"/>
              </a:rPr>
              <a:t>Демоверсия</a:t>
            </a:r>
            <a:r>
              <a:rPr lang="ru-RU" altLang="ru-RU" sz="1800" dirty="0">
                <a:solidFill>
                  <a:schemeClr val="tx2"/>
                </a:solidFill>
                <a:latin typeface="Futura PT Demi" panose="020B0604020202020204" pitchFamily="34" charset="0"/>
              </a:rPr>
              <a:t> </a:t>
            </a:r>
            <a:r>
              <a:rPr lang="en-US" altLang="ru-RU" sz="1800" dirty="0">
                <a:solidFill>
                  <a:schemeClr val="tx2"/>
                </a:solidFill>
                <a:latin typeface="Futura PT Demi" panose="020B0604020202020204" pitchFamily="34" charset="0"/>
                <a:hlinkClick r:id="rId5"/>
              </a:rPr>
              <a:t>https://demo.solutions.1c.ru/portal/index.php?kod=UniversityPROF&amp;type=1</a:t>
            </a:r>
            <a:endParaRPr lang="ru-RU" altLang="ru-RU" sz="1800" dirty="0">
              <a:solidFill>
                <a:schemeClr val="tx2"/>
              </a:solidFill>
              <a:latin typeface="Futura PT Demi" panose="020B0604020202020204" pitchFamily="34" charset="0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>
                <a:latin typeface="Futura PT Demi" panose="020B0604020202020204" pitchFamily="34" charset="0"/>
              </a:rPr>
              <a:t>Презентации, записи вебинаров, перечень вузов, в которых внедрен/внедряется «1С:Университет ПРОФ», ответы на часто задаваемые вопросы: </a:t>
            </a:r>
            <a:r>
              <a:rPr lang="ru-RU" sz="1800" dirty="0">
                <a:latin typeface="Futura PT Demi" panose="020B0604020202020204" pitchFamily="34" charset="0"/>
                <a:hlinkClick r:id="rId6"/>
              </a:rPr>
              <a:t>http://www.sgu-infocom.ru</a:t>
            </a:r>
            <a:endParaRPr lang="ru-RU" sz="1800" dirty="0">
              <a:latin typeface="Futura PT Demi" panose="020B0604020202020204" pitchFamily="34" charset="0"/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altLang="ru-RU" sz="1800" dirty="0">
                <a:latin typeface="Futura PT Demi" panose="020B0604020202020204" pitchFamily="34" charset="0"/>
              </a:rPr>
              <a:t>Профильные чаты для обмена опытом с партнерами и вузами по </a:t>
            </a:r>
            <a:r>
              <a:rPr lang="ru-RU" sz="1800" dirty="0">
                <a:latin typeface="Futura PT Demi" panose="020B0604020202020204" pitchFamily="34" charset="0"/>
              </a:rPr>
              <a:t>«1С:Университет ПРОФ» </a:t>
            </a:r>
            <a:r>
              <a:rPr lang="ru-RU" altLang="ru-RU" sz="1800" dirty="0">
                <a:latin typeface="Futura PT Demi" panose="020B0604020202020204" pitchFamily="34" charset="0"/>
                <a:hlinkClick r:id="rId7"/>
              </a:rPr>
              <a:t>https://t.me/News1CUniver</a:t>
            </a:r>
            <a:r>
              <a:rPr lang="ru-RU" altLang="ru-RU" sz="1800" dirty="0">
                <a:latin typeface="Futura PT Demi" panose="020B0604020202020204" pitchFamily="34" charset="0"/>
              </a:rPr>
              <a:t>  </a:t>
            </a:r>
            <a:r>
              <a:rPr lang="ru-RU" altLang="ru-RU" sz="1800" dirty="0">
                <a:latin typeface="Futura PT Demi" panose="020B0604020202020204" pitchFamily="34" charset="0"/>
                <a:hlinkClick r:id="rId8"/>
              </a:rPr>
              <a:t>https://t.me/chat1cUniver</a:t>
            </a:r>
            <a:r>
              <a:rPr lang="ru-RU" altLang="ru-RU" sz="1800" dirty="0">
                <a:latin typeface="Futura PT Demi" panose="020B0604020202020204" pitchFamily="34" charset="0"/>
              </a:rPr>
              <a:t> </a:t>
            </a:r>
            <a:r>
              <a:rPr lang="ru-RU" altLang="ru-RU" sz="1800" dirty="0">
                <a:latin typeface="Futura PT Demi" panose="020B0604020202020204" pitchFamily="34" charset="0"/>
                <a:hlinkClick r:id="rId9"/>
              </a:rPr>
              <a:t>https://t.me/superservicesuniversity</a:t>
            </a:r>
            <a:endParaRPr lang="ru-RU" altLang="ru-RU" sz="1800" dirty="0">
              <a:latin typeface="Futura PT Demi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1800" b="1" dirty="0">
              <a:latin typeface="Futura PT Demi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dirty="0">
                <a:latin typeface="Futura PT Demi" panose="020B0604020202020204" pitchFamily="34" charset="0"/>
              </a:rPr>
              <a:t>Руководство пользователя «1С:Университет ПРОФ» </a:t>
            </a:r>
            <a:r>
              <a:rPr lang="en-US" sz="1800" dirty="0">
                <a:latin typeface="Futura PT Demi" panose="020B0604020202020204" pitchFamily="34" charset="0"/>
                <a:hlinkClick r:id="rId10"/>
              </a:rPr>
              <a:t>https://releases.1c.ru/project/SGU_UniversityPROF_2_2</a:t>
            </a:r>
            <a:endParaRPr lang="ru-RU" sz="1800" dirty="0">
              <a:latin typeface="Futura PT Demi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ru-RU" sz="1800" dirty="0">
              <a:latin typeface="Futura PT Demi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dirty="0">
                <a:latin typeface="Futura PT Demi" panose="020B0604020202020204" pitchFamily="34" charset="0"/>
              </a:rPr>
              <a:t>Ответы на часто задаваемые вопросы </a:t>
            </a:r>
            <a:r>
              <a:rPr lang="en-US" sz="1800" dirty="0">
                <a:latin typeface="Futura PT Demi" panose="020B0604020202020204" pitchFamily="34" charset="0"/>
                <a:hlinkClick r:id="rId11"/>
              </a:rPr>
              <a:t>https://sgu-infocom.ru/support/faq/</a:t>
            </a:r>
            <a:r>
              <a:rPr lang="ru-RU" sz="1800" dirty="0">
                <a:latin typeface="Futura PT Demi" panose="020B0604020202020204" pitchFamily="34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endParaRPr lang="ru-RU" altLang="ru-RU" sz="18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endParaRPr lang="ru-RU" sz="1800" dirty="0"/>
          </a:p>
          <a:p>
            <a:pPr>
              <a:defRPr/>
            </a:pPr>
            <a:endParaRPr lang="ru-RU" dirty="0"/>
          </a:p>
        </p:txBody>
      </p:sp>
      <p:sp>
        <p:nvSpPr>
          <p:cNvPr id="1741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46338" y="115888"/>
            <a:ext cx="9350375" cy="1081087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Futura PT Demi" pitchFamily="34" charset="-52"/>
              </a:rPr>
              <a:t>Информационные материалы по </a:t>
            </a:r>
            <a:br>
              <a:rPr lang="ru-RU" altLang="ru-RU" sz="2800" b="1" dirty="0">
                <a:latin typeface="Futura PT Demi" pitchFamily="34" charset="-52"/>
              </a:rPr>
            </a:br>
            <a:r>
              <a:rPr lang="ru-RU" altLang="ru-RU" sz="2800" b="1" dirty="0">
                <a:latin typeface="Futura PT Demi" pitchFamily="34" charset="-52"/>
              </a:rPr>
              <a:t>«1С:Университет ПРОФ»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F27F25-D637-4AB4-A20B-6169B475BDB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A81FA65-0B71-44FA-B744-F98D4FECE0BB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590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5120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833563" y="471488"/>
            <a:ext cx="8523287" cy="720725"/>
          </a:xfrm>
        </p:spPr>
        <p:txBody>
          <a:bodyPr/>
          <a:lstStyle/>
          <a:p>
            <a:pPr algn="ctr"/>
            <a:r>
              <a:rPr lang="ru-RU" altLang="ru-RU" sz="4000" b="1">
                <a:latin typeface="Futura PT Demi" pitchFamily="34" charset="-52"/>
              </a:rPr>
              <a:t>СПАСИБО ЗА ВНИМАНИЕ!</a:t>
            </a:r>
          </a:p>
        </p:txBody>
      </p:sp>
      <p:pic>
        <p:nvPicPr>
          <p:cNvPr id="51204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158824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59" y="3676553"/>
            <a:ext cx="1696665" cy="16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957263" y="1585913"/>
            <a:ext cx="8234362" cy="4867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1800" kern="0" dirty="0"/>
              <a:t>ФИРМА «1С» 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 err="1"/>
              <a:t>web</a:t>
            </a:r>
            <a:r>
              <a:rPr lang="ru-RU" altLang="ru-RU" sz="1600" kern="0" dirty="0"/>
              <a:t>: </a:t>
            </a:r>
            <a:r>
              <a:rPr lang="ru-RU" altLang="ru-RU" sz="1600" kern="0" dirty="0">
                <a:hlinkClick r:id="rId5"/>
              </a:rPr>
              <a:t>http://solutions.1c.ru/catalog/university-prof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 err="1"/>
              <a:t>web</a:t>
            </a:r>
            <a:r>
              <a:rPr lang="ru-RU" altLang="ru-RU" sz="1600" kern="0" dirty="0"/>
              <a:t>: </a:t>
            </a:r>
            <a:r>
              <a:rPr lang="ru-RU" altLang="ru-RU" sz="1600" kern="0" dirty="0">
                <a:hlinkClick r:id="rId6"/>
              </a:rPr>
              <a:t>http://solutions.1c.ru/catalog/university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(495) 737-92-57</a:t>
            </a:r>
          </a:p>
          <a:p>
            <a:pPr marL="0" indent="0">
              <a:buFontTx/>
              <a:buNone/>
              <a:defRPr/>
            </a:pPr>
            <a:endParaRPr lang="ru-RU" altLang="ru-RU" sz="18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ООО «СГУ-</a:t>
            </a:r>
            <a:r>
              <a:rPr lang="ru-RU" altLang="ru-RU" sz="1800" kern="0" dirty="0" err="1"/>
              <a:t>Инфоком</a:t>
            </a:r>
            <a:r>
              <a:rPr lang="ru-RU" altLang="ru-RU" sz="1800" kern="0" dirty="0"/>
              <a:t>»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Линия консультационной поддержки: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 err="1"/>
              <a:t>web</a:t>
            </a:r>
            <a:r>
              <a:rPr lang="ru-RU" altLang="ru-RU" sz="1600" kern="0" dirty="0"/>
              <a:t>: </a:t>
            </a:r>
            <a:r>
              <a:rPr lang="ru-RU" altLang="ru-RU" sz="1600" kern="0" dirty="0">
                <a:hlinkClick r:id="rId7"/>
              </a:rPr>
              <a:t>http://sgu-infocom.ru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e-mail: </a:t>
            </a:r>
            <a:r>
              <a:rPr lang="ru-RU" altLang="ru-RU" sz="1600" kern="0" dirty="0">
                <a:hlinkClick r:id="rId8"/>
              </a:rPr>
              <a:t>1с@sgu-infocom.ru</a:t>
            </a:r>
            <a:br>
              <a:rPr lang="ru-RU" altLang="ru-RU" sz="1600" kern="0" dirty="0"/>
            </a:br>
            <a:r>
              <a:rPr lang="ru-RU" altLang="ru-RU" sz="1600" kern="0" dirty="0"/>
              <a:t>1С-Коннект: </a:t>
            </a:r>
            <a:r>
              <a:rPr lang="ru-RU" altLang="ru-RU" sz="1600" kern="0" dirty="0">
                <a:hlinkClick r:id="rId9"/>
              </a:rPr>
              <a:t>ЛК Отраслевые решения линейки 1С:Университет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(499) 700-00-65</a:t>
            </a:r>
          </a:p>
          <a:p>
            <a:pPr marL="0" indent="0">
              <a:buFontTx/>
              <a:buNone/>
              <a:defRPr/>
            </a:pPr>
            <a:endParaRPr lang="ru-RU" altLang="ru-RU" sz="14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Отдел индивидуального сервисного сопровождения: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</a:t>
            </a:r>
            <a:r>
              <a:rPr lang="ru-RU" altLang="ru-RU" sz="1600" kern="0" dirty="0" err="1"/>
              <a:t>mail</a:t>
            </a:r>
            <a:r>
              <a:rPr lang="ru-RU" altLang="ru-RU" sz="1600" kern="0" dirty="0"/>
              <a:t>: </a:t>
            </a:r>
            <a:r>
              <a:rPr lang="ru-RU" altLang="ru-RU" sz="1600" kern="0" dirty="0">
                <a:hlinkClick r:id="rId10"/>
              </a:rPr>
              <a:t>1с</a:t>
            </a:r>
            <a:r>
              <a:rPr lang="en-US" altLang="ru-RU" sz="1600" kern="0" dirty="0">
                <a:hlinkClick r:id="rId10"/>
              </a:rPr>
              <a:t>sales</a:t>
            </a:r>
            <a:r>
              <a:rPr lang="ru-RU" altLang="ru-RU" sz="1600" kern="0" dirty="0">
                <a:hlinkClick r:id="rId10"/>
              </a:rPr>
              <a:t>@</a:t>
            </a:r>
            <a:r>
              <a:rPr lang="ru-RU" altLang="ru-RU" sz="1600" kern="0" dirty="0" err="1">
                <a:hlinkClick r:id="rId10"/>
              </a:rPr>
              <a:t>infocom</a:t>
            </a:r>
            <a:r>
              <a:rPr lang="en-US" altLang="ru-RU" sz="1600" kern="0" dirty="0">
                <a:hlinkClick r:id="rId10"/>
              </a:rPr>
              <a:t>-s</a:t>
            </a:r>
            <a:r>
              <a:rPr lang="ru-RU" altLang="ru-RU" sz="1600" kern="0" dirty="0">
                <a:hlinkClick r:id="rId10"/>
              </a:rPr>
              <a:t>.ru</a:t>
            </a:r>
            <a:br>
              <a:rPr lang="ru-RU" altLang="ru-RU" sz="1600" kern="0" dirty="0"/>
            </a:br>
            <a:r>
              <a:rPr lang="ru-RU" altLang="ru-RU" sz="1600" kern="0" dirty="0"/>
              <a:t>тел. +7 (499) 649-15-99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4252B6-23DF-4887-B0D6-D7BE992295AF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AA81FA65-0B71-44FA-B744-F98D4FECE0BB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 2">
            <a:extLst>
              <a:ext uri="{FF2B5EF4-FFF2-40B4-BE49-F238E27FC236}">
                <a16:creationId xmlns:a16="http://schemas.microsoft.com/office/drawing/2014/main" id="{AC700102-02CF-4BD5-AF2A-8FF3595864D3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C0B00ED-44E0-41A6-A871-8BB75D8C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ru-RU" sz="1800" b="1" dirty="0">
                <a:latin typeface="Futura PT Demi" panose="020B0604020202020204" pitchFamily="34" charset="0"/>
              </a:rPr>
              <a:t>Стоимость владения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Стоимость «1С:Университет» – 96 000 р., «1С:Университет ПРОФ» – 282 700 р.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Futura PT Demi" panose="020B0604020202020204" pitchFamily="34" charset="0"/>
              </a:rPr>
              <a:t>Поддержка </a:t>
            </a:r>
            <a:r>
              <a:rPr lang="ru-RU" sz="1800" dirty="0">
                <a:latin typeface="Futura PT Demi" panose="020B0604020202020204" pitchFamily="34" charset="0"/>
              </a:rPr>
              <a:t>«1С:Университет» – 91 200 р./год (КП Отраслевой , пролонгация после перерыва),</a:t>
            </a:r>
            <a:br>
              <a:rPr lang="ru-RU" sz="1800" dirty="0">
                <a:latin typeface="Futura PT Demi" panose="020B0604020202020204" pitchFamily="34" charset="0"/>
              </a:rPr>
            </a:br>
            <a:r>
              <a:rPr lang="ru-RU" altLang="ru-RU" sz="1800" dirty="0">
                <a:latin typeface="Futura PT Demi" panose="020B0604020202020204" pitchFamily="34" charset="0"/>
              </a:rPr>
              <a:t>«1С:Университет ПРОФ» </a:t>
            </a:r>
            <a:r>
              <a:rPr lang="ru-RU" sz="1800" dirty="0">
                <a:latin typeface="Futura PT Demi" panose="020B0604020202020204" pitchFamily="34" charset="0"/>
              </a:rPr>
              <a:t>– 279 400 </a:t>
            </a:r>
            <a:r>
              <a:rPr lang="ru-RU" altLang="ru-RU" sz="1800" dirty="0">
                <a:latin typeface="Futura PT Demi" panose="020B0604020202020204" pitchFamily="34" charset="0"/>
              </a:rPr>
              <a:t>р./год (СЛК)</a:t>
            </a:r>
            <a:endParaRPr lang="ru-RU" sz="1800" dirty="0">
              <a:latin typeface="Futura PT Demi" panose="020B0604020202020204" pitchFamily="34" charset="0"/>
            </a:endParaRP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Лицензия на сервер – 115 200 р.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Клиентская лицензия – примерно 5 000 р., достаточно 200 – 500 лицензий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Объем адаптаций под требования вуза – по согласованию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ru-RU" sz="1800" b="1" dirty="0">
                <a:latin typeface="Futura PT Demi" panose="020B0604020202020204" pitchFamily="34" charset="0"/>
              </a:rPr>
              <a:t>Особенности решения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Соответствие нормативной базе, постоянные обновления (4-5 в год)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Взаимодействие с вузовским сообществом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ru-RU" sz="1800" b="1" dirty="0">
                <a:latin typeface="Futura PT Demi" panose="020B0604020202020204" pitchFamily="34" charset="0"/>
              </a:rPr>
              <a:t>Особенности комплексного внедрения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Продолжительность внедрения от 6 мес. до 3-х лет 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Привлечение лучших партнеров, гарантии фирмы «1С»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ru-RU" sz="1800" b="1" dirty="0">
                <a:latin typeface="Futura PT Demi" panose="020B0604020202020204" pitchFamily="34" charset="0"/>
              </a:rPr>
              <a:t>Технология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«1С:Предприятие 8.3»/«1С:Предприятие 8.3</a:t>
            </a:r>
            <a:r>
              <a:rPr lang="en-US" sz="1800" dirty="0">
                <a:latin typeface="Futura PT Demi" panose="020B0604020202020204" pitchFamily="34" charset="0"/>
              </a:rPr>
              <a:t>z</a:t>
            </a:r>
            <a:r>
              <a:rPr lang="ru-RU" sz="1800" dirty="0">
                <a:latin typeface="Futura PT Demi" panose="020B0604020202020204" pitchFamily="34" charset="0"/>
              </a:rPr>
              <a:t>», открытый код, работа с веб браузерами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Futura PT Demi" panose="020B0604020202020204" pitchFamily="34" charset="0"/>
              </a:rPr>
              <a:t>Штатное обновление с «1С:Университет» на «1С:Университет ПРОФ»</a:t>
            </a:r>
          </a:p>
        </p:txBody>
      </p:sp>
      <p:sp>
        <p:nvSpPr>
          <p:cNvPr id="11268" name="Заголовок 1">
            <a:extLst>
              <a:ext uri="{FF2B5EF4-FFF2-40B4-BE49-F238E27FC236}">
                <a16:creationId xmlns:a16="http://schemas.microsoft.com/office/drawing/2014/main" id="{09DA528D-E964-4549-A5A5-B6814EA6E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818312" cy="1081087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Futura PT Demi" pitchFamily="34" charset="-52"/>
              </a:rPr>
              <a:t>«1С:Университет» и </a:t>
            </a:r>
            <a:br>
              <a:rPr lang="ru-RU" altLang="ru-RU" sz="2800" b="1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Futura PT Demi" pitchFamily="34" charset="-52"/>
              </a:rPr>
              <a:t>«1С:Университет ПРОФ». </a:t>
            </a:r>
            <a:br>
              <a:rPr lang="ru-RU" altLang="ru-RU" sz="28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000000"/>
                </a:solidFill>
                <a:latin typeface="Futura PT Demi" pitchFamily="34" charset="-52"/>
              </a:rPr>
              <a:t>Дополнительная информация.</a:t>
            </a:r>
            <a:endParaRPr lang="ru-RU" altLang="ru-RU" sz="2800" dirty="0">
              <a:latin typeface="Futura PT Demi" pitchFamily="34" charset="-52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503DA86-3DDC-4AA4-BDEC-164AF4897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>
            <a:extLst>
              <a:ext uri="{FF2B5EF4-FFF2-40B4-BE49-F238E27FC236}">
                <a16:creationId xmlns:a16="http://schemas.microsoft.com/office/drawing/2014/main" id="{99F575F4-757A-4679-A3E1-BFDF6042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50938"/>
            <a:ext cx="85820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2E355E61-D6DE-4B84-9D97-68D128A88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1041717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Структура конфигурации</a:t>
            </a:r>
          </a:p>
        </p:txBody>
      </p:sp>
      <p:sp>
        <p:nvSpPr>
          <p:cNvPr id="11268" name=" 2">
            <a:extLst>
              <a:ext uri="{FF2B5EF4-FFF2-40B4-BE49-F238E27FC236}">
                <a16:creationId xmlns:a16="http://schemas.microsoft.com/office/drawing/2014/main" id="{30FF8E2C-E859-4198-969E-D0D0A282B2AF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40D88-F111-48B2-B5D9-E01C889D2FF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86B67CA0-B709-4DCE-BEF4-D09FB32C5F2C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 2">
            <a:extLst>
              <a:ext uri="{FF2B5EF4-FFF2-40B4-BE49-F238E27FC236}">
                <a16:creationId xmlns:a16="http://schemas.microsoft.com/office/drawing/2014/main" id="{0246E406-D514-4CEE-B528-1343EBE938CD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0C35F5D-1BFA-4496-ABB6-4F1EC7D7DC90}"/>
              </a:ext>
            </a:extLst>
          </p:cNvPr>
          <p:cNvSpPr txBox="1">
            <a:spLocks/>
          </p:cNvSpPr>
          <p:nvPr/>
        </p:nvSpPr>
        <p:spPr bwMode="auto">
          <a:xfrm>
            <a:off x="550863" y="4406900"/>
            <a:ext cx="11161712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defRPr/>
            </a:pPr>
            <a:r>
              <a:rPr lang="ru-RU" altLang="ru-RU" sz="3600" dirty="0">
                <a:solidFill>
                  <a:srgbClr val="000000"/>
                </a:solidFill>
                <a:latin typeface="Futura PT Demi" panose="020B0604020202020204" pitchFamily="34" charset="-52"/>
                <a:ea typeface="+mn-ea"/>
                <a:cs typeface="+mn-cs"/>
              </a:rPr>
              <a:t>ФУНКЦИОНАЛЬНЫЕ ВОЗМОЖНОСТИ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ru-RU" altLang="ru-RU" sz="3600" dirty="0">
                <a:solidFill>
                  <a:srgbClr val="000000"/>
                </a:solidFill>
                <a:latin typeface="Futura PT Demi" panose="020B0604020202020204" pitchFamily="34" charset="-52"/>
                <a:ea typeface="+mn-ea"/>
                <a:cs typeface="+mn-cs"/>
              </a:rPr>
              <a:t>«1С:УНИВЕРСИТЕТ ПРОФ»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ru-RU" altLang="ru-RU" sz="3600" dirty="0">
                <a:solidFill>
                  <a:srgbClr val="000000"/>
                </a:solidFill>
                <a:latin typeface="Futura PT Demi" panose="020B0604020202020204" pitchFamily="34" charset="-52"/>
                <a:ea typeface="+mn-ea"/>
                <a:cs typeface="+mn-cs"/>
              </a:rPr>
              <a:t>ДЛЯ РАБОТЫ С ДОКУМЕНТАМИ ОБ ОБРАЗОВАНИИ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5F29D-F15E-49A7-AB25-31B4CBD1F5B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3" name="Рисунок 6">
            <a:extLst>
              <a:ext uri="{FF2B5EF4-FFF2-40B4-BE49-F238E27FC236}">
                <a16:creationId xmlns:a16="http://schemas.microsoft.com/office/drawing/2014/main" id="{F559320B-4135-41A4-B69F-2486B98C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8675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48AD9064-B8FC-48C6-B9A8-897C35F0D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1041717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Нормативная база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10D98-9DC0-4B2C-912C-BFF85A0C1111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6FD9EAAA-51B8-4441-A491-CF94E1CA9759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" name="Прямоугольник 2">
            <a:extLst>
              <a:ext uri="{FF2B5EF4-FFF2-40B4-BE49-F238E27FC236}">
                <a16:creationId xmlns:a16="http://schemas.microsoft.com/office/drawing/2014/main" id="{7CE583F8-D5BD-4692-98B9-50269682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90688"/>
            <a:ext cx="11233150" cy="41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Федеральный закон от 29 декабря 2012 г. N 273-ФЗ «Об образовании в Российской Федерации»</a:t>
            </a:r>
          </a:p>
          <a:p>
            <a:r>
              <a:rPr lang="ru-RU" altLang="ru-RU" sz="1800" dirty="0"/>
              <a:t>Приказ Минобрнауки России от 27 июля 2021 г. N 670 (ред. от 22.02.2023) «Об утверждении Порядка заполнения, учета и выдачи документов о высшем образовании и о квалификации, приложений к ним и их дубликатов»</a:t>
            </a:r>
          </a:p>
          <a:p>
            <a:r>
              <a:rPr lang="ru-RU" altLang="ru-RU" sz="1800" dirty="0"/>
              <a:t>Постановление Правительства РФ от 31 мая 2021 г. N 825 «О федеральной информационной системе «Федеральный реестр сведений о документах об образовании и (или) о квалификации, документах об обучении»</a:t>
            </a:r>
          </a:p>
          <a:p>
            <a:r>
              <a:rPr lang="ru-RU" altLang="ru-RU" sz="1800" dirty="0"/>
              <a:t>Постановления Правительства РФ от 14 февраля 2024 г. N 173 «О проведении эксперимента по формированию цифровых документов об образовании и (или) о квалификации, документов об обучении посредством модуля «Единый реестр цифровых документов об образовании» федеральной информационной системы «Федеральный реестр сведений о документах об образовании и (или) о квалификации, документах об обучении» в 2024 году»</a:t>
            </a:r>
          </a:p>
          <a:p>
            <a:r>
              <a:rPr lang="ru-RU" sz="1800" dirty="0"/>
              <a:t>Постановления Правительства РФ № 509 от 20 апреля 2024 г. и письму </a:t>
            </a:r>
            <a:r>
              <a:rPr lang="ru-RU" sz="1800" dirty="0" err="1"/>
              <a:t>Минцифры</a:t>
            </a:r>
            <a:r>
              <a:rPr lang="ru-RU" sz="1800" dirty="0"/>
              <a:t> России ГБ-П13-288502 от 02.08.2024 о предоставлении данных в «Витрину студентов»</a:t>
            </a:r>
            <a:endParaRPr lang="ru-RU" altLang="ru-RU" sz="1600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CE08894C-11BE-40EB-8CB4-A2A501A48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9D67CAA0-0D8B-44AD-9BAE-2C8CD2C70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785671" cy="1268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Основные источники данных «1С:Университет ПРОФ»</a:t>
            </a:r>
            <a:b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для формирования документов об образовании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656DF-384D-4DF9-9D3B-E97EA768EE1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3607462C-E0B4-4706-8E56-FE2D2EE2D81D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Прямоугольник 2">
            <a:extLst>
              <a:ext uri="{FF2B5EF4-FFF2-40B4-BE49-F238E27FC236}">
                <a16:creationId xmlns:a16="http://schemas.microsoft.com/office/drawing/2014/main" id="{5EC9D2D1-467D-4EBD-973F-0872F3687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90688"/>
            <a:ext cx="112331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Сведения о контингенте студентов вуза (справочник «Физические лица»)</a:t>
            </a:r>
          </a:p>
          <a:p>
            <a:r>
              <a:rPr lang="ru-RU" altLang="ru-RU" sz="1800" dirty="0"/>
              <a:t>Сведения об изменении состояний контингента студентов вуза (зачисление в вуз, перевод, уход и восстановление из академического отпуска и т.д.) (документ «Приказы») </a:t>
            </a:r>
          </a:p>
          <a:p>
            <a:r>
              <a:rPr lang="ru-RU" altLang="ru-RU" sz="1800" dirty="0"/>
              <a:t>Перечень изучаемых дисциплин, курсовых работ, практик и т.д. с указанием периода изучения и объема нагрузки (документ «Учебный план», документ «Закрепление дисциплин за обучающимися»)</a:t>
            </a:r>
          </a:p>
          <a:p>
            <a:r>
              <a:rPr lang="ru-RU" altLang="ru-RU" sz="1800" dirty="0"/>
              <a:t>Перечень тем курсовых и дипломных работ, распределение на практики (документ «Приказы» для утверждения тем работ, распределения на практику)</a:t>
            </a:r>
          </a:p>
          <a:p>
            <a:r>
              <a:rPr lang="ru-RU" altLang="ru-RU" sz="1800" dirty="0"/>
              <a:t>Данные об успеваемости (документ «Ведомость»)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D8CAB91-712F-45CF-9FB8-AA6390CAA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F4992990-71F2-4093-A390-75FD066C7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641655" cy="1268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kern="1200" dirty="0">
                <a:solidFill>
                  <a:srgbClr val="000000"/>
                </a:solidFill>
                <a:latin typeface="Futura PT Demi" pitchFamily="34" charset="-52"/>
              </a:rPr>
              <a:t>Предварительная настройка «1С:Университет ПРОФ»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1C352-3370-47EF-A1B3-CFEC6601CE1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551FA7DB-D9D1-42C1-873E-052B9632E682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4" name="Прямоугольник 2">
            <a:extLst>
              <a:ext uri="{FF2B5EF4-FFF2-40B4-BE49-F238E27FC236}">
                <a16:creationId xmlns:a16="http://schemas.microsoft.com/office/drawing/2014/main" id="{B26A00AF-0612-4ECB-8642-EA80C2451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628775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Глобальные и индивидуальные параметры заполнения дипломов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B3293C-419A-4A64-8160-1BB81E7A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73" y="1412776"/>
            <a:ext cx="5534508" cy="4586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3748A-03FE-46F0-90BF-9862A80D9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3789040"/>
            <a:ext cx="6535347" cy="25400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BE74D770-3914-4896-B910-F703D91A1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37949</TotalTime>
  <Words>2094</Words>
  <Application>Microsoft Office PowerPoint</Application>
  <PresentationFormat>Широкоэкранный</PresentationFormat>
  <Paragraphs>213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Futura PT Demi</vt:lpstr>
      <vt:lpstr>Futura PT Book</vt:lpstr>
      <vt:lpstr>Wingdings</vt:lpstr>
      <vt:lpstr>Calibri Light</vt:lpstr>
      <vt:lpstr>Courier New</vt:lpstr>
      <vt:lpstr>Arial</vt:lpstr>
      <vt:lpstr>Calibri</vt:lpstr>
      <vt:lpstr>Тема Office</vt:lpstr>
      <vt:lpstr>Презентация PowerPoint</vt:lpstr>
      <vt:lpstr>Презентация PowerPoint</vt:lpstr>
      <vt:lpstr>«1С:Университет» и  «1С:Университет ПРОФ». </vt:lpstr>
      <vt:lpstr>«1С:Университет» и  «1С:Университет ПРОФ».  Дополнительная информация.</vt:lpstr>
      <vt:lpstr>Структура конфигурации</vt:lpstr>
      <vt:lpstr>Презентация PowerPoint</vt:lpstr>
      <vt:lpstr>Нормативная база</vt:lpstr>
      <vt:lpstr>Основные источники данных «1С:Университет ПРОФ» для формирования документов об образовании</vt:lpstr>
      <vt:lpstr>Предварительная настройка «1С:Университет ПРОФ»</vt:lpstr>
      <vt:lpstr>Настройка «1С:Университет ПРОФ». Глобальные параметры заполнения дипломов</vt:lpstr>
      <vt:lpstr>Настройка «1С:Университет ПРОФ». Глобальные параметры заполнения дипломов</vt:lpstr>
      <vt:lpstr>Настройка «1С:Университет ПРОФ». Соответствие категорий дипломов</vt:lpstr>
      <vt:lpstr>Настройка «1С:Университет ПРОФ». Порядок дисциплин в приложении</vt:lpstr>
      <vt:lpstr>Настройка «1С:Университет ПРОФ». Соответствие уровней образования и типов документов</vt:lpstr>
      <vt:lpstr>Настройка «1С:Университет ПРОФ». Макеты печатных форм</vt:lpstr>
      <vt:lpstr>Настройка «1С:Университет ПРОФ». Макеты печатных форм</vt:lpstr>
      <vt:lpstr>Настройка «1С:Университет ПРОФ». Макеты печатных форм</vt:lpstr>
      <vt:lpstr>Настройка «1С:Университет ПРОФ». Переходы состояний документов</vt:lpstr>
      <vt:lpstr>Массовое формирование документов об образовании</vt:lpstr>
      <vt:lpstr>Пользовательская настройка документов об образовании</vt:lpstr>
      <vt:lpstr>Массовое изменение элементов нагрузки документов  об образовании на основании эталонных значений</vt:lpstr>
      <vt:lpstr>Массовое заполнение реквизитов документов об образовании</vt:lpstr>
      <vt:lpstr>Массовая регистрация бланков дипломов и приложений</vt:lpstr>
      <vt:lpstr>Печатные формы дипломов и приложений</vt:lpstr>
      <vt:lpstr>Печатные формы дипломов и приложений</vt:lpstr>
      <vt:lpstr>Отчеты для мониторинга работы с документами об образовании</vt:lpstr>
      <vt:lpstr>Отчеты для мониторинга работы с документами об образовании</vt:lpstr>
      <vt:lpstr>Интеграция с ФРДО</vt:lpstr>
      <vt:lpstr>Интеграция с Витриной студентов</vt:lpstr>
      <vt:lpstr>Интеграция с ЕР ЦДО</vt:lpstr>
      <vt:lpstr>Интеграция с ЕР ЦДО</vt:lpstr>
      <vt:lpstr>Ответы на часто задаваемые вопросы при работе с  «1С:Университет ПРОФ»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материалы по  «1С:Университет ПРОФ»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Софья Лагунова</cp:lastModifiedBy>
  <cp:revision>1241</cp:revision>
  <cp:lastPrinted>2022-09-14T08:50:59Z</cp:lastPrinted>
  <dcterms:created xsi:type="dcterms:W3CDTF">2015-09-09T08:16:26Z</dcterms:created>
  <dcterms:modified xsi:type="dcterms:W3CDTF">2025-05-07T12:20:36Z</dcterms:modified>
</cp:coreProperties>
</file>