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257" r:id="rId2"/>
    <p:sldId id="486" r:id="rId3"/>
    <p:sldId id="449" r:id="rId4"/>
    <p:sldId id="549" r:id="rId5"/>
    <p:sldId id="560" r:id="rId6"/>
    <p:sldId id="523" r:id="rId7"/>
    <p:sldId id="552" r:id="rId8"/>
    <p:sldId id="561" r:id="rId9"/>
    <p:sldId id="562" r:id="rId10"/>
    <p:sldId id="563" r:id="rId11"/>
    <p:sldId id="564" r:id="rId12"/>
    <p:sldId id="565" r:id="rId13"/>
    <p:sldId id="566" r:id="rId14"/>
    <p:sldId id="550" r:id="rId15"/>
    <p:sldId id="551" r:id="rId16"/>
    <p:sldId id="556" r:id="rId17"/>
    <p:sldId id="557" r:id="rId18"/>
    <p:sldId id="558" r:id="rId19"/>
    <p:sldId id="559" r:id="rId20"/>
    <p:sldId id="548" r:id="rId21"/>
    <p:sldId id="547" r:id="rId22"/>
    <p:sldId id="567" r:id="rId23"/>
    <p:sldId id="568" r:id="rId24"/>
    <p:sldId id="555" r:id="rId25"/>
    <p:sldId id="488" r:id="rId26"/>
    <p:sldId id="571" r:id="rId27"/>
    <p:sldId id="572" r:id="rId28"/>
    <p:sldId id="573" r:id="rId29"/>
    <p:sldId id="574" r:id="rId30"/>
    <p:sldId id="576" r:id="rId31"/>
    <p:sldId id="577" r:id="rId32"/>
    <p:sldId id="578" r:id="rId33"/>
    <p:sldId id="579" r:id="rId34"/>
    <p:sldId id="583" r:id="rId35"/>
    <p:sldId id="580" r:id="rId36"/>
    <p:sldId id="581" r:id="rId37"/>
    <p:sldId id="582" r:id="rId38"/>
    <p:sldId id="584" r:id="rId39"/>
    <p:sldId id="585" r:id="rId40"/>
    <p:sldId id="570" r:id="rId41"/>
    <p:sldId id="586" r:id="rId42"/>
    <p:sldId id="538" r:id="rId43"/>
    <p:sldId id="441" r:id="rId44"/>
    <p:sldId id="451" r:id="rId45"/>
    <p:sldId id="537" r:id="rId46"/>
    <p:sldId id="536" r:id="rId47"/>
    <p:sldId id="528" r:id="rId48"/>
    <p:sldId id="482" r:id="rId49"/>
  </p:sldIdLst>
  <p:sldSz cx="12192000" cy="6858000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Futura PT Book" panose="020B0604020202020204" charset="0"/>
      <p:regular r:id="rId56"/>
      <p:italic r:id="rId57"/>
    </p:embeddedFont>
    <p:embeddedFont>
      <p:font typeface="Futura PT Demi" panose="020B0604020202020204" charset="0"/>
      <p:regular r:id="rId58"/>
      <p:italic r:id="rId5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олай Терновой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99"/>
    <a:srgbClr val="62C0C0"/>
    <a:srgbClr val="FFFFE5"/>
    <a:srgbClr val="FFFFAF"/>
    <a:srgbClr val="008000"/>
    <a:srgbClr val="003399"/>
    <a:srgbClr val="CC9900"/>
    <a:srgbClr val="CC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90" autoAdjust="0"/>
    <p:restoredTop sz="87486" autoAdjust="0"/>
  </p:normalViewPr>
  <p:slideViewPr>
    <p:cSldViewPr>
      <p:cViewPr varScale="1">
        <p:scale>
          <a:sx n="95" d="100"/>
          <a:sy n="95" d="100"/>
        </p:scale>
        <p:origin x="1224" y="66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B10C6-6A98-4E5D-A8C3-CB658D8CC609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1E84E-68AA-4FBD-A8FB-FA36548C4C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4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26B7C6-CF14-4E63-A109-AA3FBEB2F025}" type="datetimeFigureOut">
              <a:rPr lang="ru-RU" altLang="ru-RU"/>
              <a:pPr>
                <a:defRPr/>
              </a:pPr>
              <a:t>10.04.2025</a:t>
            </a:fld>
            <a:endParaRPr lang="ru-RU" alt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1533C6-0229-4B04-88F8-AC14F5A76F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72261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305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5504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8376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0597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6238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1976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861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0472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8499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2063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6876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3714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7877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5790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54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737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17992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6576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27945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022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67410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9869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31662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41615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01720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9822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37653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32438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97572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5315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18613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82961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045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35173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33246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00005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69444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87351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63314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441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4509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6672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8701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4610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066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30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83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95702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2006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304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23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2833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3747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373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5708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7359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16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313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75" r:id="rId3"/>
    <p:sldLayoutId id="2147483887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sgu-infocom.ru/support/faq/" TargetMode="External"/><Relationship Id="rId3" Type="http://schemas.openxmlformats.org/officeDocument/2006/relationships/hyperlink" Target="https://releases.1c.ru/project/SGU_UniversityPROF_2_2" TargetMode="External"/><Relationship Id="rId7" Type="http://schemas.openxmlformats.org/officeDocument/2006/relationships/hyperlink" Target="https://its.1c.ru/db/metod81#content:5784:hdoc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85.142.162.21:8032/" TargetMode="External"/><Relationship Id="rId5" Type="http://schemas.openxmlformats.org/officeDocument/2006/relationships/hyperlink" Target="https://t.me/chat1cUniver" TargetMode="External"/><Relationship Id="rId4" Type="http://schemas.openxmlformats.org/officeDocument/2006/relationships/hyperlink" Target="https://t.me/joinchat/B3rCe-VUY7Q5NjVi" TargetMode="External"/><Relationship Id="rId9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s://releases.1c.ru/project/SGU_UniversityPROF_2_2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hyperlink" Target="http://www.sgu-infocom.ru/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85.142.162.21:8032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svcdev-beta.test.gosuslugi.ru/10077/1/form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sia-portal1.test.gosuslugi.ru/logs/postcodes/" TargetMode="External"/><Relationship Id="rId5" Type="http://schemas.openxmlformats.org/officeDocument/2006/relationships/hyperlink" Target="https://esia-portal1.test.gosuslugi.ru/logs/sms/" TargetMode="External"/><Relationship Id="rId4" Type="http://schemas.openxmlformats.org/officeDocument/2006/relationships/hyperlink" Target="https://esia-portal1.test.gosuslugi.ru/profile/user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://solutions.1c.ru/catalog/university-prof" TargetMode="External"/><Relationship Id="rId7" Type="http://schemas.openxmlformats.org/officeDocument/2006/relationships/hyperlink" Target="https://1c-connect.com/join/s/riwg6ipz1idap8p9wi3rutoipa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1&#1089;@sgu-infocom.ru" TargetMode="External"/><Relationship Id="rId5" Type="http://schemas.openxmlformats.org/officeDocument/2006/relationships/hyperlink" Target="http://sgu-infocom.ru/" TargetMode="External"/><Relationship Id="rId4" Type="http://schemas.openxmlformats.org/officeDocument/2006/relationships/hyperlink" Target="http://solutions.1c.ru/catalog/university" TargetMode="External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1055689" y="3068960"/>
            <a:ext cx="10800952" cy="35543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utura PT Book" panose="020B0502020204020303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 PT Book" panose="020B0502020204020303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utura PT Book" panose="020B0502020204020303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ru-RU" altLang="ru-RU" sz="2600" dirty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1.      Возможности «1С:Университет ПРОФ» </a:t>
            </a:r>
            <a:br>
              <a:rPr lang="ru-RU" altLang="ru-RU" sz="2600" dirty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</a:br>
            <a:r>
              <a:rPr lang="ru-RU" altLang="ru-RU" sz="2600" dirty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для обмена данными с Сервисом приема.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ru-RU" altLang="ru-RU" sz="2600" dirty="0">
                <a:solidFill>
                  <a:srgbClr val="1C1C1C"/>
                </a:solidFill>
                <a:latin typeface="Futura PT Demi" panose="020B0604020202020204" charset="0"/>
                <a:cs typeface="Arial" panose="020B0604020202020204" pitchFamily="34" charset="0"/>
              </a:rPr>
              <a:t>2.      Ответы на вопросы.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Tx/>
              <a:buAutoNum type="arabicPeriod" startAt="3"/>
              <a:defRPr/>
            </a:pPr>
            <a:endParaRPr lang="ru-RU" altLang="ru-RU" sz="2600" dirty="0">
              <a:solidFill>
                <a:srgbClr val="1C1C1C"/>
              </a:solidFill>
              <a:latin typeface="Futura PT Demi" panose="020B060402020202020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Tx/>
              <a:buAutoNum type="arabicPeriod" startAt="3"/>
              <a:defRPr/>
            </a:pPr>
            <a:endParaRPr lang="ru-RU" altLang="ru-RU" sz="2600" dirty="0">
              <a:solidFill>
                <a:srgbClr val="1C1C1C"/>
              </a:solidFill>
              <a:latin typeface="Futura PT Demi" panose="020B060402020202020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Tx/>
              <a:buAutoNum type="arabicPeriod" startAt="3"/>
              <a:defRPr/>
            </a:pPr>
            <a:endParaRPr lang="ru-RU" altLang="ru-RU" sz="2600" dirty="0">
              <a:solidFill>
                <a:srgbClr val="1C1C1C"/>
              </a:solidFill>
              <a:latin typeface="Futura PT Demi" panose="020B060402020202020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 startAt="3"/>
              <a:defRPr/>
            </a:pPr>
            <a:endParaRPr lang="ru-RU" altLang="ru-RU" sz="2400" spc="100" dirty="0">
              <a:solidFill>
                <a:srgbClr val="1C1C1C"/>
              </a:solidFill>
              <a:latin typeface="Futura PT Demi" panose="020B0702020204020303" pitchFamily="34" charset="-52"/>
              <a:cs typeface="Arial" panose="020B0604020202020204" pitchFamily="34" charset="0"/>
            </a:endParaRPr>
          </a:p>
        </p:txBody>
      </p:sp>
      <p:sp>
        <p:nvSpPr>
          <p:cNvPr id="6149" name="Прямоугольник 8"/>
          <p:cNvSpPr>
            <a:spLocks noChangeArrowheads="1"/>
          </p:cNvSpPr>
          <p:nvPr/>
        </p:nvSpPr>
        <p:spPr bwMode="auto">
          <a:xfrm>
            <a:off x="1055689" y="5975250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266057" y="333375"/>
            <a:ext cx="1444306" cy="1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 eaLnBrk="1" hangingPunct="1">
              <a:lnSpc>
                <a:spcPct val="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10 апреля 2025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548680"/>
            <a:ext cx="811058" cy="86479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 noChangeArrowheads="1"/>
          </p:cNvSpPr>
          <p:nvPr/>
        </p:nvSpPr>
        <p:spPr bwMode="auto">
          <a:xfrm>
            <a:off x="0" y="1197448"/>
            <a:ext cx="12192000" cy="1223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400" dirty="0"/>
              <a:t>Взаимодействие «1С:Университет ПРОФ» с </a:t>
            </a:r>
            <a:r>
              <a:rPr lang="ru-RU" sz="2400" dirty="0" err="1"/>
              <a:t>Суперсервисом</a:t>
            </a:r>
            <a:r>
              <a:rPr lang="ru-RU" sz="2400" dirty="0"/>
              <a:t> «Поступление в вуз онлайн» (выгрузка данных о приемной кампании)</a:t>
            </a:r>
            <a:endParaRPr lang="ru-RU" altLang="ru-RU" sz="2400" kern="0" dirty="0">
              <a:latin typeface="Futura PT Demi" panose="020B0702020204020303" pitchFamily="34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10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80864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ВОПРОСЫ И ОТВЕТЫ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02F933-A29D-4C45-A5F3-D45F419CB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0" y="1268760"/>
            <a:ext cx="55245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17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11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80864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ВОПРОСЫ И ОТВЕТЫ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78451-BCC3-41BD-B8E4-3E75E69F2EBE}"/>
              </a:ext>
            </a:extLst>
          </p:cNvPr>
          <p:cNvSpPr txBox="1"/>
          <p:nvPr/>
        </p:nvSpPr>
        <p:spPr>
          <a:xfrm>
            <a:off x="263352" y="1628800"/>
            <a:ext cx="11665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В: При попытке проверить подписи появляется сообщение:</a:t>
            </a:r>
          </a:p>
          <a:p>
            <a:r>
              <a:rPr lang="ru-RU" sz="1400" b="1" dirty="0"/>
              <a:t>«Получение данных завершилось с кодом ответа: 401</a:t>
            </a:r>
          </a:p>
          <a:p>
            <a:r>
              <a:rPr lang="ru-RU" sz="1400" b="1" dirty="0"/>
              <a:t>Сервис вернул ошибку: сертификат (содержащийся в подписи) не обнаружен у организации ОГРН КПП которой приведены в заголовке </a:t>
            </a:r>
            <a:r>
              <a:rPr lang="ru-RU" sz="1400" b="1" dirty="0" err="1"/>
              <a:t>Token-Header</a:t>
            </a:r>
            <a:r>
              <a:rPr lang="ru-RU" sz="1400" b="1" dirty="0"/>
              <a:t>….</a:t>
            </a:r>
          </a:p>
          <a:p>
            <a:r>
              <a:rPr lang="ru-RU" sz="1400" b="1" dirty="0"/>
              <a:t>…</a:t>
            </a:r>
          </a:p>
          <a:p>
            <a:r>
              <a:rPr lang="ru-RU" sz="1400" b="1" dirty="0"/>
              <a:t>Проверка не выполнена из-за ошибки:</a:t>
            </a:r>
          </a:p>
          <a:p>
            <a:r>
              <a:rPr lang="ru-RU" sz="1400" b="1" dirty="0"/>
              <a:t>сертификат (содержащийся в подписи) не обнаружен у организации ОГРН КПП которой приведены в заголовке </a:t>
            </a:r>
            <a:r>
              <a:rPr lang="ru-RU" sz="1400" b="1" dirty="0" err="1"/>
              <a:t>Token-Header</a:t>
            </a:r>
            <a:r>
              <a:rPr lang="ru-RU" sz="1400" b="1" dirty="0"/>
              <a:t>.».</a:t>
            </a:r>
          </a:p>
          <a:p>
            <a:endParaRPr lang="ru-RU" sz="1400" dirty="0"/>
          </a:p>
          <a:p>
            <a:r>
              <a:rPr lang="ru-RU" sz="1400" b="1" dirty="0"/>
              <a:t>О: </a:t>
            </a:r>
            <a:r>
              <a:rPr lang="ru-RU" sz="1400" dirty="0"/>
              <a:t>Необходимо проверить в личном кабинете администратора Сервиса приема привязку ЭЦП к организации, а также сверить ОГРН, КПП и сроки действия ЭЦП. Скорее всего, данные отличаются или ЭЦП в личном кабинете устарела. В этом случае требуется подписать любой файл актуальной ЭЦП (добавленной в 1С:Университет ПРОФ) и приложить его в личном кабинете администратора Сервиса приема.</a:t>
            </a:r>
          </a:p>
        </p:txBody>
      </p:sp>
    </p:spTree>
    <p:extLst>
      <p:ext uri="{BB962C8B-B14F-4D97-AF65-F5344CB8AC3E}">
        <p14:creationId xmlns:p14="http://schemas.microsoft.com/office/powerpoint/2010/main" val="4236358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12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80864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ВОПРОСЫ И ОТВЕТЫ</a:t>
            </a:r>
          </a:p>
        </p:txBody>
      </p:sp>
      <p:pic>
        <p:nvPicPr>
          <p:cNvPr id="10" name="Рисунок 9" descr="image4">
            <a:extLst>
              <a:ext uri="{FF2B5EF4-FFF2-40B4-BE49-F238E27FC236}">
                <a16:creationId xmlns:a16="http://schemas.microsoft.com/office/drawing/2014/main" id="{9C08D455-AF0F-487C-81F9-AC644645869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20704"/>
          <a:stretch/>
        </p:blipFill>
        <p:spPr bwMode="auto">
          <a:xfrm>
            <a:off x="767408" y="1553853"/>
            <a:ext cx="4176464" cy="2596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Рисунок 10" descr="ИС вуза">
            <a:extLst>
              <a:ext uri="{FF2B5EF4-FFF2-40B4-BE49-F238E27FC236}">
                <a16:creationId xmlns:a16="http://schemas.microsoft.com/office/drawing/2014/main" id="{6816B380-12AD-4F7E-B3AF-A122C2E396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553853"/>
            <a:ext cx="4176000" cy="26310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Рисунок 11" descr="ИС вуза 2">
            <a:extLst>
              <a:ext uri="{FF2B5EF4-FFF2-40B4-BE49-F238E27FC236}">
                <a16:creationId xmlns:a16="http://schemas.microsoft.com/office/drawing/2014/main" id="{65082BD8-F3E2-4FC9-9914-D173A77658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3790127"/>
            <a:ext cx="4176000" cy="267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3654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80864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ВОПРОСЫ И ОТВЕТЫ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78451-BCC3-41BD-B8E4-3E75E69F2EBE}"/>
              </a:ext>
            </a:extLst>
          </p:cNvPr>
          <p:cNvSpPr txBox="1"/>
          <p:nvPr/>
        </p:nvSpPr>
        <p:spPr>
          <a:xfrm>
            <a:off x="263352" y="1628800"/>
            <a:ext cx="11665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В: При попытке проверить подписи появляется сообщение:</a:t>
            </a:r>
          </a:p>
          <a:p>
            <a:r>
              <a:rPr lang="ru-RU" sz="1400" b="1" dirty="0"/>
              <a:t>«Получение данных завершилось с кодом ответа: 401</a:t>
            </a:r>
          </a:p>
          <a:p>
            <a:r>
              <a:rPr lang="ru-RU" sz="1400" b="1" dirty="0"/>
              <a:t>Сервис вернул ошибку: сертификат (содержащийся в подписи) не обнаружен у организации ОГРН КПП которой приведены в заголовке </a:t>
            </a:r>
            <a:r>
              <a:rPr lang="ru-RU" sz="1400" b="1" dirty="0" err="1"/>
              <a:t>Token-Header</a:t>
            </a:r>
            <a:r>
              <a:rPr lang="ru-RU" sz="1400" b="1" dirty="0"/>
              <a:t>….</a:t>
            </a:r>
          </a:p>
          <a:p>
            <a:r>
              <a:rPr lang="ru-RU" sz="1400" b="1" dirty="0"/>
              <a:t>…</a:t>
            </a:r>
          </a:p>
          <a:p>
            <a:r>
              <a:rPr lang="ru-RU" sz="1400" b="1" dirty="0"/>
              <a:t>Проверка не выполнена из-за ошибки:</a:t>
            </a:r>
          </a:p>
          <a:p>
            <a:r>
              <a:rPr lang="ru-RU" sz="1400" b="1" dirty="0"/>
              <a:t>сертификат (содержащийся в подписи) не обнаружен у организации ОГРН КПП которой приведены в заголовке </a:t>
            </a:r>
            <a:r>
              <a:rPr lang="ru-RU" sz="1400" b="1" dirty="0" err="1"/>
              <a:t>Token-Header</a:t>
            </a:r>
            <a:r>
              <a:rPr lang="ru-RU" sz="1400" b="1" dirty="0"/>
              <a:t>.».</a:t>
            </a:r>
          </a:p>
          <a:p>
            <a:endParaRPr lang="ru-RU" sz="1400" dirty="0"/>
          </a:p>
          <a:p>
            <a:r>
              <a:rPr lang="ru-RU" sz="1400" b="1" dirty="0"/>
              <a:t>О: </a:t>
            </a:r>
            <a:r>
              <a:rPr lang="ru-RU" sz="1400" dirty="0"/>
              <a:t>Необходимо проверить в личном кабинете администратора Сервиса приема привязку ЭЦП к организации, а также сверить ОГРН, КПП и сроки действия ЭЦП. Скорее всего, данные отличаются или ЭЦП в личном кабинете устарела. В этом случае требуется подписать любой файл актуальной ЭЦП (добавленной в 1С:Университет ПРОФ) и приложить его в личном кабинете администратора Сервиса приема.</a:t>
            </a:r>
          </a:p>
        </p:txBody>
      </p:sp>
    </p:spTree>
    <p:extLst>
      <p:ext uri="{BB962C8B-B14F-4D97-AF65-F5344CB8AC3E}">
        <p14:creationId xmlns:p14="http://schemas.microsoft.com/office/powerpoint/2010/main" val="4273849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14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08856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НАСТРОЙКИ ПРИЕМНОЙ КАМПАНИИ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7F88D-9D33-4DA0-8531-DA47DB441BB8}"/>
              </a:ext>
            </a:extLst>
          </p:cNvPr>
          <p:cNvSpPr txBox="1"/>
          <p:nvPr/>
        </p:nvSpPr>
        <p:spPr>
          <a:xfrm>
            <a:off x="335360" y="1600200"/>
            <a:ext cx="453650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C00000"/>
                </a:solidFill>
              </a:rPr>
              <a:t>В документе «Приемная кампания»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/>
              <a:t>На вкладке «Этапы приемной кампании» перечислить все этапы и даты мероприятий приемной кампании (перечень необходимых мероприятий можно увидеть, нажав на ссылку на вкладке «Быстрый старт» обработки «Взаимодействие с системой </a:t>
            </a:r>
            <a:r>
              <a:rPr lang="ru-RU" sz="1600" dirty="0" err="1"/>
              <a:t>Суперсервис</a:t>
            </a:r>
            <a:r>
              <a:rPr lang="ru-RU" sz="1600" dirty="0"/>
              <a:t>»)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/>
              <a:t>На вкладке «Основное» установить опцию «Использовать в Сервисе приема» - появится вкладка «Сервис приема»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/>
              <a:t>На вкладке «Сервис приема» указать ссылки на параметры подключения, наименование приемной кампании в Сервисе приема и т.д.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endParaRPr lang="ru-RU" sz="1600" dirty="0"/>
          </a:p>
          <a:p>
            <a:pPr marL="342900" indent="-342900">
              <a:spcAft>
                <a:spcPts val="600"/>
              </a:spcAft>
              <a:buAutoNum type="arabicPeriod"/>
            </a:pPr>
            <a:endParaRPr lang="ru-RU" sz="1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AB4A78-9A8F-4D41-93AF-95420D8D9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864" y="1556792"/>
            <a:ext cx="7020000" cy="47086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3934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15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80864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ВЗАИМОСВЯЗЬ ПРИЕМНЫХ КАМПАНИЙ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7F7EE9-060C-4ED3-AF78-66B58EF1982F}"/>
              </a:ext>
            </a:extLst>
          </p:cNvPr>
          <p:cNvSpPr txBox="1"/>
          <p:nvPr/>
        </p:nvSpPr>
        <p:spPr>
          <a:xfrm>
            <a:off x="335360" y="1600200"/>
            <a:ext cx="45365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/>
              <a:t>В 2025 году данные в Сервис приема выгружаются в единую приемную кампанию. Поэтому </a:t>
            </a:r>
            <a:r>
              <a:rPr lang="ru-RU" sz="1600" b="1" dirty="0">
                <a:solidFill>
                  <a:srgbClr val="C00000"/>
                </a:solidFill>
              </a:rPr>
              <a:t>необходимо связать приемные кампании</a:t>
            </a:r>
            <a:r>
              <a:rPr lang="ru-RU" sz="1600" dirty="0"/>
              <a:t>: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/>
              <a:t>Выбрать главную приемную кампанию (как правило, приемная кампания бакалавриата/специалитета)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/>
              <a:t>На вкладке «Сервис приема» остальных приемных кампаний в поле «Приемная кампания в Сервисе приема» указать ссылку на главную приемную кампанию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endParaRPr lang="ru-RU" sz="1600" dirty="0"/>
          </a:p>
          <a:p>
            <a:pPr marL="342900" indent="-342900">
              <a:spcAft>
                <a:spcPts val="600"/>
              </a:spcAft>
              <a:buAutoNum type="arabicPeriod"/>
            </a:pPr>
            <a:endParaRPr lang="ru-RU" sz="1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9727C8-5DC1-4630-A4F7-3DF053110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640" y="1497585"/>
            <a:ext cx="7020000" cy="46942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1393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80864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НАСТРОЙКИ КОНКУРСНЫХ ГРУПП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90B0F628-9320-4A10-A9D6-B38A1DD44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1557338"/>
            <a:ext cx="626395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Tx/>
              <a:buFontTx/>
              <a:buNone/>
              <a:defRPr/>
            </a:pPr>
            <a:r>
              <a:rPr lang="ru-RU" alt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справочнике «Конкурсные группы» на вкладке </a:t>
            </a:r>
            <a:r>
              <a:rPr lang="ru-RU" altLang="ru-RU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«Реквизиты конкурсной группы»</a:t>
            </a:r>
            <a:r>
              <a:rPr lang="ru-RU" altLang="ru-RU" sz="16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обязательно указать и заполнить реквизит </a:t>
            </a:r>
            <a:r>
              <a:rPr lang="ru-RU" altLang="ru-RU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«Образовательная программа»</a:t>
            </a:r>
            <a:r>
              <a:rPr lang="ru-RU" alt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т.к. такая проверка есть на стороне ССПВО. Реквизит «Профиль» заполнять не обязательно, т.к. такой проверки на стороне ССПВО нет. </a:t>
            </a:r>
          </a:p>
          <a:p>
            <a:pPr>
              <a:spcBef>
                <a:spcPct val="0"/>
              </a:spcBef>
              <a:spcAft>
                <a:spcPts val="1200"/>
              </a:spcAft>
              <a:buClrTx/>
              <a:buFontTx/>
              <a:buNone/>
              <a:defRPr/>
            </a:pPr>
            <a:r>
              <a:rPr lang="ru-RU" altLang="ru-RU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 учебном плане нет профиля, то в самом документе «Учебный план» поле «Профиль» можно не заполнять, главное - чтобы был заполнен реквизит «Образовательная программа» в справочнике «Конкурсные группы».</a:t>
            </a:r>
          </a:p>
          <a:p>
            <a:pPr>
              <a:spcBef>
                <a:spcPct val="0"/>
              </a:spcBef>
              <a:spcAft>
                <a:spcPts val="1200"/>
              </a:spcAft>
              <a:buClrTx/>
              <a:buFontTx/>
              <a:buNone/>
              <a:defRPr/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AAB96391-7B5D-47D9-9B95-DA31404BF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450" y="1371600"/>
            <a:ext cx="488315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095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17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80864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НАСТРОЙКИ КОНКУРСНЫХ ГРУПП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90B0F628-9320-4A10-A9D6-B38A1DD44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1557338"/>
            <a:ext cx="6263952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>
              <a:buNone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Значение реквизита «Образовательная программа» нужно заполнять так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если значение реквизита «Образовательная программа» выбирается из справочника «Специализации», в шапке документа «Учебный план» должно быть заполнено поле «Профиль»;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если значение реквизита «Образовательная программа» выбирается из справочника «Специальности», то в шапке документа «Учебный план» должно быть заполнено поле «Направление/специальность» и не обязательно заполнение поля «Профиль»;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если значение реквизита «Образовательная программа» выбирается из справочника «Укрупненные группы специальностей», то в шапке документа «Учебный план» должно быть заполнено поле «Направление/специальность» и не обязательно заполнение поля «Профиль»; для специальности в справочнике «Специальности» должна быть указана укрупненная группа специальностей.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Tx/>
              <a:buFontTx/>
              <a:buNone/>
              <a:defRPr/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AAB96391-7B5D-47D9-9B95-DA31404BF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450" y="1371600"/>
            <a:ext cx="488315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43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18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80864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НАСТРОЙКИ КОНКУРСНЫХ ГРУПП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90B0F628-9320-4A10-A9D6-B38A1DD44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1557338"/>
            <a:ext cx="626395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lvl="0">
              <a:buNone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«Целевая детализированная квота»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данный параметр может быть установлен для конкурсных групп детализированной целевой квоты и предназначен для обеспечения совместимости с Сервисом приема. Данный параметр становится видимым на форме, если в поле «Основание поступления» выбрано предопределенное значение «Целевой прием»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EF6871-21A7-4113-A0D2-AB23923AB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963" y="1472782"/>
            <a:ext cx="4881600" cy="475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26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19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80864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НАСТРОЙКИ КОНКУРСНЫХ ГРУПП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90B0F628-9320-4A10-A9D6-B38A1DD44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1557338"/>
            <a:ext cx="626395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lvl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Параметры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«Только для ВО»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«Только для СПО»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используются только при выгрузке данных в ССПВО и позволяют отметить конкурсную группу как предназначенную только для приема лиц, уже получивших ранее высшее или среднее профессиональное образование. Оба параметра могут быть установлены только для конкурсных групп, в которых указано предопределенное основание поступления «Полное возмещение затрат»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64ED06-007C-46C7-8776-A69717564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976" y="1557338"/>
            <a:ext cx="4881600" cy="475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4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69" y="861367"/>
            <a:ext cx="65690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3612" y="4293096"/>
            <a:ext cx="11181059" cy="230425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dirty="0"/>
              <a:t>«1С:УНИВЕРСИТЕТ ПРОФ». </a:t>
            </a:r>
          </a:p>
          <a:p>
            <a:pPr>
              <a:defRPr/>
            </a:pPr>
            <a:r>
              <a:rPr lang="ru-RU" sz="4000" dirty="0"/>
              <a:t>ИНТЕГРАЦИЯ С СЕРВИСОМ ПРИЕМА.</a:t>
            </a:r>
          </a:p>
          <a:p>
            <a:pPr>
              <a:defRPr/>
            </a:pPr>
            <a:r>
              <a:rPr lang="ru-RU" sz="4000" kern="0" dirty="0"/>
              <a:t>ПРЕДВАРИТЕЛЬНАЯ НАСТРОЙКА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15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20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80864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БЫСТРЫЙ СТАРТ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BCCF94-9EE7-4B16-B0D4-38765DCA2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752" y="1233376"/>
            <a:ext cx="7702728" cy="55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88D02D-7755-4CEC-B65C-E0CD8ACA7280}"/>
              </a:ext>
            </a:extLst>
          </p:cNvPr>
          <p:cNvSpPr txBox="1"/>
          <p:nvPr/>
        </p:nvSpPr>
        <p:spPr>
          <a:xfrm>
            <a:off x="335360" y="1600200"/>
            <a:ext cx="22322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/>
              <a:t>1. Выбрать приемную кампанию</a:t>
            </a:r>
          </a:p>
          <a:p>
            <a:pPr>
              <a:spcAft>
                <a:spcPts val="600"/>
              </a:spcAft>
            </a:pPr>
            <a:r>
              <a:rPr lang="ru-RU" sz="1600" dirty="0"/>
              <a:t>2. Установить переключатель «Тестовый контур/Рабочий контур» в нужное положение</a:t>
            </a:r>
          </a:p>
          <a:p>
            <a:pPr>
              <a:spcAft>
                <a:spcPts val="600"/>
              </a:spcAft>
            </a:pPr>
            <a:r>
              <a:rPr lang="ru-RU" sz="1600" dirty="0"/>
              <a:t>3. Проверить параметры подключения</a:t>
            </a:r>
          </a:p>
          <a:p>
            <a:pPr>
              <a:spcAft>
                <a:spcPts val="600"/>
              </a:spcAft>
            </a:pPr>
            <a:r>
              <a:rPr lang="ru-RU" sz="1600" dirty="0"/>
              <a:t>4. Последовательно выполнить все шаги быстрого старта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36087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21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08856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СПРАВОЧНИКИ, В КОТОРЫХ ДОЛЖНЫ БЫТЬ НАСТРОЕНЫ СООТВЕТСТВИЯ ДЛЯ ВЫГРУЗКИ УСЛОВИЙ ПРИЕМА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95399" y="2248272"/>
            <a:ext cx="5436605" cy="470912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Типы справочников вуза (</a:t>
            </a:r>
            <a:r>
              <a:rPr lang="en-US" sz="1600" dirty="0" err="1"/>
              <a:t>DictionaryTypeCls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Уровни бюджета (</a:t>
            </a:r>
            <a:r>
              <a:rPr lang="en-US" sz="1600" dirty="0" err="1"/>
              <a:t>BudgetLevelCls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Группы уровней образования (</a:t>
            </a:r>
            <a:r>
              <a:rPr lang="en-US" sz="1600" dirty="0" err="1"/>
              <a:t>EducationLevelGroupCls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Формы образования (</a:t>
            </a:r>
            <a:r>
              <a:rPr lang="en-US" sz="1600" dirty="0" err="1"/>
              <a:t>EducationFormCls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Виды мероприятий (</a:t>
            </a:r>
            <a:r>
              <a:rPr lang="en-US" sz="1600" dirty="0" err="1"/>
              <a:t>AdmissionEventCls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Уровни образования (</a:t>
            </a:r>
            <a:r>
              <a:rPr lang="en-US" sz="1600" dirty="0" err="1"/>
              <a:t>EducationLevelCls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Виды мест (</a:t>
            </a:r>
            <a:r>
              <a:rPr lang="en-US" sz="1600" dirty="0" err="1"/>
              <a:t>PlaceTypeCls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Типы вступительных испытаний (</a:t>
            </a:r>
            <a:r>
              <a:rPr lang="en-US" sz="1600" dirty="0" err="1"/>
              <a:t>EntranceTestTypeCls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ru-RU" sz="1600" dirty="0">
              <a:highlight>
                <a:srgbClr val="FFFF00"/>
              </a:highligh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400" y="1556792"/>
            <a:ext cx="1087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Futura PT Demi" panose="020B0604020202020204" charset="0"/>
              </a:rPr>
              <a:t>Справочники, для которых </a:t>
            </a:r>
            <a:r>
              <a:rPr lang="ru-RU" b="1" dirty="0">
                <a:solidFill>
                  <a:srgbClr val="C00000"/>
                </a:solidFill>
                <a:latin typeface="Futura PT Demi" panose="020B0604020202020204" charset="0"/>
              </a:rPr>
              <a:t>обязательно</a:t>
            </a:r>
            <a:r>
              <a:rPr lang="ru-RU" dirty="0">
                <a:latin typeface="Futura PT Demi" panose="020B0604020202020204" charset="0"/>
              </a:rPr>
              <a:t> должны быть настроены соответствия перед началом выгрузки данных в Сервис приема </a:t>
            </a:r>
            <a:r>
              <a:rPr lang="ru-RU" b="1" dirty="0">
                <a:solidFill>
                  <a:srgbClr val="C00000"/>
                </a:solidFill>
                <a:latin typeface="Futura PT Demi" panose="020B0604020202020204" charset="0"/>
              </a:rPr>
              <a:t>в части условий приема</a:t>
            </a:r>
            <a:r>
              <a:rPr lang="ru-RU" dirty="0">
                <a:latin typeface="Futura PT Demi" panose="020B0604020202020204" charset="0"/>
              </a:rPr>
              <a:t>: 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6564051" y="2248272"/>
            <a:ext cx="5436605" cy="39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Направления подготовки (</a:t>
            </a:r>
            <a:r>
              <a:rPr lang="en-US" sz="1600" dirty="0" err="1"/>
              <a:t>DirectionCls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Образовательные предметы (</a:t>
            </a:r>
            <a:r>
              <a:rPr lang="en-US" sz="1600" dirty="0" err="1"/>
              <a:t>SubjectCls</a:t>
            </a:r>
            <a:r>
              <a:rPr lang="en-US" sz="1600" dirty="0"/>
              <a:t>)</a:t>
            </a:r>
            <a:endParaRPr lang="ru-RU" sz="1600" dirty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1600" dirty="0"/>
              <a:t>Языки сдачи вступительных испытаний (</a:t>
            </a:r>
            <a:r>
              <a:rPr lang="ru-RU" sz="1600" dirty="0" err="1"/>
              <a:t>EntranceTestLanguageCls</a:t>
            </a:r>
            <a:r>
              <a:rPr lang="ru-RU" sz="1600" dirty="0"/>
              <a:t>) (если используются)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ru-RU" sz="1600" kern="0" dirty="0"/>
          </a:p>
        </p:txBody>
      </p:sp>
    </p:spTree>
    <p:extLst>
      <p:ext uri="{BB962C8B-B14F-4D97-AF65-F5344CB8AC3E}">
        <p14:creationId xmlns:p14="http://schemas.microsoft.com/office/powerpoint/2010/main" val="2032343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22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80864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ВОПРОСЫ И ОТВЕТЫ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78451-BCC3-41BD-B8E4-3E75E69F2EBE}"/>
              </a:ext>
            </a:extLst>
          </p:cNvPr>
          <p:cNvSpPr txBox="1"/>
          <p:nvPr/>
        </p:nvSpPr>
        <p:spPr>
          <a:xfrm>
            <a:off x="263352" y="1628800"/>
            <a:ext cx="116652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В: Не отображается приемная кампания при работе с обработкой «Взаимодействие с системой </a:t>
            </a:r>
            <a:r>
              <a:rPr lang="ru-RU" sz="1400" b="1" dirty="0" err="1"/>
              <a:t>Суперсервис</a:t>
            </a:r>
            <a:r>
              <a:rPr lang="ru-RU" sz="1400" b="1" dirty="0"/>
              <a:t>»</a:t>
            </a:r>
            <a:endParaRPr lang="ru-RU" sz="1400" dirty="0"/>
          </a:p>
          <a:p>
            <a:r>
              <a:rPr lang="ru-RU" sz="1400" b="1" dirty="0"/>
              <a:t>О: </a:t>
            </a:r>
            <a:r>
              <a:rPr lang="ru-RU" sz="1400" dirty="0"/>
              <a:t>Необходимо убедиться, что в документе «Приемная кампания» включена опция «Использовать в Сервисе приема» на вкладке «Основное». После включения этой опции необходимо выполнить настройки на вкладке «Сервис приема» документа «Приемная кампания»</a:t>
            </a:r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b="1" dirty="0"/>
              <a:t>В: Как создать единую приемную кампанию для бакалавриата/специалитета, магистратуры и аспирантуры?</a:t>
            </a:r>
          </a:p>
          <a:p>
            <a:r>
              <a:rPr lang="ru-RU" sz="1400" b="1" dirty="0"/>
              <a:t>О: </a:t>
            </a:r>
            <a:r>
              <a:rPr lang="ru-RU" sz="1400" dirty="0"/>
              <a:t>Необходимо:</a:t>
            </a:r>
          </a:p>
          <a:p>
            <a:r>
              <a:rPr lang="ru-RU" sz="1400" dirty="0"/>
              <a:t>1. Создать приемную кампанию для бакалавриата/специалитета</a:t>
            </a:r>
          </a:p>
          <a:p>
            <a:r>
              <a:rPr lang="ru-RU" sz="1400" dirty="0"/>
              <a:t>2. Создать отдельную приемную кампанию для магистратуры, в поле "Приемная кампания в Сервисе приема" на вкладке "Сервис приема" указать ссылку на приемную кампанию бакалавриата (вкладка "Сервис приема" открывается, если установлена "галочка" "Использовать в Сервисе приема" на вкладке "Основное")</a:t>
            </a:r>
          </a:p>
          <a:p>
            <a:r>
              <a:rPr lang="ru-RU" sz="1400" dirty="0"/>
              <a:t>3. Создать отдельную приемную кампанию для аспирантуры, в поле "Приемная кампания в Сервисе приема" на вкладке "Сервис приема" указать ссылку на приемную кампанию бакалавриата (если ПК бакалавриата не видна в списке выбора, допустимо заполнить поле по строке)</a:t>
            </a:r>
          </a:p>
          <a:p>
            <a:endParaRPr lang="ru-RU" sz="1400" dirty="0"/>
          </a:p>
          <a:p>
            <a:r>
              <a:rPr lang="ru-RU" sz="1400" b="1" dirty="0"/>
              <a:t>В: Для бакалавриата, специалитета и базового высшего образования (БВО) справочник НПС заполняется вручную через ЛК сервиса приема, API недоступен. Как устанавливать связи? НПС загрузятся на вкладке Быстрый старт?</a:t>
            </a:r>
          </a:p>
          <a:p>
            <a:r>
              <a:rPr lang="ru-RU" sz="1400" b="1" dirty="0"/>
              <a:t>О: </a:t>
            </a:r>
            <a:r>
              <a:rPr lang="ru-RU" sz="1400" dirty="0"/>
              <a:t>Сначала необходимо добавить направления в ЛК, затем выгружать последующие сущности через обработку. Помимо настройки соответствий в документе «Установка соответствий справочников информационных систем» ничего дополнительно делать не надо.</a:t>
            </a:r>
          </a:p>
        </p:txBody>
      </p:sp>
    </p:spTree>
    <p:extLst>
      <p:ext uri="{BB962C8B-B14F-4D97-AF65-F5344CB8AC3E}">
        <p14:creationId xmlns:p14="http://schemas.microsoft.com/office/powerpoint/2010/main" val="2285453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80864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ВОПРОСЫ И ОТВЕТЫ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78451-BCC3-41BD-B8E4-3E75E69F2EBE}"/>
              </a:ext>
            </a:extLst>
          </p:cNvPr>
          <p:cNvSpPr txBox="1"/>
          <p:nvPr/>
        </p:nvSpPr>
        <p:spPr>
          <a:xfrm>
            <a:off x="263352" y="1628800"/>
            <a:ext cx="116652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В: Не могу попасть на вкладку «Обмен данными» с вкладки «Быстрый старт»</a:t>
            </a:r>
          </a:p>
          <a:p>
            <a:r>
              <a:rPr lang="ru-RU" sz="1400" b="1" dirty="0"/>
              <a:t>О: </a:t>
            </a:r>
            <a:r>
              <a:rPr lang="ru-RU" sz="1400" dirty="0"/>
              <a:t>Необходимо проверить следующее: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сверить ссылки на серверы - что везде указана одна и та же ссылка.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сверить ссылки на виды справочников, проверить дубли видов справочников - нет ли в справочнике "Виды справочников информационных систем" элементов с одинаковым наименованием и разными кодами и, как следствие, что указаны ссылки на разные виды справочников.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убедиться, что виды справочников не помечены на удаление.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убедиться, что документы "Установка соответствий справочников информационных систем" проведены.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убедиться, что в документах "Установка соответствий справочников информационных систем" элементы ИС те же (по коду), что и те, что указаны в шапке документа верного вида справочника (по ссылке).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убедиться, что данные из проведенных документов есть в регистре (документ проводится без ошибок).</a:t>
            </a:r>
          </a:p>
          <a:p>
            <a:endParaRPr lang="ru-RU" sz="1400" dirty="0"/>
          </a:p>
          <a:p>
            <a:r>
              <a:rPr lang="ru-RU" sz="1400" dirty="0"/>
              <a:t>Если обнаружится дублирование видов справочников информационных систем, то необходимо выполнить следующие действия:</a:t>
            </a:r>
          </a:p>
          <a:p>
            <a:r>
              <a:rPr lang="ru-RU" sz="1400" dirty="0"/>
              <a:t>1. открыть справочник "Виды справочников информационных систем"</a:t>
            </a:r>
          </a:p>
          <a:p>
            <a:r>
              <a:rPr lang="ru-RU" sz="1400" dirty="0"/>
              <a:t>2. визуально определить дубли</a:t>
            </a:r>
          </a:p>
          <a:p>
            <a:r>
              <a:rPr lang="ru-RU" sz="1400" dirty="0"/>
              <a:t>3. для тех видов справочников, у которых есть дубли, проверить данные в документе "Установка соответствий справочников информационных систем". Если для вида справочника создан и заполнен документ "Установка соответствий справочников информационных систем" либо при ручном создании и выборе в поле "Сервер взаимодействия" Тестового сервера 2025 3.2.1 (vo-online-test.citis.ru:8100) (т.е. тем, с которым загружались справочники из ССПВО) заполняется список элементов по кнопке "Заполнить" - такой вид справочника (именно этот элемент) </a:t>
            </a:r>
            <a:r>
              <a:rPr lang="ru-RU" sz="1400" b="1" dirty="0">
                <a:solidFill>
                  <a:srgbClr val="C00000"/>
                </a:solidFill>
              </a:rPr>
              <a:t>необходимо оставить в системе</a:t>
            </a:r>
            <a:r>
              <a:rPr lang="ru-RU" sz="1400" dirty="0"/>
              <a:t>. </a:t>
            </a:r>
          </a:p>
          <a:p>
            <a:r>
              <a:rPr lang="ru-RU" sz="1400" dirty="0"/>
              <a:t>4. дубль следует пометить на удаление и не выбирать его в дальнейшем при ручном заполнении документов установки соответствий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41314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69" y="861367"/>
            <a:ext cx="65690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3612" y="4293096"/>
            <a:ext cx="11181059" cy="230425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dirty="0"/>
              <a:t>«1С:УНИВЕРСИТЕТ ПРОФ». </a:t>
            </a:r>
          </a:p>
          <a:p>
            <a:pPr>
              <a:defRPr/>
            </a:pPr>
            <a:r>
              <a:rPr lang="ru-RU" sz="4000" dirty="0"/>
              <a:t>ИНТЕГРАЦИЯ С СЕРВИСОМ ПРИЕМА.</a:t>
            </a:r>
          </a:p>
          <a:p>
            <a:pPr>
              <a:defRPr/>
            </a:pPr>
            <a:r>
              <a:rPr lang="ru-RU" sz="4000" kern="0" dirty="0"/>
              <a:t>ПОРЯДОК ВЫГРУЗКИ УСЛОВИЙ ПРИЕМА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24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75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25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116766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ОБЩИЙ АЛГОРИТМ ВЫГРУЗКИ ДАННЫХ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7368" y="1556792"/>
            <a:ext cx="11161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n-lt"/>
              </a:rPr>
              <a:t>Перейти на вкладку «Обмен данными».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n-lt"/>
              </a:rPr>
              <a:t>В левой табличной части «Данные для отправки» выбрать выгружаемые данные.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n-lt"/>
              </a:rPr>
              <a:t>В правой табличной части «Действие» выбрать действие (для добавления данных в Сервис приема - «Внесение данных в систему»).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n-lt"/>
              </a:rPr>
              <a:t>Нажать в области «Данные для отправки» кнопку «Заполнить данные для отправки». В результате будет заполнена табличная часть данной области.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n-lt"/>
              </a:rPr>
              <a:t>Отметить все выгружаемые значения «галочками» (по умолчанию отмечены все). Нажать кнопку «Сформировать пакеты для отправки». В результате пакеты данных будут сформированы и, если включены опции «Подписывать пакеты сразу при формировании» и «Отправлять пакеты сразу при формировании» (вкладка «Настройки – Подпись и отправка пакетов»), отправлены в ССПВО.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n-lt"/>
              </a:rPr>
              <a:t>После отправки данных в ССПВО автоматически откроется вкладка «Журнал обмена». Для отправленных пакетов установлен статус «Отправлен».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n-lt"/>
              </a:rPr>
              <a:t>Прочитать очередь Сервиса приема.</a:t>
            </a:r>
          </a:p>
          <a:p>
            <a:pPr marL="800100" lvl="1" indent="-342900">
              <a:buFont typeface="+mj-lt"/>
              <a:buAutoNum type="alphaUcPeriod"/>
            </a:pPr>
            <a:r>
              <a:rPr lang="ru-RU" sz="1600" dirty="0">
                <a:latin typeface="+mn-lt"/>
              </a:rPr>
              <a:t>Вручную. После выгрузки данных в Сервис приема перейти на вкладку «Очередь сообщений», переключиться на очередь «Сервис», получить сообщения из очереди.</a:t>
            </a:r>
          </a:p>
          <a:p>
            <a:pPr marL="800100" lvl="1" indent="-342900">
              <a:buFont typeface="+mj-lt"/>
              <a:buAutoNum type="alphaUcPeriod"/>
            </a:pPr>
            <a:r>
              <a:rPr lang="ru-RU" sz="1600" dirty="0">
                <a:latin typeface="+mn-lt"/>
              </a:rPr>
              <a:t>Автоматически. Настроить регламентное задание «Загрузка количества сообщений очереди сервиса приема».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+mn-lt"/>
              </a:rPr>
              <a:t>Перейти на вкладку «Журнал обмена» и посмотреть статус пакета в колонке «Статус»: если статус = «Ошибка», то выяснять причины ошибки, если «Обработан», то пакет успешно принят ССПВО, если «Отправлен», значит пакет еще не обработан в ССПВО, надо ждать.</a:t>
            </a:r>
          </a:p>
        </p:txBody>
      </p:sp>
    </p:spTree>
    <p:extLst>
      <p:ext uri="{BB962C8B-B14F-4D97-AF65-F5344CB8AC3E}">
        <p14:creationId xmlns:p14="http://schemas.microsoft.com/office/powerpoint/2010/main" val="4059829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116766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184" y="1556792"/>
            <a:ext cx="4031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+mn-lt"/>
              </a:rPr>
              <a:t>1. Справочники вуза </a:t>
            </a:r>
            <a:r>
              <a:rPr lang="ru-RU" sz="1600" dirty="0">
                <a:latin typeface="+mn-lt"/>
              </a:rPr>
              <a:t>– выгружаются данные, которые были внесены на вкладке «Реквизиты конкурсных групп» справочника «Конкурсные группы» (кроме образовательных программ и профилей)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00B1B2-7A07-474A-9172-04726D6E3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816" y="1556792"/>
            <a:ext cx="7560000" cy="39929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99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27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80864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ВОПРОСЫ И ОТВЕТЫ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78451-BCC3-41BD-B8E4-3E75E69F2EBE}"/>
              </a:ext>
            </a:extLst>
          </p:cNvPr>
          <p:cNvSpPr txBox="1"/>
          <p:nvPr/>
        </p:nvSpPr>
        <p:spPr>
          <a:xfrm>
            <a:off x="263352" y="1628800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В: На вкладке «Данные для отправки» при выгрузке справочников вуза при выборе любого справочника по кнопке «Заполнить данные для отправки» таблица внизу формы не заполняется.</a:t>
            </a:r>
          </a:p>
          <a:p>
            <a:r>
              <a:rPr lang="ru-RU" sz="1400" b="1" dirty="0"/>
              <a:t>О: </a:t>
            </a:r>
            <a:r>
              <a:rPr lang="ru-RU" sz="1400" dirty="0"/>
              <a:t>Если не заполняются справочники вуза, значит в реквизиты конкурсных групп не внесено ничего, кроме реквизитов «Образовательная программа» и «Профиль» (реквизит «Профиль» указывать не обязательно).</a:t>
            </a:r>
          </a:p>
          <a:p>
            <a:endParaRPr lang="ru-RU" sz="1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706B61-1344-408E-86BA-9CD4F4BFE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44" y="1628800"/>
            <a:ext cx="5112568" cy="497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10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28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116766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184" y="1556792"/>
            <a:ext cx="40316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+mn-lt"/>
              </a:rPr>
              <a:t>2. Образовательные программы </a:t>
            </a:r>
            <a:r>
              <a:rPr lang="ru-RU" sz="1600" dirty="0">
                <a:latin typeface="+mn-lt"/>
              </a:rPr>
              <a:t>– Информация об образовательных программах обязательно должна быть выгружена в Сервис приема. Информация об образовательной программе выгружается на основании данных с вкладки «Реквизиты конкурсной группы» справочника «Конкурсные группы», используется значение предопределенного дополнительного реквизита «Образовательная программа». В каждой конкурсной группе на вкладке «Реквизиты конкурсной группы» должна быть указана хотя бы одна образовательная программа, даже если в документе «Учебный план» поле «Профиль» не заполнено.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C78DB9-8C74-4BA9-ADE7-F8C0B16AB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648" y="1562705"/>
            <a:ext cx="7560000" cy="40186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3468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29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80864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ВОПРОСЫ И ОТВЕТЫ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78451-BCC3-41BD-B8E4-3E75E69F2EBE}"/>
              </a:ext>
            </a:extLst>
          </p:cNvPr>
          <p:cNvSpPr txBox="1"/>
          <p:nvPr/>
        </p:nvSpPr>
        <p:spPr>
          <a:xfrm>
            <a:off x="263352" y="1628800"/>
            <a:ext cx="11665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В: Для выгрузки в ССПВО справочника «Образовательные программы» необходимо указание срока обучения (</a:t>
            </a:r>
            <a:r>
              <a:rPr lang="ru-RU" sz="1400" b="1" dirty="0" err="1"/>
              <a:t>мес</a:t>
            </a:r>
            <a:r>
              <a:rPr lang="ru-RU" sz="1400" b="1" dirty="0"/>
              <a:t>).</a:t>
            </a:r>
          </a:p>
          <a:p>
            <a:r>
              <a:rPr lang="ru-RU" sz="1400" b="1" dirty="0"/>
              <a:t>Откуда будет подтягиваться срок обучения при выгрузке данного справочника в ССПВО, если в реквизитах КГ указывается только наименование образовательной программы, и в реквизитах КГ нет указания срока обучения, это делается из учебных планов и делается автоматически?</a:t>
            </a:r>
          </a:p>
          <a:p>
            <a:r>
              <a:rPr lang="ru-RU" sz="1400" b="1" dirty="0"/>
              <a:t>О: </a:t>
            </a:r>
            <a:r>
              <a:rPr lang="ru-RU" sz="1400" dirty="0"/>
              <a:t>Да, срок обучения заполняется автоматически из учебных планов, указанных в конкурсных группах</a:t>
            </a:r>
          </a:p>
        </p:txBody>
      </p:sp>
    </p:spTree>
    <p:extLst>
      <p:ext uri="{BB962C8B-B14F-4D97-AF65-F5344CB8AC3E}">
        <p14:creationId xmlns:p14="http://schemas.microsoft.com/office/powerpoint/2010/main" val="190872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484312"/>
          </a:xfrm>
        </p:spPr>
        <p:txBody>
          <a:bodyPr/>
          <a:lstStyle/>
          <a:p>
            <a: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  <a:t>«1С:Университет» и</a:t>
            </a:r>
            <a:b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</a:br>
            <a:r>
              <a:rPr lang="ru-RU" altLang="ru-RU" b="1" dirty="0">
                <a:solidFill>
                  <a:srgbClr val="000000"/>
                </a:solidFill>
                <a:latin typeface="Futura PT Demi" panose="020B0604020202020204" charset="0"/>
              </a:rPr>
              <a:t>«1С:Университет ПРОФ».</a:t>
            </a:r>
            <a:br>
              <a:rPr lang="ru-RU" altLang="ru-RU" dirty="0">
                <a:solidFill>
                  <a:srgbClr val="000000"/>
                </a:solidFill>
                <a:latin typeface="Futura PT Demi" panose="020B0604020202020204" charset="0"/>
              </a:rPr>
            </a:br>
            <a:r>
              <a:rPr lang="ru-RU" altLang="ru-RU" dirty="0">
                <a:latin typeface="Futura PT Demi" panose="020B0604020202020204" charset="0"/>
              </a:rPr>
              <a:t>Единая информационная среда по организации приемной кампании</a:t>
            </a:r>
          </a:p>
        </p:txBody>
      </p:sp>
      <p:pic>
        <p:nvPicPr>
          <p:cNvPr id="10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773238"/>
            <a:ext cx="11898312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id="{A8B48745-1A8C-4D56-9275-C4442311BCA5}"/>
              </a:ext>
            </a:extLst>
          </p:cNvPr>
          <p:cNvSpPr/>
          <p:nvPr/>
        </p:nvSpPr>
        <p:spPr>
          <a:xfrm>
            <a:off x="335360" y="3140968"/>
            <a:ext cx="8856984" cy="31248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650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30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116766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184" y="1556792"/>
            <a:ext cx="4031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+mn-lt"/>
              </a:rPr>
              <a:t>3. Направления подготовки 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По имеющейся информации, в скором времени направления подготовки не будут выгружаться.</a:t>
            </a:r>
          </a:p>
          <a:p>
            <a:r>
              <a:rPr lang="ru-RU" sz="1600" dirty="0">
                <a:latin typeface="+mn-lt"/>
              </a:rPr>
              <a:t>В таком случае сначала необходимо добавить направления в ЛК, затем выгружать последующие сущности через обработку. Помимо настройки соответствий в документе «Установка соответствий справочников информационных систем» ничего дополнительно делать не надо.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B8C5DC-428A-4AAF-87CE-C79A64D08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640" y="1569099"/>
            <a:ext cx="7560000" cy="40201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2416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31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116766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184" y="1556792"/>
            <a:ext cx="4031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+mn-lt"/>
              </a:rPr>
              <a:t>4. Приемные кампании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Т.к. данные выгружаются в единую приемную кампанию, в области «Данные для отправки» должна быть одна строка.</a:t>
            </a:r>
          </a:p>
          <a:p>
            <a:r>
              <a:rPr lang="ru-RU" sz="1600" dirty="0">
                <a:latin typeface="+mn-lt"/>
              </a:rPr>
              <a:t>Если строк несколько – значит, необходимо связать приемные кампании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8812EE-7D56-4EEC-8B8F-91B885D9D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816" y="1556792"/>
            <a:ext cx="7560000" cy="40190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2585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32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116766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184" y="1556792"/>
            <a:ext cx="403160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+mn-lt"/>
              </a:rPr>
              <a:t>5. Сроки приема (контрольные мероприятия ПК, прием заявлений и документов)</a:t>
            </a:r>
            <a:br>
              <a:rPr lang="ru-RU" sz="1600" dirty="0">
                <a:latin typeface="+mn-lt"/>
              </a:rPr>
            </a:br>
            <a:r>
              <a:rPr lang="ru-RU" sz="1400" dirty="0"/>
              <a:t>Перед выгрузкой необходимо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настроить соответствие для видов справочников «Формы образования (</a:t>
            </a:r>
            <a:r>
              <a:rPr lang="ru-RU" sz="1400" dirty="0" err="1"/>
              <a:t>EducationFormCls</a:t>
            </a:r>
            <a:r>
              <a:rPr lang="ru-RU" sz="1400" dirty="0"/>
              <a:t>)» и «Виды мероприятий (</a:t>
            </a:r>
            <a:r>
              <a:rPr lang="ru-RU" sz="1400" dirty="0" err="1"/>
              <a:t>AdmissionEventCls</a:t>
            </a:r>
            <a:r>
              <a:rPr lang="ru-RU" sz="1400" dirty="0"/>
              <a:t>)» в документе «Установка соответствий справочников информационных систем»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убедиться, что среди этапов приемной кампании нет тех, для которых не созданы конкурсные группы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проверить корректность номеров этапов приемной кампании.</a:t>
            </a:r>
          </a:p>
          <a:p>
            <a:r>
              <a:rPr lang="ru-RU" sz="1400" dirty="0"/>
              <a:t>      Требуемые номера этапов: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400" dirty="0"/>
              <a:t>для особой квоты, отдельной (ранее специальной) квоты, целевого приема - 0;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400" dirty="0"/>
              <a:t>для общего конкурса, полного возмещения затрат – 1;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400" dirty="0"/>
              <a:t>для дополнительного приема - 2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696BA1-E50A-4925-87EE-F74421B89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08" y="1582027"/>
            <a:ext cx="7560000" cy="40072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7483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116766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184" y="1556792"/>
            <a:ext cx="4031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+mn-lt"/>
              </a:rPr>
              <a:t>6. Сроки приема (контрольные мероприятия ПК)</a:t>
            </a:r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3DD079-A74E-4C2D-A0A0-DB9051B29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210" y="1654035"/>
            <a:ext cx="7560000" cy="40072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0352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34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80864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ВОПРОСЫ И ОТВЕТЫ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78451-BCC3-41BD-B8E4-3E75E69F2EBE}"/>
              </a:ext>
            </a:extLst>
          </p:cNvPr>
          <p:cNvSpPr txBox="1"/>
          <p:nvPr/>
        </p:nvSpPr>
        <p:spPr>
          <a:xfrm>
            <a:off x="263352" y="1628800"/>
            <a:ext cx="116652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В: Ошибка при формировании пакетов "Сроки приема (контрольные мероприятия ПК, прием заявлений и документов)" для ССПВО:</a:t>
            </a:r>
          </a:p>
          <a:p>
            <a:r>
              <a:rPr lang="ru-RU" sz="1400" b="1" dirty="0"/>
              <a:t>В приемной кампании … не удалось установить соответствие справочника "Виды мест (</a:t>
            </a:r>
            <a:r>
              <a:rPr lang="ru-RU" sz="1400" b="1" dirty="0" err="1"/>
              <a:t>PlaceTypeCls</a:t>
            </a:r>
            <a:r>
              <a:rPr lang="ru-RU" sz="1400" b="1" dirty="0"/>
              <a:t>)" для этапа со следующими параметрами: Уровень подготовки: …, Форма обучения: Очная, Основание поступления: Бюджетная основа, Особенности приема: , Категория приема: На общих основаниях, Номер этапа: 1.</a:t>
            </a:r>
          </a:p>
          <a:p>
            <a:r>
              <a:rPr lang="ru-RU" sz="1400" b="1" dirty="0"/>
              <a:t>Справочник </a:t>
            </a:r>
            <a:r>
              <a:rPr lang="ru-RU" sz="1400" b="1" dirty="0" err="1"/>
              <a:t>PlaceTypeCls</a:t>
            </a:r>
            <a:r>
              <a:rPr lang="ru-RU" sz="1400" b="1" dirty="0"/>
              <a:t> заполнен через кнопку в Быстром старте.</a:t>
            </a:r>
          </a:p>
          <a:p>
            <a:r>
              <a:rPr lang="ru-RU" sz="1400" b="1" dirty="0"/>
              <a:t>О: </a:t>
            </a:r>
            <a:r>
              <a:rPr lang="ru-RU" sz="1400" dirty="0"/>
              <a:t>Необходимо убедиться, что в этапах приемной кампании и в конкурсных группах заполнены особенности приема. </a:t>
            </a:r>
          </a:p>
          <a:p>
            <a:r>
              <a:rPr lang="ru-RU" sz="1400" dirty="0"/>
              <a:t>Общая рекомендация: для обычных мест указывается "Общие места", для отдельной квоты - "Отдельная квота".</a:t>
            </a:r>
          </a:p>
          <a:p>
            <a:r>
              <a:rPr lang="ru-RU" sz="1400" dirty="0"/>
              <a:t>Для использования особенностей приема необходимо установить параметр «Использовать особенности приема» на вкладке «Основное» документа «Приемная кампания».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0300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35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116766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184" y="1556792"/>
            <a:ext cx="4031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+mn-lt"/>
              </a:rPr>
              <a:t>7. Конкурсные группы</a:t>
            </a:r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19409A-1E85-4BDE-A926-9B3C3CF1C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781" y="1592898"/>
            <a:ext cx="7560000" cy="40296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7698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116766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184" y="1556792"/>
            <a:ext cx="403160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+mn-lt"/>
              </a:rPr>
              <a:t>7. Конкурсные группы</a:t>
            </a:r>
            <a:br>
              <a:rPr lang="ru-RU" sz="1600" b="1" dirty="0">
                <a:solidFill>
                  <a:srgbClr val="C00000"/>
                </a:solidFill>
                <a:latin typeface="+mn-lt"/>
              </a:rPr>
            </a:br>
            <a:r>
              <a:rPr lang="ru-RU" sz="1600" dirty="0">
                <a:latin typeface="+mn-lt"/>
              </a:rPr>
              <a:t>Необходимо выполнить настройки на вкладке «Настройки – Настройки приемной кампании».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 поле «Формат выгрузки наименований конкурсных групп» следует выбрать формат выгрузки наименований конкурсных групп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 поле «Тип документа «Портфолио (Творческая работа)»» можно выбрать тип документа (из справочника «Типы документов»)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 поле «Тип документа «Документ, подтверждающий медицинский осмотр (обследование)»» можно выбрать тип документа (из справочника «Типы документов»)</a:t>
            </a:r>
          </a:p>
          <a:p>
            <a:endParaRPr lang="ru-RU" sz="1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D1568E-9462-43AC-A6DF-4243DE63D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792" y="1556792"/>
            <a:ext cx="7560000" cy="40047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8313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37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80864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ВОПРОСЫ И ОТВЕТЫ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78451-BCC3-41BD-B8E4-3E75E69F2EBE}"/>
              </a:ext>
            </a:extLst>
          </p:cNvPr>
          <p:cNvSpPr txBox="1"/>
          <p:nvPr/>
        </p:nvSpPr>
        <p:spPr>
          <a:xfrm>
            <a:off x="263352" y="1628800"/>
            <a:ext cx="11665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В: Сервис вернул ошибку: </a:t>
            </a:r>
            <a:r>
              <a:rPr lang="en-US" sz="1400" b="1" dirty="0" err="1"/>
              <a:t>IdObject</a:t>
            </a:r>
            <a:r>
              <a:rPr lang="en-US" sz="1400" b="1" dirty="0"/>
              <a:t> 1, </a:t>
            </a:r>
            <a:r>
              <a:rPr lang="ru-RU" sz="1400" b="1" dirty="0"/>
              <a:t>Ошибка обработки сообщения - 454893. </a:t>
            </a:r>
            <a:r>
              <a:rPr lang="en-US" sz="1400" b="1" dirty="0"/>
              <a:t>Error: </a:t>
            </a:r>
            <a:r>
              <a:rPr lang="ru-RU" sz="1400" b="1" dirty="0"/>
              <a:t>Тип ошибки: </a:t>
            </a:r>
            <a:r>
              <a:rPr lang="en-US" sz="1400" b="1" dirty="0"/>
              <a:t>Business. </a:t>
            </a:r>
            <a:r>
              <a:rPr lang="ru-RU" sz="1400" b="1" dirty="0"/>
              <a:t>Код ошибки: 696. Если вносится УГСН (</a:t>
            </a:r>
            <a:r>
              <a:rPr lang="en-US" sz="1400" b="1" dirty="0" err="1"/>
              <a:t>Ugsn</a:t>
            </a:r>
            <a:r>
              <a:rPr lang="en-US" sz="1400" b="1" dirty="0"/>
              <a:t> == true), </a:t>
            </a:r>
            <a:r>
              <a:rPr lang="ru-RU" sz="1400" b="1" dirty="0"/>
              <a:t>то вуз должен указать НП, которое является ребенком этого УГСН и само не является УГСН. Параметры ошибки: </a:t>
            </a:r>
            <a:r>
              <a:rPr lang="en-US" sz="1400" b="1" dirty="0"/>
              <a:t>Key: </a:t>
            </a:r>
            <a:r>
              <a:rPr lang="ru-RU" sz="1400" b="1" dirty="0"/>
              <a:t>Причина: </a:t>
            </a:r>
            <a:r>
              <a:rPr lang="en-US" sz="1400" b="1" dirty="0"/>
              <a:t>Value: </a:t>
            </a:r>
            <a:r>
              <a:rPr lang="en-US" sz="1400" b="1" dirty="0" err="1"/>
              <a:t>OksoUgsnList</a:t>
            </a:r>
            <a:r>
              <a:rPr lang="en-US" sz="1400" b="1" dirty="0"/>
              <a:t> </a:t>
            </a:r>
            <a:r>
              <a:rPr lang="ru-RU" sz="1400" b="1" dirty="0"/>
              <a:t>пуст </a:t>
            </a:r>
            <a:r>
              <a:rPr lang="en-US" sz="1400" b="1" dirty="0"/>
              <a:t>Key: </a:t>
            </a:r>
            <a:r>
              <a:rPr lang="ru-RU" sz="1400" b="1" dirty="0"/>
              <a:t>Конкурсная группа </a:t>
            </a:r>
            <a:r>
              <a:rPr lang="en-US" sz="1400" b="1" dirty="0" err="1"/>
              <a:t>Uid</a:t>
            </a:r>
            <a:r>
              <a:rPr lang="en-US" sz="1400" b="1" dirty="0"/>
              <a:t> Value.</a:t>
            </a:r>
            <a:endParaRPr lang="ru-RU" sz="1400" b="1" dirty="0"/>
          </a:p>
          <a:p>
            <a:r>
              <a:rPr lang="ru-RU" sz="1400" b="1" dirty="0"/>
              <a:t>О: </a:t>
            </a:r>
            <a:r>
              <a:rPr lang="ru-RU" sz="1400" dirty="0"/>
              <a:t>Если присутствует конкурс на УГСН, то в установке соответствий </a:t>
            </a:r>
            <a:r>
              <a:rPr lang="ru-RU" sz="1400" dirty="0" err="1"/>
              <a:t>DirectionCls</a:t>
            </a:r>
            <a:r>
              <a:rPr lang="ru-RU" sz="1400" dirty="0"/>
              <a:t> надо делать соответствие не только УГСН, но и специальностям, которые в нее входят, то есть тем, которые указаны в учебных планах конкурсной группы.</a:t>
            </a:r>
          </a:p>
        </p:txBody>
      </p:sp>
    </p:spTree>
    <p:extLst>
      <p:ext uri="{BB962C8B-B14F-4D97-AF65-F5344CB8AC3E}">
        <p14:creationId xmlns:p14="http://schemas.microsoft.com/office/powerpoint/2010/main" val="2960467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38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116766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184" y="1556792"/>
            <a:ext cx="4031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+mn-lt"/>
              </a:rPr>
              <a:t>8. Вступительные испытания</a:t>
            </a:r>
            <a:br>
              <a:rPr lang="ru-RU" sz="1600" b="1" dirty="0">
                <a:solidFill>
                  <a:srgbClr val="C00000"/>
                </a:solidFill>
                <a:latin typeface="+mn-lt"/>
              </a:rPr>
            </a:br>
            <a:r>
              <a:rPr lang="ru-RU" sz="1600" b="1" dirty="0">
                <a:latin typeface="+mn-lt"/>
              </a:rPr>
              <a:t>Порядок работы: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+mn-lt"/>
              </a:rPr>
              <a:t>Установить опцию «Выгружать базовые ВИ»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+mn-lt"/>
              </a:rPr>
              <a:t>Выгрузить данные</a:t>
            </a:r>
          </a:p>
          <a:p>
            <a:pPr marL="342900" indent="-342900">
              <a:buAutoNum type="arabicPeriod"/>
            </a:pPr>
            <a:r>
              <a:rPr lang="ru-RU" sz="1600" dirty="0"/>
              <a:t>Отключить опцию «Выгружать базовые ВИ»</a:t>
            </a:r>
          </a:p>
          <a:p>
            <a:pPr marL="342900" indent="-342900">
              <a:buAutoNum type="arabicPeriod"/>
            </a:pPr>
            <a:r>
              <a:rPr lang="ru-RU" sz="1600" dirty="0"/>
              <a:t>Выгрузить данные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4B175E-55AB-4945-BC6C-0352012AF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08" y="1602850"/>
            <a:ext cx="7560000" cy="4001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7966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39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116766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184" y="1556792"/>
            <a:ext cx="40316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+mn-lt"/>
              </a:rPr>
              <a:t>8. Вступительные испытания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«Выгружать общеобразовательные предметы для СПО» – если включена данная опция, то при выгрузке вступительных испытаний с типом «ВИ на базе среднего профессионального образования» в выгружаемые данные будут включаться общеобразовательные предметы (элементы справочника «Образовательные предметы (</a:t>
            </a:r>
            <a:r>
              <a:rPr lang="ru-RU" sz="1400" dirty="0" err="1"/>
              <a:t>SubjectCls</a:t>
            </a:r>
            <a:r>
              <a:rPr lang="ru-RU" sz="1400" dirty="0"/>
              <a:t>)» Сервиса приема с флагом «</a:t>
            </a:r>
            <a:r>
              <a:rPr lang="ru-RU" sz="1400" dirty="0" err="1"/>
              <a:t>Ege</a:t>
            </a:r>
            <a:r>
              <a:rPr lang="ru-RU" sz="1400" dirty="0"/>
              <a:t>» = </a:t>
            </a:r>
            <a:r>
              <a:rPr lang="ru-RU" sz="1400" dirty="0" err="1"/>
              <a:t>true</a:t>
            </a:r>
            <a:r>
              <a:rPr lang="ru-RU" sz="1400" dirty="0"/>
              <a:t>). Если опция «Выгружать общеобразовательные предметы для СПО» выключена, такие предметы выгружаться не будут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«Предметы, не выгружаемые при выгрузке СПО» – в этом поле могут быть перечислены предметы, которые не будут включаться в данные для выгрузки вступительных испытаний с типом «ВИ на базе среднего профессионального образования». </a:t>
            </a:r>
          </a:p>
          <a:p>
            <a:br>
              <a:rPr lang="ru-RU" sz="1600" b="1" dirty="0">
                <a:solidFill>
                  <a:srgbClr val="C00000"/>
                </a:solidFill>
                <a:latin typeface="+mn-lt"/>
              </a:rPr>
            </a:br>
            <a:endParaRPr lang="ru-RU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540133-B7C4-4BEB-BC7F-ADCE7802D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632" y="1644408"/>
            <a:ext cx="7560000" cy="40229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974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80864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ВАЖНО!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D2CD2-7156-44D0-9BA9-AAEE542B369C}"/>
              </a:ext>
            </a:extLst>
          </p:cNvPr>
          <p:cNvSpPr txBox="1"/>
          <p:nvPr/>
        </p:nvSpPr>
        <p:spPr>
          <a:xfrm>
            <a:off x="335360" y="2282096"/>
            <a:ext cx="11377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В 2025 году необходимо использовать параметры подключения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2025 года!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Соответствия должны быть настроены в 2025 году!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Использовать настройки 2024 года, в т.ч. копировать документ «Установка соответствий справочников информационных систем» для 2024 года и менять в нем параметры подключения - НЕЛЬЗЯ!</a:t>
            </a:r>
          </a:p>
        </p:txBody>
      </p:sp>
    </p:spTree>
    <p:extLst>
      <p:ext uri="{BB962C8B-B14F-4D97-AF65-F5344CB8AC3E}">
        <p14:creationId xmlns:p14="http://schemas.microsoft.com/office/powerpoint/2010/main" val="2090318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40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80864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ВОПРОСЫ И ОТВЕТЫ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78451-BCC3-41BD-B8E4-3E75E69F2EBE}"/>
              </a:ext>
            </a:extLst>
          </p:cNvPr>
          <p:cNvSpPr txBox="1"/>
          <p:nvPr/>
        </p:nvSpPr>
        <p:spPr>
          <a:xfrm>
            <a:off x="263352" y="1628800"/>
            <a:ext cx="116652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В: Сервис вернул ошибку: </a:t>
            </a:r>
            <a:r>
              <a:rPr lang="ru-RU" sz="1400" b="1" dirty="0" err="1"/>
              <a:t>IdObject</a:t>
            </a:r>
            <a:r>
              <a:rPr lang="ru-RU" sz="1400" b="1" dirty="0"/>
              <a:t> 1, Ошибка обработки сообщения - 356918. </a:t>
            </a:r>
            <a:r>
              <a:rPr lang="ru-RU" sz="1400" b="1" dirty="0" err="1"/>
              <a:t>Error</a:t>
            </a:r>
            <a:r>
              <a:rPr lang="ru-RU" sz="1400" b="1" dirty="0"/>
              <a:t>: Тип ошибки: </a:t>
            </a:r>
            <a:r>
              <a:rPr lang="ru-RU" sz="1400" b="1" dirty="0" err="1"/>
              <a:t>Business</a:t>
            </a:r>
            <a:r>
              <a:rPr lang="ru-RU" sz="1400" b="1" dirty="0"/>
              <a:t>. Код ошибки: 644. Недопустимый предмет ВИ. Параметры ошибки: </a:t>
            </a:r>
            <a:r>
              <a:rPr lang="ru-RU" sz="1400" b="1" dirty="0" err="1"/>
              <a:t>Key</a:t>
            </a:r>
            <a:r>
              <a:rPr lang="ru-RU" sz="1400" b="1" dirty="0"/>
              <a:t>: Причина </a:t>
            </a:r>
            <a:r>
              <a:rPr lang="ru-RU" sz="1400" b="1" dirty="0" err="1"/>
              <a:t>Value</a:t>
            </a:r>
            <a:r>
              <a:rPr lang="ru-RU" sz="1400" b="1" dirty="0"/>
              <a:t>: Если параметр «Тип ВИ» = «ДВИ творческой и (или) профессиональной направленности» и конкурс на НП = «49.03.04 Спорт» (</a:t>
            </a:r>
            <a:r>
              <a:rPr lang="ru-RU" sz="1400" b="1" dirty="0" err="1"/>
              <a:t>id_okso</a:t>
            </a:r>
            <a:r>
              <a:rPr lang="ru-RU" sz="1400" b="1" dirty="0"/>
              <a:t> = 1407, 1408, 1410, 1601), то можно указать только предметы с типом «Выбор вида спорта» = ДА </a:t>
            </a:r>
            <a:r>
              <a:rPr lang="ru-RU" sz="1400" b="1" dirty="0" err="1"/>
              <a:t>Key</a:t>
            </a:r>
            <a:r>
              <a:rPr lang="ru-RU" sz="1400" b="1" dirty="0"/>
              <a:t>: Вступительное испытание </a:t>
            </a:r>
            <a:r>
              <a:rPr lang="ru-RU" sz="1400" b="1" dirty="0" err="1"/>
              <a:t>Uid</a:t>
            </a:r>
            <a:r>
              <a:rPr lang="ru-RU" sz="1400" b="1" dirty="0"/>
              <a:t> </a:t>
            </a:r>
            <a:r>
              <a:rPr lang="ru-RU" sz="1400" b="1" dirty="0" err="1"/>
              <a:t>Value</a:t>
            </a:r>
            <a:r>
              <a:rPr lang="ru-RU" sz="1400" b="1" dirty="0"/>
              <a:t>: … . Время ошибки: … . </a:t>
            </a:r>
          </a:p>
          <a:p>
            <a:r>
              <a:rPr lang="ru-RU" sz="1400" b="1" dirty="0"/>
              <a:t>Что делать в таких ситуациях?</a:t>
            </a:r>
          </a:p>
          <a:p>
            <a:r>
              <a:rPr lang="ru-RU" sz="1400" b="1" dirty="0"/>
              <a:t>О: </a:t>
            </a:r>
            <a:r>
              <a:rPr lang="ru-RU" sz="1400" dirty="0"/>
              <a:t>Требуется выбрать другой предмет, у которого </a:t>
            </a:r>
            <a:r>
              <a:rPr lang="ru-RU" sz="1400" dirty="0" err="1"/>
              <a:t>sport</a:t>
            </a:r>
            <a:r>
              <a:rPr lang="ru-RU" sz="1400" dirty="0"/>
              <a:t> = </a:t>
            </a:r>
            <a:r>
              <a:rPr lang="ru-RU" sz="1400" dirty="0" err="1"/>
              <a:t>true</a:t>
            </a:r>
            <a:r>
              <a:rPr lang="ru-RU" sz="1400" dirty="0"/>
              <a:t>, либо не выгружать этот предмет как ДВИ творческой и (или) профессиональной направленности.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4183653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41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116766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0"/>
              </a:rPr>
              <a:t>ПОСЛЕДОВАТЕЛЬНОСТЬ ВЫГРУЗКИ ДАННЫХ В СЕРВИС ПРИЕМА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184" y="1556792"/>
            <a:ext cx="4031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+mn-lt"/>
              </a:rPr>
              <a:t>9. Расписание вступительных испытаний</a:t>
            </a:r>
          </a:p>
          <a:p>
            <a:br>
              <a:rPr lang="ru-RU" sz="1600" b="1" dirty="0">
                <a:solidFill>
                  <a:srgbClr val="C00000"/>
                </a:solidFill>
                <a:latin typeface="+mn-lt"/>
              </a:rPr>
            </a:b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717508-AB76-4D79-8CEC-39C661B06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616" y="1700808"/>
            <a:ext cx="7560000" cy="40138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184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69" y="861367"/>
            <a:ext cx="65690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63612" y="4293096"/>
            <a:ext cx="11181059" cy="230425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4000" dirty="0"/>
              <a:t>«1С:УНИВЕРСИТЕТ ПРОФ». </a:t>
            </a:r>
          </a:p>
          <a:p>
            <a:pPr>
              <a:defRPr/>
            </a:pPr>
            <a:r>
              <a:rPr lang="ru-RU" sz="4000" kern="0" dirty="0"/>
              <a:t>МЕТОДИЧЕСКИЕ  МАТЕРИАЛЫ ДЛЯ ИНТЕГРАЦИИ С СЕРВИСОМ ПРИЕМА.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42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15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1340768"/>
            <a:ext cx="11533188" cy="5517232"/>
          </a:xfrm>
          <a:ln>
            <a:noFill/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Руководство пользователя «1С:Университет ПРОФ», том 2, глава 3</a:t>
            </a:r>
            <a:br>
              <a:rPr lang="ru-RU" sz="1800" dirty="0"/>
            </a:br>
            <a:r>
              <a:rPr lang="en-US" sz="1800" dirty="0">
                <a:hlinkClick r:id="rId3"/>
              </a:rPr>
              <a:t>https://releases.1c.ru/project/SGU_UniversityPROF_2_2</a:t>
            </a: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Телеграм-группа «ФПК-Суперсервис "Поступление в вуз" </a:t>
            </a:r>
            <a:r>
              <a:rPr lang="ru-RU" sz="1800" dirty="0" err="1"/>
              <a:t>офиц</a:t>
            </a:r>
            <a:r>
              <a:rPr lang="ru-RU" sz="1800" dirty="0"/>
              <a:t>» - добавление по запросу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Телеграм-канал «Поступление в вуз онлайн»:</a:t>
            </a:r>
            <a:br>
              <a:rPr lang="ru-RU" sz="1800" dirty="0"/>
            </a:br>
            <a:r>
              <a:rPr lang="en-US" sz="1800" dirty="0">
                <a:hlinkClick r:id="rId4"/>
              </a:rPr>
              <a:t>https://t.me/joinchat/B3rCe-VUY7Q5NjVi</a:t>
            </a: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err="1"/>
              <a:t>Телеграм</a:t>
            </a:r>
            <a:r>
              <a:rPr lang="ru-RU" sz="1800" dirty="0"/>
              <a:t>-группа «1С:Университет (1</a:t>
            </a:r>
            <a:r>
              <a:rPr lang="en-US" sz="1800" dirty="0"/>
              <a:t>C:University)</a:t>
            </a:r>
            <a:r>
              <a:rPr lang="ru-RU" sz="1800" dirty="0"/>
              <a:t>»:</a:t>
            </a:r>
            <a:br>
              <a:rPr lang="ru-RU" sz="1800" dirty="0"/>
            </a:br>
            <a:r>
              <a:rPr lang="en-US" sz="1800" dirty="0">
                <a:hlinkClick r:id="rId5"/>
              </a:rPr>
              <a:t>https://t.me/chat1cUniver</a:t>
            </a: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Личный кабинет</a:t>
            </a:r>
            <a:r>
              <a:rPr lang="en-US" sz="1800" dirty="0"/>
              <a:t> </a:t>
            </a:r>
            <a:r>
              <a:rPr lang="ru-RU" sz="1800" dirty="0"/>
              <a:t>«Сервис Приема ССПВО»:</a:t>
            </a:r>
            <a:br>
              <a:rPr lang="ru-RU" sz="1800" dirty="0"/>
            </a:br>
            <a:r>
              <a:rPr lang="en-US" sz="1800" dirty="0">
                <a:hlinkClick r:id="rId6"/>
              </a:rPr>
              <a:t>http://</a:t>
            </a:r>
            <a:r>
              <a:rPr lang="ru-RU" sz="1800" dirty="0">
                <a:hlinkClick r:id="rId6"/>
              </a:rPr>
              <a:t>85.142.162.21:8032</a:t>
            </a: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Решение типовых проблем при работе с программами электронной подписи (статья ИТС):</a:t>
            </a:r>
            <a:br>
              <a:rPr lang="ru-RU" sz="1800" dirty="0"/>
            </a:br>
            <a:r>
              <a:rPr lang="en-US" sz="1800" dirty="0">
                <a:hlinkClick r:id="rId7"/>
              </a:rPr>
              <a:t>https://its.1c.ru/db/metod81#content:5784:hdoc</a:t>
            </a:r>
            <a:endParaRPr lang="ru-RU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b="1" dirty="0"/>
              <a:t>Ответы на часто задаваемые вопросы</a:t>
            </a:r>
            <a:br>
              <a:rPr lang="ru-RU" sz="1800" dirty="0"/>
            </a:br>
            <a:r>
              <a:rPr lang="en-US" sz="1800" dirty="0">
                <a:hlinkClick r:id="rId8"/>
              </a:rPr>
              <a:t>https://sgu-infocom.ru/support/faq/</a:t>
            </a:r>
            <a:r>
              <a:rPr lang="ru-RU" sz="1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Записи </a:t>
            </a:r>
            <a:r>
              <a:rPr lang="ru-RU" sz="1800" dirty="0" err="1"/>
              <a:t>вебинаров</a:t>
            </a:r>
            <a:r>
              <a:rPr lang="ru-RU" sz="1800" dirty="0"/>
              <a:t> «1С:Университет ПРОФ»:</a:t>
            </a:r>
            <a:br>
              <a:rPr lang="ru-RU" sz="1800" dirty="0"/>
            </a:br>
            <a:r>
              <a:rPr lang="en-US" sz="1800" u="sng" dirty="0">
                <a:solidFill>
                  <a:srgbClr val="009999"/>
                </a:solidFill>
              </a:rPr>
              <a:t>https://sgu-infocom.ru/support/webinars/webinar-archive/</a:t>
            </a:r>
            <a:endParaRPr lang="ru-RU" sz="1800" u="sng" dirty="0">
              <a:solidFill>
                <a:srgbClr val="0099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8136259" cy="1081087"/>
          </a:xfrm>
        </p:spPr>
        <p:txBody>
          <a:bodyPr/>
          <a:lstStyle/>
          <a:p>
            <a:r>
              <a:rPr lang="ru-RU" altLang="ru-RU" b="1" dirty="0"/>
              <a:t>Суперсервис «Поступление в вуз онлайн»</a:t>
            </a:r>
            <a:br>
              <a:rPr lang="ru-RU" dirty="0"/>
            </a:br>
            <a:r>
              <a:rPr lang="ru-RU" dirty="0"/>
              <a:t>Методические материалы</a:t>
            </a:r>
            <a:br>
              <a:rPr lang="ru-RU" dirty="0"/>
            </a:b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415891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44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063552" y="187673"/>
            <a:ext cx="9704388" cy="1081087"/>
          </a:xfrm>
        </p:spPr>
        <p:txBody>
          <a:bodyPr/>
          <a:lstStyle/>
          <a:p>
            <a:r>
              <a:rPr lang="ru-RU" altLang="ru-RU" b="1" dirty="0">
                <a:latin typeface="Futura PT Demi" panose="020B0604020202020204" charset="0"/>
              </a:rPr>
              <a:t>Руководство пользователя «1С:Университет ПРОФ»</a:t>
            </a:r>
            <a:br>
              <a:rPr lang="ru-RU" altLang="ru-RU" b="1" dirty="0">
                <a:latin typeface="Futura PT Demi" panose="020B0604020202020204" charset="0"/>
              </a:rPr>
            </a:br>
            <a:r>
              <a:rPr lang="ru-RU" altLang="ru-RU" b="1" dirty="0">
                <a:latin typeface="Futura PT Demi" panose="020B0604020202020204" charset="0"/>
              </a:rPr>
              <a:t>Том 2, глава 3</a:t>
            </a:r>
            <a:br>
              <a:rPr lang="ru-RU" altLang="ru-RU" dirty="0">
                <a:solidFill>
                  <a:srgbClr val="000000"/>
                </a:solidFill>
                <a:latin typeface="Futura PT Demi" panose="020B0604020202020204" charset="0"/>
              </a:rPr>
            </a:br>
            <a:endParaRPr lang="ru-RU" altLang="ru-RU" dirty="0">
              <a:latin typeface="Futura PT Demi" panose="020B0604020202020204" charset="0"/>
            </a:endParaRPr>
          </a:p>
        </p:txBody>
      </p:sp>
      <p:sp>
        <p:nvSpPr>
          <p:cNvPr id="10" name="Объект 1"/>
          <p:cNvSpPr>
            <a:spLocks noGrp="1"/>
          </p:cNvSpPr>
          <p:nvPr>
            <p:ph idx="1"/>
          </p:nvPr>
        </p:nvSpPr>
        <p:spPr>
          <a:xfrm>
            <a:off x="623391" y="1268760"/>
            <a:ext cx="5941221" cy="1224136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>
                <a:latin typeface="Futura PT Demi" panose="020B0604020202020204" charset="0"/>
              </a:rPr>
              <a:t>На сайте </a:t>
            </a:r>
            <a:r>
              <a:rPr lang="en-US" sz="1800" dirty="0">
                <a:hlinkClick r:id="rId4"/>
              </a:rPr>
              <a:t>https://releases.1c.ru/project/SGU_UniversityPROF_2_2</a:t>
            </a:r>
            <a:endParaRPr lang="ru-RU" sz="1800" dirty="0"/>
          </a:p>
          <a:p>
            <a:pPr marL="0" indent="0">
              <a:buFontTx/>
              <a:buNone/>
            </a:pPr>
            <a:r>
              <a:rPr lang="ru-RU" altLang="ru-RU" sz="1800" dirty="0">
                <a:latin typeface="Futura PT Demi" panose="020B0604020202020204" charset="0"/>
              </a:rPr>
              <a:t>с релизом 1С:Университет ПРОФ 2.2.15.20 присутствует </a:t>
            </a:r>
            <a:r>
              <a:rPr lang="ru-RU" altLang="ru-RU" sz="1800" b="1" dirty="0">
                <a:latin typeface="Futura PT Demi" panose="020B0604020202020204" charset="0"/>
              </a:rPr>
              <a:t>обновленная версия </a:t>
            </a:r>
            <a:r>
              <a:rPr lang="ru-RU" altLang="ru-RU" sz="1800" dirty="0">
                <a:latin typeface="Futura PT Demi" panose="020B0604020202020204" charset="0"/>
              </a:rPr>
              <a:t>руководства пользователя.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66A952-E42B-4268-84B5-5190C1451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131" y="1057623"/>
            <a:ext cx="3793869" cy="5589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B3AB4E-9A8F-46DB-8FCF-1659ECC17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91" y="2554636"/>
            <a:ext cx="5622090" cy="42566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06703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45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063552" y="187673"/>
            <a:ext cx="9704388" cy="1081087"/>
          </a:xfrm>
        </p:spPr>
        <p:txBody>
          <a:bodyPr/>
          <a:lstStyle/>
          <a:p>
            <a:r>
              <a:rPr lang="ru-RU" altLang="ru-RU" b="1" dirty="0">
                <a:latin typeface="Futura PT Demi" panose="020B0604020202020204" charset="0"/>
              </a:rPr>
              <a:t>Руководство пользователя «1С:Университет ПРОФ»</a:t>
            </a:r>
            <a:br>
              <a:rPr lang="ru-RU" altLang="ru-RU" b="1" dirty="0">
                <a:latin typeface="Futura PT Demi" panose="020B0604020202020204" charset="0"/>
              </a:rPr>
            </a:br>
            <a:r>
              <a:rPr lang="ru-RU" altLang="ru-RU" b="1" dirty="0">
                <a:latin typeface="Futura PT Demi" panose="020B0604020202020204" charset="0"/>
              </a:rPr>
              <a:t>Том 2, глава 3</a:t>
            </a:r>
            <a:br>
              <a:rPr lang="ru-RU" altLang="ru-RU" dirty="0">
                <a:solidFill>
                  <a:srgbClr val="000000"/>
                </a:solidFill>
                <a:latin typeface="Futura PT Demi" panose="020B0604020202020204" charset="0"/>
              </a:rPr>
            </a:br>
            <a:endParaRPr lang="ru-RU" altLang="ru-RU" dirty="0">
              <a:latin typeface="Futura PT Demi" panose="020B060402020202020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019E28-E84D-403D-AFAA-2CED0EF24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987" y="1017918"/>
            <a:ext cx="3095042" cy="46150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27A1E8-5324-48D2-8853-BB3893380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46" y="1004163"/>
            <a:ext cx="2544048" cy="57042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A21F3E-04EB-4289-AF7D-FA487C3DC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7871" y="1647708"/>
            <a:ext cx="3583708" cy="47071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BDF061-7BE5-4C43-84F6-C5A38BBB46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725" y="3431946"/>
            <a:ext cx="5130550" cy="3420367"/>
          </a:xfrm>
          <a:prstGeom prst="rect">
            <a:avLst/>
          </a:prstGeom>
        </p:spPr>
      </p:pic>
      <p:sp>
        <p:nvSpPr>
          <p:cNvPr id="16" name="Пузырек для мыслей: облако 15">
            <a:extLst>
              <a:ext uri="{FF2B5EF4-FFF2-40B4-BE49-F238E27FC236}">
                <a16:creationId xmlns:a16="http://schemas.microsoft.com/office/drawing/2014/main" id="{1F9F4BC2-4F2B-4AD6-9588-FC3185CF5689}"/>
              </a:ext>
            </a:extLst>
          </p:cNvPr>
          <p:cNvSpPr/>
          <p:nvPr/>
        </p:nvSpPr>
        <p:spPr>
          <a:xfrm>
            <a:off x="7969838" y="4475619"/>
            <a:ext cx="3330336" cy="1584176"/>
          </a:xfrm>
          <a:prstGeom prst="cloudCallout">
            <a:avLst>
              <a:gd name="adj1" fmla="val -81445"/>
              <a:gd name="adj2" fmla="val -230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Futura PT Demi" panose="020B0604020202020204" charset="0"/>
              </a:rPr>
              <a:t>Как принять заявление из ССПВО?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узырек для мыслей: облако 17">
            <a:extLst>
              <a:ext uri="{FF2B5EF4-FFF2-40B4-BE49-F238E27FC236}">
                <a16:creationId xmlns:a16="http://schemas.microsoft.com/office/drawing/2014/main" id="{F43C48E8-EC0E-4485-90A0-1071A6CF2EED}"/>
              </a:ext>
            </a:extLst>
          </p:cNvPr>
          <p:cNvSpPr/>
          <p:nvPr/>
        </p:nvSpPr>
        <p:spPr>
          <a:xfrm>
            <a:off x="1128838" y="5242868"/>
            <a:ext cx="3330336" cy="1584176"/>
          </a:xfrm>
          <a:prstGeom prst="cloudCallout">
            <a:avLst>
              <a:gd name="adj1" fmla="val 81482"/>
              <a:gd name="adj2" fmla="val -57843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Futura PT Demi" panose="020B0604020202020204" charset="0"/>
              </a:rPr>
              <a:t>Какой справочник поставить в соответствии?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узырек для мыслей: облако 18">
            <a:extLst>
              <a:ext uri="{FF2B5EF4-FFF2-40B4-BE49-F238E27FC236}">
                <a16:creationId xmlns:a16="http://schemas.microsoft.com/office/drawing/2014/main" id="{878F8392-7D9C-4983-9D0F-A25DC390B9D3}"/>
              </a:ext>
            </a:extLst>
          </p:cNvPr>
          <p:cNvSpPr/>
          <p:nvPr/>
        </p:nvSpPr>
        <p:spPr>
          <a:xfrm>
            <a:off x="6509818" y="1566863"/>
            <a:ext cx="2773296" cy="1389709"/>
          </a:xfrm>
          <a:prstGeom prst="cloudCallout">
            <a:avLst>
              <a:gd name="adj1" fmla="val -60247"/>
              <a:gd name="adj2" fmla="val 151768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Futura PT Demi" panose="020B0604020202020204" charset="0"/>
              </a:rPr>
              <a:t>Как выгрузить условия приема?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046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063552" y="187673"/>
            <a:ext cx="9704388" cy="1081087"/>
          </a:xfrm>
        </p:spPr>
        <p:txBody>
          <a:bodyPr/>
          <a:lstStyle/>
          <a:p>
            <a:r>
              <a:rPr lang="ru-RU" altLang="ru-RU" b="1" dirty="0">
                <a:latin typeface="Futura PT Demi" panose="020B0604020202020204" charset="0"/>
              </a:rPr>
              <a:t>Ответы на часто задаваемые вопросы при работе с «1С:Университет ПРОФ»</a:t>
            </a:r>
            <a:br>
              <a:rPr lang="ru-RU" altLang="ru-RU" dirty="0">
                <a:solidFill>
                  <a:srgbClr val="000000"/>
                </a:solidFill>
                <a:latin typeface="Futura PT Demi" panose="020B0604020202020204" charset="0"/>
              </a:rPr>
            </a:br>
            <a:endParaRPr lang="ru-RU" altLang="ru-RU" dirty="0">
              <a:latin typeface="Futura PT Demi" panose="020B0604020202020204" charset="0"/>
            </a:endParaRPr>
          </a:p>
        </p:txBody>
      </p:sp>
      <p:sp>
        <p:nvSpPr>
          <p:cNvPr id="10" name="Объект 1"/>
          <p:cNvSpPr>
            <a:spLocks noGrp="1"/>
          </p:cNvSpPr>
          <p:nvPr>
            <p:ph idx="1"/>
          </p:nvPr>
        </p:nvSpPr>
        <p:spPr>
          <a:xfrm>
            <a:off x="1631950" y="5696743"/>
            <a:ext cx="8782050" cy="969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1800" dirty="0">
                <a:latin typeface="Futura PT Demi" panose="020B0604020202020204" charset="0"/>
              </a:rPr>
              <a:t>На сайте </a:t>
            </a:r>
            <a:r>
              <a:rPr lang="ru-RU" altLang="ru-RU" sz="1800" dirty="0">
                <a:latin typeface="Futura PT Demi" panose="020B0604020202020204" charset="0"/>
                <a:hlinkClick r:id="rId4"/>
              </a:rPr>
              <a:t>http://www.sgu-infocom.ru</a:t>
            </a:r>
            <a:r>
              <a:rPr lang="ru-RU" altLang="ru-RU" sz="1800" dirty="0">
                <a:latin typeface="Futura PT Demi" panose="020B0604020202020204" charset="0"/>
              </a:rPr>
              <a:t> в разделе «Поддержка» </a:t>
            </a:r>
            <a:br>
              <a:rPr lang="ru-RU" altLang="ru-RU" sz="1800" dirty="0">
                <a:latin typeface="Futura PT Demi" panose="020B0604020202020204" charset="0"/>
              </a:rPr>
            </a:br>
            <a:r>
              <a:rPr lang="ru-RU" altLang="ru-RU" sz="1800" dirty="0">
                <a:latin typeface="Futura PT Demi" panose="020B0604020202020204" charset="0"/>
              </a:rPr>
              <a:t>присутствуют файлы с ответами на часто задаваемые вопросы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E7139F-435D-4A9C-BC8B-22DF51C9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209" y="1196752"/>
            <a:ext cx="6442166" cy="42484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21770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anose="020B06040202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4D1C6C1C-1B9D-4295-A066-17CC0D2E5C25}" type="slidenum">
              <a:rPr lang="en-US" alt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47</a:t>
            </a:fld>
            <a:endParaRPr lang="ru-RU" altLang="ru-RU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D0ADCF8-B550-4E18-9315-61BFA3718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7416800" cy="1081088"/>
          </a:xfrm>
        </p:spPr>
        <p:txBody>
          <a:bodyPr/>
          <a:lstStyle/>
          <a:p>
            <a:r>
              <a:rPr lang="ru-RU" altLang="ru-RU" sz="2400" b="1" dirty="0">
                <a:latin typeface="Futura PT Demi" panose="020B0604020202020204" pitchFamily="34" charset="0"/>
              </a:rPr>
              <a:t>Подача тестового заявления на ЕПГУ.</a:t>
            </a:r>
            <a:br>
              <a:rPr lang="ru-RU" altLang="ru-RU" sz="2400" b="1" dirty="0">
                <a:latin typeface="Futura PT Demi" panose="020B0604020202020204" pitchFamily="34" charset="0"/>
              </a:rPr>
            </a:br>
            <a:r>
              <a:rPr lang="ru-RU" altLang="ru-RU" sz="2400" b="1" dirty="0">
                <a:latin typeface="Futura PT Demi" panose="020B0604020202020204" pitchFamily="34" charset="0"/>
              </a:rPr>
              <a:t>Основные ссылки.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06C0CE1-3069-40EF-8E3E-A27ADDA1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562100"/>
            <a:ext cx="11737975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pitchFamily="34" charset="0"/>
              </a:defRPr>
            </a:lvl1pPr>
            <a:lvl2pPr marL="7429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AutoNum type="arabicPeriod"/>
            </a:pPr>
            <a:r>
              <a:rPr lang="ru-RU" altLang="ru-RU" sz="1800" b="1" dirty="0"/>
              <a:t>Регистрация тестовой учетной записи на ЕПГУ: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ru-RU" sz="2000" dirty="0">
                <a:hlinkClick r:id="rId4"/>
              </a:rPr>
              <a:t>https://esia-portal1.test.gosuslugi.ru/profile/user</a:t>
            </a:r>
            <a:endParaRPr lang="ru-RU" altLang="ru-RU" sz="2000" dirty="0"/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AutoNum type="arabicPeriod"/>
            </a:pPr>
            <a:r>
              <a:rPr lang="ru-RU" altLang="ru-RU" sz="1800" b="1" dirty="0"/>
              <a:t>Подтверждение СМС: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ru-RU" sz="2000" dirty="0">
                <a:hlinkClick r:id="rId5"/>
              </a:rPr>
              <a:t>https://esia-portal1.test.gosuslugi.ru/logs/sms/</a:t>
            </a:r>
            <a:endParaRPr lang="ru-RU" altLang="ru-RU" sz="2000" b="1" dirty="0"/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AutoNum type="arabicPeriod"/>
            </a:pPr>
            <a:r>
              <a:rPr lang="ru-RU" altLang="ru-RU" sz="1800" b="1" dirty="0"/>
              <a:t>Подтверждение по почте: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ru-RU" sz="2000" dirty="0">
                <a:hlinkClick r:id="rId6"/>
              </a:rPr>
              <a:t>https://esia-portal1.test.gosuslugi.ru/logs/postcodes/</a:t>
            </a:r>
            <a:endParaRPr lang="ru-RU" altLang="ru-RU" sz="2000" dirty="0"/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AutoNum type="arabicPeriod"/>
            </a:pPr>
            <a:r>
              <a:rPr lang="ru-RU" altLang="ru-RU" sz="1800" b="1" dirty="0"/>
              <a:t>Подача заявления: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ru-RU" sz="2000" dirty="0">
                <a:hlinkClick r:id="rId7"/>
              </a:rPr>
              <a:t>https://svcdev-beta.test.gosuslugi.ru/10077/1/form</a:t>
            </a:r>
            <a:endParaRPr lang="ru-RU" altLang="ru-RU" sz="2000" b="1" dirty="0"/>
          </a:p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AutoNum type="arabicPeriod"/>
            </a:pPr>
            <a:r>
              <a:rPr lang="ru-RU" altLang="ru-RU" sz="1800" b="1" dirty="0"/>
              <a:t>Проверка заявления в ЛК Сервиса приема ССПВО: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ru-RU" sz="2000" dirty="0">
                <a:hlinkClick r:id="rId8"/>
              </a:rPr>
              <a:t>http://85.142.162.21:8032</a:t>
            </a:r>
            <a:endParaRPr lang="en-US" altLang="ru-RU" sz="1600" dirty="0"/>
          </a:p>
        </p:txBody>
      </p:sp>
    </p:spTree>
    <p:extLst>
      <p:ext uri="{BB962C8B-B14F-4D97-AF65-F5344CB8AC3E}">
        <p14:creationId xmlns:p14="http://schemas.microsoft.com/office/powerpoint/2010/main" val="4068117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63" y="1268413"/>
            <a:ext cx="8523287" cy="720725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41987" name="Текст 2"/>
          <p:cNvSpPr>
            <a:spLocks noGrp="1"/>
          </p:cNvSpPr>
          <p:nvPr>
            <p:ph type="body" idx="1"/>
          </p:nvPr>
        </p:nvSpPr>
        <p:spPr>
          <a:xfrm>
            <a:off x="957263" y="1989138"/>
            <a:ext cx="10363200" cy="4364037"/>
          </a:xfrm>
        </p:spPr>
        <p:txBody>
          <a:bodyPr/>
          <a:lstStyle/>
          <a:p>
            <a:r>
              <a:rPr lang="ru-RU" altLang="ru-RU" dirty="0"/>
              <a:t>ФИРМА «1С» </a:t>
            </a:r>
          </a:p>
          <a:p>
            <a:r>
              <a:rPr lang="ru-RU" altLang="ru-RU" dirty="0" err="1"/>
              <a:t>web</a:t>
            </a:r>
            <a:r>
              <a:rPr lang="ru-RU" altLang="ru-RU" dirty="0"/>
              <a:t>: </a:t>
            </a:r>
            <a:r>
              <a:rPr lang="ru-RU" altLang="ru-RU" dirty="0">
                <a:hlinkClick r:id="rId3"/>
              </a:rPr>
              <a:t>http://solutions.1c.ru/catalog/university-prof</a:t>
            </a:r>
            <a:endParaRPr lang="ru-RU" altLang="ru-RU" dirty="0"/>
          </a:p>
          <a:p>
            <a:r>
              <a:rPr lang="ru-RU" altLang="ru-RU" dirty="0" err="1"/>
              <a:t>web</a:t>
            </a:r>
            <a:r>
              <a:rPr lang="ru-RU" altLang="ru-RU" dirty="0"/>
              <a:t>: </a:t>
            </a:r>
            <a:r>
              <a:rPr lang="ru-RU" altLang="ru-RU" dirty="0">
                <a:hlinkClick r:id="rId4"/>
              </a:rPr>
              <a:t>http://solutions.1c.ru/catalog/university</a:t>
            </a:r>
            <a:endParaRPr lang="ru-RU" altLang="ru-RU" dirty="0"/>
          </a:p>
          <a:p>
            <a:r>
              <a:rPr lang="ru-RU" altLang="ru-RU" dirty="0"/>
              <a:t>тел. +7 (495) 737-92-57</a:t>
            </a:r>
          </a:p>
          <a:p>
            <a:br>
              <a:rPr lang="ru-RU" altLang="ru-RU" dirty="0"/>
            </a:br>
            <a:endParaRPr lang="ru-RU" altLang="ru-RU" dirty="0"/>
          </a:p>
          <a:p>
            <a:r>
              <a:rPr lang="ru-RU" altLang="ru-RU" dirty="0"/>
              <a:t>ООО «СГУ-Инфоком»</a:t>
            </a:r>
          </a:p>
          <a:p>
            <a:r>
              <a:rPr lang="ru-RU" altLang="ru-RU" dirty="0" err="1"/>
              <a:t>web</a:t>
            </a:r>
            <a:r>
              <a:rPr lang="ru-RU" altLang="ru-RU" dirty="0"/>
              <a:t>: </a:t>
            </a:r>
            <a:r>
              <a:rPr lang="ru-RU" altLang="ru-RU" dirty="0">
                <a:hlinkClick r:id="rId5"/>
              </a:rPr>
              <a:t>http://sgu-infocom.ru</a:t>
            </a:r>
            <a:endParaRPr lang="ru-RU" altLang="ru-RU" dirty="0"/>
          </a:p>
          <a:p>
            <a:r>
              <a:rPr lang="ru-RU" altLang="ru-RU" dirty="0"/>
              <a:t>e-</a:t>
            </a:r>
            <a:r>
              <a:rPr lang="ru-RU" altLang="ru-RU" dirty="0" err="1"/>
              <a:t>mail</a:t>
            </a:r>
            <a:r>
              <a:rPr lang="ru-RU" altLang="ru-RU" dirty="0"/>
              <a:t>: </a:t>
            </a:r>
            <a:r>
              <a:rPr lang="ru-RU" altLang="ru-RU" dirty="0">
                <a:hlinkClick r:id="rId6"/>
              </a:rPr>
              <a:t>1с@sgu-infocom.ru</a:t>
            </a:r>
            <a:br>
              <a:rPr lang="ru-RU" altLang="ru-RU" dirty="0"/>
            </a:br>
            <a:r>
              <a:rPr lang="ru-RU" altLang="ru-RU" dirty="0"/>
              <a:t>1С-Коннект: </a:t>
            </a:r>
            <a:r>
              <a:rPr lang="ru-RU" altLang="ru-RU" dirty="0">
                <a:hlinkClick r:id="rId7"/>
              </a:rPr>
              <a:t>ЛК Отраслевые решения линейки 1С:Университет</a:t>
            </a:r>
            <a:endParaRPr lang="ru-RU" altLang="ru-RU" dirty="0"/>
          </a:p>
          <a:p>
            <a:r>
              <a:rPr lang="ru-RU" altLang="ru-RU" dirty="0"/>
              <a:t>тел. +7 (499) 700-00-65</a:t>
            </a:r>
          </a:p>
        </p:txBody>
      </p:sp>
      <p:pic>
        <p:nvPicPr>
          <p:cNvPr id="41988" name="Picture 4" descr="http://qrcoder.ru/code/?http%3A%2F%2Fsolutions.1c.ru%2Fcatalog%2Funiversity-prof&amp;6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38" y="2384425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http://qrcoder.ru/code/?http%3A%2F%2Fsgu-infocom.ru&amp;6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75" y="4640263"/>
            <a:ext cx="1741488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9D8D1ED7-A494-4CED-8A0D-C7F4CCC9CE00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48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9142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5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80864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НАСТРОЙКА СЕРВЕРА ВЗАИМОДЕЙСТВИЯ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D2CD2-7156-44D0-9BA9-AAEE542B369C}"/>
              </a:ext>
            </a:extLst>
          </p:cNvPr>
          <p:cNvSpPr txBox="1"/>
          <p:nvPr/>
        </p:nvSpPr>
        <p:spPr>
          <a:xfrm>
            <a:off x="335360" y="1600200"/>
            <a:ext cx="4536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Информация о серверах взаимодействия с Сервисом приема хранится в справочнике </a:t>
            </a:r>
            <a:r>
              <a:rPr lang="ru-RU" sz="1600" b="1" dirty="0">
                <a:solidFill>
                  <a:srgbClr val="C00000"/>
                </a:solidFill>
              </a:rPr>
              <a:t>«Сервера взаимодействия с информационными системами»</a:t>
            </a:r>
          </a:p>
          <a:p>
            <a:endParaRPr lang="ru-RU" sz="1600" dirty="0"/>
          </a:p>
          <a:p>
            <a:r>
              <a:rPr lang="ru-RU" sz="1600" dirty="0"/>
              <a:t>Сервера взаимодействия настраиваются отдельно: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для тестового контура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для рабочего контура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1600" dirty="0"/>
          </a:p>
          <a:p>
            <a:pPr>
              <a:buClr>
                <a:srgbClr val="C00000"/>
              </a:buClr>
            </a:pPr>
            <a:r>
              <a:rPr lang="ru-RU" sz="1600" dirty="0"/>
              <a:t>В релизе 2.2.15.20 добавлены </a:t>
            </a:r>
            <a:r>
              <a:rPr lang="ru-RU" sz="1600" dirty="0">
                <a:solidFill>
                  <a:srgbClr val="C00000"/>
                </a:solidFill>
              </a:rPr>
              <a:t>предопределенные</a:t>
            </a:r>
            <a:r>
              <a:rPr lang="ru-RU" sz="1600" dirty="0"/>
              <a:t> элементы справочника, содержащие актуальные настройки 2025 года. </a:t>
            </a:r>
          </a:p>
          <a:p>
            <a:pPr>
              <a:buClr>
                <a:srgbClr val="C00000"/>
              </a:buClr>
            </a:pPr>
            <a:endParaRPr lang="ru-RU" sz="1600" dirty="0"/>
          </a:p>
          <a:p>
            <a:pPr>
              <a:buClr>
                <a:srgbClr val="C00000"/>
              </a:buClr>
            </a:pPr>
            <a:r>
              <a:rPr lang="ru-RU" sz="1600" dirty="0">
                <a:solidFill>
                  <a:srgbClr val="C00000"/>
                </a:solidFill>
              </a:rPr>
              <a:t>Рекомендуется использовать предопределенные элементы. </a:t>
            </a:r>
          </a:p>
          <a:p>
            <a:pPr>
              <a:buClr>
                <a:srgbClr val="C00000"/>
              </a:buClr>
            </a:pPr>
            <a:endParaRPr lang="ru-RU" sz="1600" dirty="0"/>
          </a:p>
          <a:p>
            <a:pPr>
              <a:buClr>
                <a:srgbClr val="C00000"/>
              </a:buClr>
            </a:pPr>
            <a:r>
              <a:rPr lang="ru-RU" sz="1600" dirty="0">
                <a:solidFill>
                  <a:srgbClr val="C00000"/>
                </a:solidFill>
              </a:rPr>
              <a:t>Изменять</a:t>
            </a:r>
            <a:r>
              <a:rPr lang="ru-RU" sz="1600" dirty="0"/>
              <a:t> настройки предопределенных элементов </a:t>
            </a:r>
            <a:r>
              <a:rPr lang="ru-RU" sz="1600" dirty="0">
                <a:solidFill>
                  <a:srgbClr val="C00000"/>
                </a:solidFill>
              </a:rPr>
              <a:t>не рекомендуется</a:t>
            </a:r>
            <a:r>
              <a:rPr lang="ru-RU" sz="16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BA3636-B68A-428C-9B0E-DE85F3D73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936" y="1600200"/>
            <a:ext cx="5852884" cy="50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2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80864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НАСТРОЙКА ПАРАМЕТРОВ ПОДКЛЮЧЕНИЯ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5E11F-121A-4364-8BA0-0FD9D8B103B5}"/>
              </a:ext>
            </a:extLst>
          </p:cNvPr>
          <p:cNvSpPr txBox="1"/>
          <p:nvPr/>
        </p:nvSpPr>
        <p:spPr>
          <a:xfrm>
            <a:off x="335360" y="1600200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Параметры подключения к Сервису приема настраиваются в справочнике </a:t>
            </a:r>
            <a:r>
              <a:rPr lang="ru-RU" sz="1600" b="1" dirty="0">
                <a:solidFill>
                  <a:srgbClr val="C00000"/>
                </a:solidFill>
              </a:rPr>
              <a:t>«Параметры подключения к информационным системам»</a:t>
            </a:r>
          </a:p>
          <a:p>
            <a:endParaRPr lang="ru-RU" sz="1600" dirty="0"/>
          </a:p>
          <a:p>
            <a:r>
              <a:rPr lang="ru-RU" sz="1600" dirty="0"/>
              <a:t>Параметры подключения настраиваются отдельно: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для тестового контура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для рабочего контура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113C20F-9454-48D5-A014-AD9D1EF2C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888" y="2365005"/>
            <a:ext cx="6494647" cy="259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1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7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80864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НАСТРОЙКА ПАРАМЕТРОВ ПОДКЛЮЧЕНИЯ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5E11F-121A-4364-8BA0-0FD9D8B103B5}"/>
              </a:ext>
            </a:extLst>
          </p:cNvPr>
          <p:cNvSpPr txBox="1"/>
          <p:nvPr/>
        </p:nvSpPr>
        <p:spPr>
          <a:xfrm>
            <a:off x="335360" y="1600200"/>
            <a:ext cx="59046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C00000"/>
                </a:solidFill>
              </a:rPr>
              <a:t>Перед тем, как сформировать подписанный текст нулевого запроса очереди, необходимо: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/>
              <a:t>Указать ссылку на параметры подключения к информационным системам в документе «Приемная кампания».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/>
              <a:t>Выбрать приемную кампанию, в которой заполнены параметры подключения к информационным системам, в обработке «Взаимодействие с системой </a:t>
            </a:r>
            <a:r>
              <a:rPr lang="ru-RU" sz="1600" dirty="0" err="1"/>
              <a:t>Суперсервис</a:t>
            </a:r>
            <a:r>
              <a:rPr lang="ru-RU" sz="1600" dirty="0"/>
              <a:t>» и убедиться, что в поле «Параметры подключения» указаны те же параметры подключения, что и в выбранной приемной кампании.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/>
              <a:t>Вернуться в справочник «Параметры подключения к информационным системам» и нажать кнопку «Сформировать».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600" dirty="0"/>
              <a:t>Нажать кнопку «Записать и закрыть», чтобы сохранить внесенные изменения.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91BA9A-EE8E-4583-A88F-6EAC1EFB8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781" y="1654384"/>
            <a:ext cx="5400000" cy="1686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047499-A3D9-47F0-96FC-32E745A96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573016"/>
            <a:ext cx="5868000" cy="7179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CF1C0E-2D36-425F-AC6F-7CE4517A5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008" y="4437112"/>
            <a:ext cx="4320000" cy="229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5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8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80864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ВОПРОСЫ И ОТВЕТЫ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78451-BCC3-41BD-B8E4-3E75E69F2EBE}"/>
              </a:ext>
            </a:extLst>
          </p:cNvPr>
          <p:cNvSpPr txBox="1"/>
          <p:nvPr/>
        </p:nvSpPr>
        <p:spPr>
          <a:xfrm>
            <a:off x="263352" y="1628800"/>
            <a:ext cx="116652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В: При проверке подписи в тестовом контуре ССПВО возникает ошибка:</a:t>
            </a:r>
          </a:p>
          <a:p>
            <a:r>
              <a:rPr lang="ru-RU" sz="1400" i="1" dirty="0"/>
              <a:t>Ошибка при вызове метода контекста (</a:t>
            </a:r>
            <a:r>
              <a:rPr lang="ru-RU" sz="1400" i="1" dirty="0" err="1"/>
              <a:t>ОтправитьДляОбработки</a:t>
            </a:r>
            <a:r>
              <a:rPr lang="ru-RU" sz="1400" i="1" dirty="0"/>
              <a:t>)</a:t>
            </a:r>
            <a:br>
              <a:rPr lang="ru-RU" sz="1400" i="1" dirty="0"/>
            </a:br>
            <a:r>
              <a:rPr lang="ru-RU" sz="1400" i="1" dirty="0"/>
              <a:t>{</a:t>
            </a:r>
            <a:r>
              <a:rPr lang="ru-RU" sz="1400" i="1" dirty="0" err="1"/>
              <a:t>ОбщийМодуль.ИнформационныеСистемыОбменПоHTTPКлиентСервер.Модуль</a:t>
            </a:r>
            <a:r>
              <a:rPr lang="ru-RU" sz="1400" i="1" dirty="0"/>
              <a:t>(99)}:</a:t>
            </a:r>
            <a:r>
              <a:rPr lang="ru-RU" sz="1400" i="1" dirty="0" err="1"/>
              <a:t>HTTPОтвет</a:t>
            </a:r>
            <a:r>
              <a:rPr lang="ru-RU" sz="1400" i="1" dirty="0"/>
              <a:t> = </a:t>
            </a:r>
            <a:r>
              <a:rPr lang="ru-RU" sz="1400" i="1" dirty="0" err="1"/>
              <a:t>HTTPСоединение.ОтправитьДляОбработки</a:t>
            </a:r>
            <a:r>
              <a:rPr lang="ru-RU" sz="1400" i="1" dirty="0"/>
              <a:t>(</a:t>
            </a:r>
            <a:r>
              <a:rPr lang="ru-RU" sz="1400" i="1" dirty="0" err="1"/>
              <a:t>HTTPЗапрос</a:t>
            </a:r>
            <a:r>
              <a:rPr lang="ru-RU" sz="1400" i="1" dirty="0"/>
              <a:t>);</a:t>
            </a:r>
            <a:br>
              <a:rPr lang="ru-RU" sz="1400" i="1" dirty="0"/>
            </a:br>
            <a:r>
              <a:rPr lang="ru-RU" sz="1400" i="1" dirty="0"/>
              <a:t>{</a:t>
            </a:r>
            <a:r>
              <a:rPr lang="ru-RU" sz="1400" i="1" dirty="0" err="1"/>
              <a:t>ОбщийМодуль.СуперсервисКлиентСервер.Модуль</a:t>
            </a:r>
            <a:r>
              <a:rPr lang="ru-RU" sz="1400" i="1" dirty="0"/>
              <a:t>(36)}:Возврат ИнформационныеСистемыОбменПоHTTPКлиентСервер.ВызватьМетодСервера(</a:t>
            </a:r>
            <a:r>
              <a:rPr lang="ru-RU" sz="1400" i="1" dirty="0" err="1"/>
              <a:t>АдресСервера</a:t>
            </a:r>
            <a:r>
              <a:rPr lang="ru-RU" sz="1400" i="1" dirty="0"/>
              <a:t>,</a:t>
            </a:r>
            <a:br>
              <a:rPr lang="ru-RU" sz="1400" i="1" dirty="0"/>
            </a:br>
            <a:r>
              <a:rPr lang="ru-RU" sz="1400" i="1" dirty="0"/>
              <a:t>{EF_1C23648 </a:t>
            </a:r>
            <a:r>
              <a:rPr lang="ru-RU" sz="1400" i="1" dirty="0" err="1"/>
              <a:t>ОбщийМодуль.СуперсервисКлиентСервер.Модуль</a:t>
            </a:r>
            <a:r>
              <a:rPr lang="ru-RU" sz="1400" i="1" dirty="0"/>
              <a:t>(27)}:</a:t>
            </a:r>
            <a:r>
              <a:rPr lang="ru-RU" sz="1400" i="1" dirty="0" err="1"/>
              <a:t>ОтветСервиса</a:t>
            </a:r>
            <a:r>
              <a:rPr lang="ru-RU" sz="1400" i="1" dirty="0"/>
              <a:t> = </a:t>
            </a:r>
            <a:r>
              <a:rPr lang="ru-RU" sz="1400" i="1" dirty="0" err="1"/>
              <a:t>ОтправкаДанныхНаВебСервер</a:t>
            </a:r>
            <a:r>
              <a:rPr lang="ru-RU" sz="1400" i="1" dirty="0"/>
              <a:t>(</a:t>
            </a:r>
            <a:r>
              <a:rPr lang="ru-RU" sz="1400" i="1" dirty="0" err="1"/>
              <a:t>ПараметрыПодключения.Сервер</a:t>
            </a:r>
            <a:r>
              <a:rPr lang="ru-RU" sz="1400" i="1" dirty="0"/>
              <a:t>, </a:t>
            </a:r>
            <a:r>
              <a:rPr lang="ru-RU" sz="1400" i="1" dirty="0" err="1"/>
              <a:t>АдресВебСервиса</a:t>
            </a:r>
            <a:r>
              <a:rPr lang="ru-RU" sz="1400" i="1" dirty="0"/>
              <a:t>, </a:t>
            </a:r>
            <a:r>
              <a:rPr lang="ru-RU" sz="1400" i="1" dirty="0" err="1"/>
              <a:t>ТелоЗапроса</a:t>
            </a:r>
            <a:r>
              <a:rPr lang="ru-RU" sz="1400" i="1" dirty="0"/>
              <a:t>,,,, Таймаут,, </a:t>
            </a:r>
            <a:r>
              <a:rPr lang="ru-RU" sz="1400" i="1" dirty="0" err="1"/>
              <a:t>ЗаголовкиЗапроса</a:t>
            </a:r>
            <a:r>
              <a:rPr lang="ru-RU" sz="1400" i="1" dirty="0"/>
              <a:t>);</a:t>
            </a:r>
            <a:br>
              <a:rPr lang="ru-RU" sz="1400" i="1" dirty="0"/>
            </a:br>
            <a:r>
              <a:rPr lang="ru-RU" sz="1400" i="1" dirty="0"/>
              <a:t>{</a:t>
            </a:r>
            <a:r>
              <a:rPr lang="ru-RU" sz="1400" i="1" dirty="0" err="1"/>
              <a:t>Обработка.ВзаимодействиеССистемойСуперсервис.Форма.Форма.Форма</a:t>
            </a:r>
            <a:r>
              <a:rPr lang="ru-RU" sz="1400" i="1" dirty="0"/>
              <a:t>(4603)}:Возврат </a:t>
            </a:r>
            <a:r>
              <a:rPr lang="ru-RU" sz="1400" i="1" dirty="0" err="1"/>
              <a:t>СуперсервисКлиентСервер.ПроверитьПодписьСервисаПриема</a:t>
            </a:r>
            <a:r>
              <a:rPr lang="ru-RU" sz="1400" i="1" dirty="0"/>
              <a:t>(</a:t>
            </a:r>
            <a:r>
              <a:rPr lang="ru-RU" sz="1400" i="1" dirty="0" err="1"/>
              <a:t>ПараметрыПодключения</a:t>
            </a:r>
            <a:r>
              <a:rPr lang="ru-RU" sz="1400" i="1" dirty="0"/>
              <a:t>, </a:t>
            </a:r>
            <a:r>
              <a:rPr lang="ru-RU" sz="1400" i="1" dirty="0" err="1"/>
              <a:t>АдресВебСервиса</a:t>
            </a:r>
            <a:r>
              <a:rPr lang="ru-RU" sz="1400" i="1" dirty="0"/>
              <a:t>, </a:t>
            </a:r>
            <a:r>
              <a:rPr lang="ru-RU" sz="1400" i="1" dirty="0" err="1"/>
              <a:t>СтрокаДляОтправки</a:t>
            </a:r>
            <a:r>
              <a:rPr lang="ru-RU" sz="1400" i="1" dirty="0"/>
              <a:t>);</a:t>
            </a:r>
            <a:br>
              <a:rPr lang="ru-RU" sz="1400" i="1" dirty="0"/>
            </a:br>
            <a:r>
              <a:rPr lang="ru-RU" sz="1400" i="1" dirty="0"/>
              <a:t>[</a:t>
            </a:r>
            <a:r>
              <a:rPr lang="ru-RU" sz="1400" i="1" dirty="0" err="1"/>
              <a:t>ОшибкаВоВремяВыполненияВстроенногоЯзыка</a:t>
            </a:r>
            <a:r>
              <a:rPr lang="ru-RU" sz="1400" i="1" dirty="0"/>
              <a:t>]</a:t>
            </a:r>
            <a:br>
              <a:rPr lang="ru-RU" sz="1400" i="1" dirty="0"/>
            </a:br>
            <a:r>
              <a:rPr lang="ru-RU" sz="1400" i="1" dirty="0"/>
              <a:t>по причине:</a:t>
            </a:r>
            <a:br>
              <a:rPr lang="ru-RU" sz="1400" i="1" dirty="0"/>
            </a:br>
            <a:r>
              <a:rPr lang="ru-RU" sz="1400" i="1" dirty="0"/>
              <a:t>Ошибка работы с Интернет:  </a:t>
            </a:r>
            <a:r>
              <a:rPr lang="ru-RU" sz="1400" i="1" dirty="0" err="1"/>
              <a:t>Server</a:t>
            </a:r>
            <a:r>
              <a:rPr lang="ru-RU" sz="1400" i="1" dirty="0"/>
              <a:t> </a:t>
            </a:r>
            <a:r>
              <a:rPr lang="ru-RU" sz="1400" i="1" dirty="0" err="1"/>
              <a:t>returned</a:t>
            </a:r>
            <a:r>
              <a:rPr lang="ru-RU" sz="1400" i="1" dirty="0"/>
              <a:t> </a:t>
            </a:r>
            <a:r>
              <a:rPr lang="ru-RU" sz="1400" i="1" dirty="0" err="1"/>
              <a:t>nothing</a:t>
            </a:r>
            <a:r>
              <a:rPr lang="ru-RU" sz="1400" i="1" dirty="0"/>
              <a:t> (</a:t>
            </a:r>
            <a:r>
              <a:rPr lang="ru-RU" sz="1400" i="1" dirty="0" err="1"/>
              <a:t>no</a:t>
            </a:r>
            <a:r>
              <a:rPr lang="ru-RU" sz="1400" i="1" dirty="0"/>
              <a:t> </a:t>
            </a:r>
            <a:r>
              <a:rPr lang="ru-RU" sz="1400" i="1" dirty="0" err="1"/>
              <a:t>headers</a:t>
            </a:r>
            <a:r>
              <a:rPr lang="ru-RU" sz="1400" i="1" dirty="0"/>
              <a:t>, </a:t>
            </a:r>
            <a:r>
              <a:rPr lang="ru-RU" sz="1400" i="1" dirty="0" err="1"/>
              <a:t>no</a:t>
            </a:r>
            <a:r>
              <a:rPr lang="ru-RU" sz="1400" i="1" dirty="0"/>
              <a:t> </a:t>
            </a:r>
            <a:r>
              <a:rPr lang="ru-RU" sz="1400" i="1" dirty="0" err="1"/>
              <a:t>data</a:t>
            </a:r>
            <a:r>
              <a:rPr lang="ru-RU" sz="1400" i="1" dirty="0"/>
              <a:t>)</a:t>
            </a:r>
            <a:br>
              <a:rPr lang="ru-RU" sz="1400" i="1" dirty="0"/>
            </a:br>
            <a:r>
              <a:rPr lang="ru-RU" sz="1400" i="1" dirty="0"/>
              <a:t>[</a:t>
            </a:r>
            <a:r>
              <a:rPr lang="ru-RU" sz="1400" i="1" dirty="0" err="1"/>
              <a:t>ОшибкаСети</a:t>
            </a:r>
            <a:r>
              <a:rPr lang="ru-RU" sz="1400" i="1" dirty="0"/>
              <a:t>]</a:t>
            </a:r>
            <a:br>
              <a:rPr lang="ru-RU" sz="1400" i="1" dirty="0"/>
            </a:br>
            <a:r>
              <a:rPr lang="ru-RU" sz="1400" i="1" dirty="0"/>
              <a:t>Старт проверки подписи: 24.03.2025 19:14:11</a:t>
            </a:r>
            <a:br>
              <a:rPr lang="ru-RU" sz="1400" i="1" dirty="0"/>
            </a:br>
            <a:r>
              <a:rPr lang="ru-RU" sz="1400" i="1" dirty="0"/>
              <a:t>Отсутствует канал связи между компьютером вуза и сервером Сервиса приема, </a:t>
            </a:r>
            <a:br>
              <a:rPr lang="ru-RU" sz="1400" i="1" dirty="0"/>
            </a:br>
            <a:r>
              <a:rPr lang="ru-RU" sz="1400" i="1" dirty="0"/>
              <a:t>либо сервер Сервиса приема недоступен, либо неверно указаны параметры подключения. Дата: 24.03.2025 19:14:11.</a:t>
            </a:r>
            <a:br>
              <a:rPr lang="ru-RU" sz="1400" i="1" dirty="0"/>
            </a:br>
            <a:r>
              <a:rPr lang="ru-RU" sz="1400" i="1" dirty="0"/>
              <a:t>Проверка подписи завершена: 24.03.2025 19:14:11</a:t>
            </a:r>
            <a:endParaRPr lang="ru-RU" sz="1400" dirty="0"/>
          </a:p>
          <a:p>
            <a:r>
              <a:rPr lang="ru-RU" sz="1400" dirty="0"/>
              <a:t> </a:t>
            </a:r>
          </a:p>
          <a:p>
            <a:r>
              <a:rPr lang="ru-RU" sz="1400" b="1" dirty="0"/>
              <a:t>О: </a:t>
            </a:r>
            <a:r>
              <a:rPr lang="ru-RU" sz="1400" dirty="0"/>
              <a:t>Необходимо в справочнике «Сервера взаимодействия с информационными системами» установить параметр «Использовать защищенное соединение». Он установлен по умолчанию для предопределенных элементов и отключать его не нужно. </a:t>
            </a:r>
          </a:p>
          <a:p>
            <a:r>
              <a:rPr lang="ru-RU" sz="1400" dirty="0"/>
              <a:t>Также необходимо скачать действительный сертификат УЦ и установить на сервер 1с.</a:t>
            </a:r>
          </a:p>
        </p:txBody>
      </p:sp>
    </p:spTree>
    <p:extLst>
      <p:ext uri="{BB962C8B-B14F-4D97-AF65-F5344CB8AC3E}">
        <p14:creationId xmlns:p14="http://schemas.microsoft.com/office/powerpoint/2010/main" val="28953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9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9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416800" cy="1080864"/>
          </a:xfrm>
        </p:spPr>
        <p:txBody>
          <a:bodyPr/>
          <a:lstStyle/>
          <a:p>
            <a:r>
              <a:rPr lang="ru-RU" altLang="ru-RU" sz="2400" dirty="0">
                <a:latin typeface="Futura PT Demi" panose="020B0604020202020204" charset="0"/>
              </a:rPr>
              <a:t>ВОПРОСЫ И ОТВЕТЫ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78451-BCC3-41BD-B8E4-3E75E69F2EBE}"/>
              </a:ext>
            </a:extLst>
          </p:cNvPr>
          <p:cNvSpPr txBox="1"/>
          <p:nvPr/>
        </p:nvSpPr>
        <p:spPr>
          <a:xfrm>
            <a:off x="263352" y="1628800"/>
            <a:ext cx="116652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В: При обновлении сессионного ключа в тестовом контуре ССПВО возникает ошибка:</a:t>
            </a:r>
          </a:p>
          <a:p>
            <a:r>
              <a:rPr lang="ru-RU" sz="1400" i="1" dirty="0"/>
              <a:t>Ошибка при вызове метода контекста (</a:t>
            </a:r>
            <a:r>
              <a:rPr lang="ru-RU" sz="1400" i="1" dirty="0" err="1"/>
              <a:t>ОтправитьДляОбработки</a:t>
            </a:r>
            <a:r>
              <a:rPr lang="ru-RU" sz="1400" i="1" dirty="0"/>
              <a:t>)</a:t>
            </a:r>
            <a:br>
              <a:rPr lang="ru-RU" sz="1400" i="1" dirty="0"/>
            </a:br>
            <a:r>
              <a:rPr lang="ru-RU" sz="1400" i="1" dirty="0"/>
              <a:t>{</a:t>
            </a:r>
            <a:r>
              <a:rPr lang="ru-RU" sz="1400" i="1" dirty="0" err="1"/>
              <a:t>ОбщийМодуль.ИнформационныеСистемыОбменПоHTTPКлиентСервер.Модуль</a:t>
            </a:r>
            <a:r>
              <a:rPr lang="ru-RU" sz="1400" i="1" dirty="0"/>
              <a:t>(99)}:</a:t>
            </a:r>
            <a:r>
              <a:rPr lang="ru-RU" sz="1400" i="1" dirty="0" err="1"/>
              <a:t>HTTPОтвет</a:t>
            </a:r>
            <a:r>
              <a:rPr lang="ru-RU" sz="1400" i="1" dirty="0"/>
              <a:t> = </a:t>
            </a:r>
            <a:r>
              <a:rPr lang="ru-RU" sz="1400" i="1" dirty="0" err="1"/>
              <a:t>HTTPСоединение.ОтправитьДляОбработки</a:t>
            </a:r>
            <a:r>
              <a:rPr lang="ru-RU" sz="1400" i="1" dirty="0"/>
              <a:t>(</a:t>
            </a:r>
            <a:r>
              <a:rPr lang="ru-RU" sz="1400" i="1" dirty="0" err="1"/>
              <a:t>HTTPЗапрос</a:t>
            </a:r>
            <a:r>
              <a:rPr lang="ru-RU" sz="1400" i="1" dirty="0"/>
              <a:t>);</a:t>
            </a:r>
            <a:br>
              <a:rPr lang="ru-RU" sz="1400" i="1" dirty="0"/>
            </a:br>
            <a:r>
              <a:rPr lang="ru-RU" sz="1400" i="1" dirty="0"/>
              <a:t>{</a:t>
            </a:r>
            <a:r>
              <a:rPr lang="ru-RU" sz="1400" i="1" dirty="0" err="1"/>
              <a:t>ОбщийМодуль.СуперсервисКлиентСервер.Модуль</a:t>
            </a:r>
            <a:r>
              <a:rPr lang="ru-RU" sz="1400" i="1" dirty="0"/>
              <a:t>(36)}:Возврат ИнформационныеСистемыОбменПоHTTPКлиентСервер.ВызватьМетодСервера(</a:t>
            </a:r>
            <a:r>
              <a:rPr lang="ru-RU" sz="1400" i="1" dirty="0" err="1"/>
              <a:t>АдресСервера</a:t>
            </a:r>
            <a:r>
              <a:rPr lang="ru-RU" sz="1400" i="1" dirty="0"/>
              <a:t>,</a:t>
            </a:r>
            <a:br>
              <a:rPr lang="ru-RU" sz="1400" i="1" dirty="0"/>
            </a:br>
            <a:r>
              <a:rPr lang="ru-RU" sz="1400" i="1" dirty="0"/>
              <a:t>{</a:t>
            </a:r>
            <a:r>
              <a:rPr lang="ru-RU" sz="1400" i="1" dirty="0" err="1"/>
              <a:t>ОбщийМодуль.СуперсервисКлиентСервер.Модуль</a:t>
            </a:r>
            <a:r>
              <a:rPr lang="ru-RU" sz="1400" i="1" dirty="0"/>
              <a:t>(479)}:</a:t>
            </a:r>
            <a:r>
              <a:rPr lang="ru-RU" sz="1400" i="1" dirty="0" err="1"/>
              <a:t>ОтветСервиса</a:t>
            </a:r>
            <a:r>
              <a:rPr lang="ru-RU" sz="1400" i="1" dirty="0"/>
              <a:t> = </a:t>
            </a:r>
            <a:r>
              <a:rPr lang="ru-RU" sz="1400" i="1" dirty="0" err="1"/>
              <a:t>ОтправкаДанныхНаВебСервер</a:t>
            </a:r>
            <a:r>
              <a:rPr lang="ru-RU" sz="1400" i="1" dirty="0"/>
              <a:t>(</a:t>
            </a:r>
            <a:r>
              <a:rPr lang="ru-RU" sz="1400" i="1" dirty="0" err="1"/>
              <a:t>ПараметрыПодключения.Сервер</a:t>
            </a:r>
            <a:r>
              <a:rPr lang="ru-RU" sz="1400" i="1" dirty="0"/>
              <a:t>, </a:t>
            </a:r>
            <a:r>
              <a:rPr lang="ru-RU" sz="1400" i="1" dirty="0" err="1"/>
              <a:t>АдресВебСервиса</a:t>
            </a:r>
            <a:r>
              <a:rPr lang="ru-RU" sz="1400" i="1" dirty="0"/>
              <a:t>, </a:t>
            </a:r>
            <a:r>
              <a:rPr lang="ru-RU" sz="1400" i="1" dirty="0" err="1"/>
              <a:t>ТелоЗапроса</a:t>
            </a:r>
            <a:r>
              <a:rPr lang="ru-RU" sz="1400" i="1" dirty="0"/>
              <a:t>,,,, Таймаут,, </a:t>
            </a:r>
            <a:r>
              <a:rPr lang="ru-RU" sz="1400" i="1" dirty="0" err="1"/>
              <a:t>ЗаголовкиЗапроса</a:t>
            </a:r>
            <a:r>
              <a:rPr lang="ru-RU" sz="1400" i="1" dirty="0"/>
              <a:t>);</a:t>
            </a:r>
            <a:br>
              <a:rPr lang="ru-RU" sz="1400" i="1" dirty="0"/>
            </a:br>
            <a:r>
              <a:rPr lang="ru-RU" sz="1400" i="1" dirty="0"/>
              <a:t>{</a:t>
            </a:r>
            <a:r>
              <a:rPr lang="ru-RU" sz="1400" i="1" dirty="0" err="1"/>
              <a:t>Обработка.ВзаимодействиеССистемойСуперсервис.Форма.Форма.Форма</a:t>
            </a:r>
            <a:r>
              <a:rPr lang="ru-RU" sz="1400" i="1" dirty="0"/>
              <a:t>(4613)}:Возврат </a:t>
            </a:r>
            <a:r>
              <a:rPr lang="ru-RU" sz="1400" i="1" dirty="0" err="1"/>
              <a:t>СуперсервисКлиентСервер.ПолучитьСессионныйКлючСервисаПриема</a:t>
            </a:r>
            <a:r>
              <a:rPr lang="ru-RU" sz="1400" i="1" dirty="0"/>
              <a:t>(</a:t>
            </a:r>
            <a:r>
              <a:rPr lang="ru-RU" sz="1400" i="1" dirty="0" err="1"/>
              <a:t>ПараметрыПодключения</a:t>
            </a:r>
            <a:r>
              <a:rPr lang="ru-RU" sz="1400" i="1" dirty="0"/>
              <a:t>, </a:t>
            </a:r>
            <a:r>
              <a:rPr lang="ru-RU" sz="1400" i="1" dirty="0" err="1"/>
              <a:t>АдресВебСервиса</a:t>
            </a:r>
            <a:r>
              <a:rPr lang="ru-RU" sz="1400" i="1" dirty="0"/>
              <a:t>, </a:t>
            </a:r>
            <a:r>
              <a:rPr lang="ru-RU" sz="1400" i="1" dirty="0" err="1"/>
              <a:t>СтруктураДляОтправки</a:t>
            </a:r>
            <a:r>
              <a:rPr lang="ru-RU" sz="1400" i="1" dirty="0"/>
              <a:t>);</a:t>
            </a:r>
            <a:br>
              <a:rPr lang="ru-RU" sz="1400" i="1" dirty="0"/>
            </a:br>
            <a:r>
              <a:rPr lang="ru-RU" sz="1400" i="1" dirty="0"/>
              <a:t>[</a:t>
            </a:r>
            <a:r>
              <a:rPr lang="ru-RU" sz="1400" i="1" dirty="0" err="1"/>
              <a:t>ОшибкаВоВремяВыполненияВстроенногоЯзыка</a:t>
            </a:r>
            <a:r>
              <a:rPr lang="ru-RU" sz="1400" i="1" dirty="0"/>
              <a:t>]</a:t>
            </a:r>
            <a:br>
              <a:rPr lang="ru-RU" sz="1400" i="1" dirty="0"/>
            </a:br>
            <a:r>
              <a:rPr lang="ru-RU" sz="1400" i="1" dirty="0"/>
              <a:t>по причине:</a:t>
            </a:r>
            <a:br>
              <a:rPr lang="ru-RU" sz="1400" i="1" dirty="0"/>
            </a:br>
            <a:r>
              <a:rPr lang="ru-RU" sz="1400" i="1" dirty="0"/>
              <a:t>Ошибка работы с Интернет:  </a:t>
            </a:r>
            <a:r>
              <a:rPr lang="ru-RU" sz="1400" i="1" dirty="0" err="1"/>
              <a:t>Failure</a:t>
            </a:r>
            <a:r>
              <a:rPr lang="ru-RU" sz="1400" i="1" dirty="0"/>
              <a:t> </a:t>
            </a:r>
            <a:r>
              <a:rPr lang="ru-RU" sz="1400" i="1" dirty="0" err="1"/>
              <a:t>when</a:t>
            </a:r>
            <a:r>
              <a:rPr lang="ru-RU" sz="1400" i="1" dirty="0"/>
              <a:t> </a:t>
            </a:r>
            <a:r>
              <a:rPr lang="ru-RU" sz="1400" i="1" dirty="0" err="1"/>
              <a:t>receiving</a:t>
            </a:r>
            <a:r>
              <a:rPr lang="ru-RU" sz="1400" i="1" dirty="0"/>
              <a:t> </a:t>
            </a:r>
            <a:r>
              <a:rPr lang="ru-RU" sz="1400" i="1" dirty="0" err="1"/>
              <a:t>data</a:t>
            </a:r>
            <a:r>
              <a:rPr lang="ru-RU" sz="1400" i="1" dirty="0"/>
              <a:t> </a:t>
            </a:r>
            <a:r>
              <a:rPr lang="ru-RU" sz="1400" i="1" dirty="0" err="1"/>
              <a:t>from</a:t>
            </a:r>
            <a:r>
              <a:rPr lang="ru-RU" sz="1400" i="1" dirty="0"/>
              <a:t> </a:t>
            </a:r>
            <a:r>
              <a:rPr lang="ru-RU" sz="1400" i="1" dirty="0" err="1"/>
              <a:t>the</a:t>
            </a:r>
            <a:r>
              <a:rPr lang="ru-RU" sz="1400" i="1" dirty="0"/>
              <a:t> </a:t>
            </a:r>
            <a:r>
              <a:rPr lang="ru-RU" sz="1400" i="1" dirty="0" err="1"/>
              <a:t>peer</a:t>
            </a:r>
            <a:br>
              <a:rPr lang="ru-RU" sz="1400" i="1" dirty="0"/>
            </a:br>
            <a:r>
              <a:rPr lang="ru-RU" sz="1400" i="1" dirty="0"/>
              <a:t>[</a:t>
            </a:r>
            <a:r>
              <a:rPr lang="ru-RU" sz="1400" i="1" dirty="0" err="1"/>
              <a:t>ОшибкаСети</a:t>
            </a:r>
            <a:r>
              <a:rPr lang="ru-RU" sz="1400" i="1" dirty="0"/>
              <a:t>]</a:t>
            </a:r>
            <a:br>
              <a:rPr lang="ru-RU" sz="1400" i="1" dirty="0"/>
            </a:br>
            <a:r>
              <a:rPr lang="ru-RU" sz="1400" i="1" dirty="0"/>
              <a:t>Не найден актуальный сессионный ключ для параметров подключения "Тестовый сервер".</a:t>
            </a:r>
            <a:br>
              <a:rPr lang="ru-RU" sz="1400" i="1" dirty="0"/>
            </a:br>
            <a:r>
              <a:rPr lang="ru-RU" sz="1400" i="1" dirty="0"/>
              <a:t>Необходимо выбрать параметры подключения для обновления сессионного ключа и выполнить команду обновления.</a:t>
            </a:r>
            <a:endParaRPr lang="ru-RU" sz="1400" dirty="0"/>
          </a:p>
          <a:p>
            <a:endParaRPr lang="ru-RU" sz="1400" dirty="0"/>
          </a:p>
          <a:p>
            <a:r>
              <a:rPr lang="ru-RU" sz="1400" b="1" dirty="0"/>
              <a:t>О: </a:t>
            </a:r>
            <a:r>
              <a:rPr lang="ru-RU" sz="1400" dirty="0"/>
              <a:t>Необходимо в справочнике «Сервера взаимодействия с информационными системами» установить параметр «Использовать защищенное соединение». Он установлен по умолчанию для предопределенных элементов и отключать его не нужно.</a:t>
            </a:r>
          </a:p>
          <a:p>
            <a:r>
              <a:rPr lang="ru-RU" sz="1400" dirty="0"/>
              <a:t>Также необходимо скачать действительный сертификат УЦ и установить на сервер 1с.</a:t>
            </a:r>
          </a:p>
        </p:txBody>
      </p:sp>
    </p:spTree>
    <p:extLst>
      <p:ext uri="{BB962C8B-B14F-4D97-AF65-F5344CB8AC3E}">
        <p14:creationId xmlns:p14="http://schemas.microsoft.com/office/powerpoint/2010/main" val="1524103314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41804</TotalTime>
  <Words>4205</Words>
  <Application>Microsoft Office PowerPoint</Application>
  <PresentationFormat>Широкоэкранный</PresentationFormat>
  <Paragraphs>350</Paragraphs>
  <Slides>48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Wingdings</vt:lpstr>
      <vt:lpstr>Futura PT Demi</vt:lpstr>
      <vt:lpstr>Calibri</vt:lpstr>
      <vt:lpstr>Futura PT Book</vt:lpstr>
      <vt:lpstr>Arial</vt:lpstr>
      <vt:lpstr>Специальное оформление</vt:lpstr>
      <vt:lpstr>Презентация PowerPoint</vt:lpstr>
      <vt:lpstr>Презентация PowerPoint</vt:lpstr>
      <vt:lpstr>«1С:Университет» и «1С:Университет ПРОФ». Единая информационная среда по организации приемной кампании</vt:lpstr>
      <vt:lpstr>ВАЖНО!</vt:lpstr>
      <vt:lpstr>НАСТРОЙКА СЕРВЕРА ВЗАИМОДЕЙСТВИЯ</vt:lpstr>
      <vt:lpstr>НАСТРОЙКА ПАРАМЕТРОВ ПОДКЛЮЧЕНИЯ</vt:lpstr>
      <vt:lpstr>НАСТРОЙКА ПАРАМЕТРОВ ПОДКЛЮЧЕНИЯ</vt:lpstr>
      <vt:lpstr>ВОПРОСЫ И ОТВЕТЫ</vt:lpstr>
      <vt:lpstr>ВОПРОСЫ И ОТВЕТЫ</vt:lpstr>
      <vt:lpstr>ВОПРОСЫ И ОТВЕТЫ</vt:lpstr>
      <vt:lpstr>ВОПРОСЫ И ОТВЕТЫ</vt:lpstr>
      <vt:lpstr>ВОПРОСЫ И ОТВЕТЫ</vt:lpstr>
      <vt:lpstr>ВОПРОСЫ И ОТВЕТЫ</vt:lpstr>
      <vt:lpstr>НАСТРОЙКИ ПРИЕМНОЙ КАМПАНИИ</vt:lpstr>
      <vt:lpstr>ВЗАИМОСВЯЗЬ ПРИЕМНЫХ КАМПАНИЙ</vt:lpstr>
      <vt:lpstr>НАСТРОЙКИ КОНКУРСНЫХ ГРУПП</vt:lpstr>
      <vt:lpstr>НАСТРОЙКИ КОНКУРСНЫХ ГРУПП</vt:lpstr>
      <vt:lpstr>НАСТРОЙКИ КОНКУРСНЫХ ГРУПП</vt:lpstr>
      <vt:lpstr>НАСТРОЙКИ КОНКУРСНЫХ ГРУПП</vt:lpstr>
      <vt:lpstr>БЫСТРЫЙ СТАРТ</vt:lpstr>
      <vt:lpstr>СПРАВОЧНИКИ, В КОТОРЫХ ДОЛЖНЫ БЫТЬ НАСТРОЕНЫ СООТВЕТСТВИЯ ДЛЯ ВЫГРУЗКИ УСЛОВИЙ ПРИЕМА</vt:lpstr>
      <vt:lpstr>ВОПРОСЫ И ОТВЕТЫ</vt:lpstr>
      <vt:lpstr>ВОПРОСЫ И ОТВЕТЫ</vt:lpstr>
      <vt:lpstr>Презентация PowerPoint</vt:lpstr>
      <vt:lpstr>ОБЩИЙ АЛГОРИТМ ВЫГРУЗКИ ДАННЫХ В СЕРВИС ПРИЕМА</vt:lpstr>
      <vt:lpstr>ПОСЛЕДОВАТЕЛЬНОСТЬ ВЫГРУЗКИ ДАННЫХ В СЕРВИС ПРИЕМА</vt:lpstr>
      <vt:lpstr>ВОПРОСЫ И ОТВЕТЫ</vt:lpstr>
      <vt:lpstr>ПОСЛЕДОВАТЕЛЬНОСТЬ ВЫГРУЗКИ ДАННЫХ В СЕРВИС ПРИЕМА</vt:lpstr>
      <vt:lpstr>ВОПРОСЫ И ОТВЕТЫ</vt:lpstr>
      <vt:lpstr>ПОСЛЕДОВАТЕЛЬНОСТЬ ВЫГРУЗКИ ДАННЫХ В СЕРВИС ПРИЕМА</vt:lpstr>
      <vt:lpstr>ПОСЛЕДОВАТЕЛЬНОСТЬ ВЫГРУЗКИ ДАННЫХ В СЕРВИС ПРИЕМА</vt:lpstr>
      <vt:lpstr>ПОСЛЕДОВАТЕЛЬНОСТЬ ВЫГРУЗКИ ДАННЫХ В СЕРВИС ПРИЕМА</vt:lpstr>
      <vt:lpstr>ПОСЛЕДОВАТЕЛЬНОСТЬ ВЫГРУЗКИ ДАННЫХ В СЕРВИС ПРИЕМА</vt:lpstr>
      <vt:lpstr>ВОПРОСЫ И ОТВЕТЫ</vt:lpstr>
      <vt:lpstr>ПОСЛЕДОВАТЕЛЬНОСТЬ ВЫГРУЗКИ ДАННЫХ В СЕРВИС ПРИЕМА</vt:lpstr>
      <vt:lpstr>ПОСЛЕДОВАТЕЛЬНОСТЬ ВЫГРУЗКИ ДАННЫХ В СЕРВИС ПРИЕМА</vt:lpstr>
      <vt:lpstr>ВОПРОСЫ И ОТВЕТЫ</vt:lpstr>
      <vt:lpstr>ПОСЛЕДОВАТЕЛЬНОСТЬ ВЫГРУЗКИ ДАННЫХ В СЕРВИС ПРИЕМА</vt:lpstr>
      <vt:lpstr>ПОСЛЕДОВАТЕЛЬНОСТЬ ВЫГРУЗКИ ДАННЫХ В СЕРВИС ПРИЕМА</vt:lpstr>
      <vt:lpstr>ВОПРОСЫ И ОТВЕТЫ</vt:lpstr>
      <vt:lpstr>ПОСЛЕДОВАТЕЛЬНОСТЬ ВЫГРУЗКИ ДАННЫХ В СЕРВИС ПРИЕМА</vt:lpstr>
      <vt:lpstr>Презентация PowerPoint</vt:lpstr>
      <vt:lpstr>Суперсервис «Поступление в вуз онлайн» Методические материалы </vt:lpstr>
      <vt:lpstr>Руководство пользователя «1С:Университет ПРОФ» Том 2, глава 3 </vt:lpstr>
      <vt:lpstr>Руководство пользователя «1С:Университет ПРОФ» Том 2, глава 3 </vt:lpstr>
      <vt:lpstr>Ответы на часто задаваемые вопросы при работе с «1С:Университет ПРОФ» </vt:lpstr>
      <vt:lpstr>Подача тестового заявления на ЕПГУ. Основные ссылки.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Яна Казначеева</cp:lastModifiedBy>
  <cp:revision>1340</cp:revision>
  <dcterms:created xsi:type="dcterms:W3CDTF">2015-09-09T08:16:26Z</dcterms:created>
  <dcterms:modified xsi:type="dcterms:W3CDTF">2025-04-14T16:19:47Z</dcterms:modified>
</cp:coreProperties>
</file>