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7" r:id="rId2"/>
    <p:sldId id="443" r:id="rId3"/>
    <p:sldId id="368" r:id="rId4"/>
    <p:sldId id="522" r:id="rId5"/>
    <p:sldId id="446" r:id="rId6"/>
    <p:sldId id="449" r:id="rId7"/>
    <p:sldId id="486" r:id="rId8"/>
    <p:sldId id="523" r:id="rId9"/>
    <p:sldId id="488" r:id="rId10"/>
    <p:sldId id="509" r:id="rId11"/>
    <p:sldId id="531" r:id="rId12"/>
    <p:sldId id="483" r:id="rId13"/>
    <p:sldId id="511" r:id="rId14"/>
    <p:sldId id="508" r:id="rId15"/>
    <p:sldId id="510" r:id="rId16"/>
    <p:sldId id="529" r:id="rId17"/>
    <p:sldId id="512" r:id="rId18"/>
    <p:sldId id="513" r:id="rId19"/>
    <p:sldId id="533" r:id="rId20"/>
    <p:sldId id="530" r:id="rId21"/>
    <p:sldId id="515" r:id="rId22"/>
    <p:sldId id="532" r:id="rId23"/>
    <p:sldId id="535" r:id="rId24"/>
    <p:sldId id="534" r:id="rId25"/>
    <p:sldId id="539" r:id="rId26"/>
    <p:sldId id="540" r:id="rId27"/>
    <p:sldId id="546" r:id="rId28"/>
    <p:sldId id="538" r:id="rId29"/>
    <p:sldId id="441" r:id="rId30"/>
    <p:sldId id="451" r:id="rId31"/>
    <p:sldId id="537" r:id="rId32"/>
    <p:sldId id="536" r:id="rId33"/>
    <p:sldId id="541" r:id="rId34"/>
    <p:sldId id="518" r:id="rId35"/>
    <p:sldId id="542" r:id="rId36"/>
    <p:sldId id="543" r:id="rId37"/>
    <p:sldId id="544" r:id="rId38"/>
    <p:sldId id="524" r:id="rId39"/>
    <p:sldId id="525" r:id="rId40"/>
    <p:sldId id="528" r:id="rId41"/>
    <p:sldId id="526" r:id="rId42"/>
    <p:sldId id="527" r:id="rId43"/>
    <p:sldId id="545" r:id="rId44"/>
    <p:sldId id="482" r:id="rId45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Futura PT Book" panose="020B0604020202020204" pitchFamily="34" charset="0"/>
      <p:regular r:id="rId52"/>
      <p:italic r:id="rId53"/>
    </p:embeddedFont>
    <p:embeddedFont>
      <p:font typeface="Futura PT Demi" panose="020B0604020202020204" pitchFamily="34" charset="0"/>
      <p:regular r:id="rId54"/>
      <p:italic r:id="rId5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й Терново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99"/>
    <a:srgbClr val="62C0C0"/>
    <a:srgbClr val="FFFFE5"/>
    <a:srgbClr val="FFFFAF"/>
    <a:srgbClr val="008000"/>
    <a:srgbClr val="003399"/>
    <a:srgbClr val="CC9900"/>
    <a:srgbClr val="CC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0" autoAdjust="0"/>
    <p:restoredTop sz="87486" autoAdjust="0"/>
  </p:normalViewPr>
  <p:slideViewPr>
    <p:cSldViewPr>
      <p:cViewPr varScale="1">
        <p:scale>
          <a:sx n="105" d="100"/>
          <a:sy n="105" d="100"/>
        </p:scale>
        <p:origin x="786" y="78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B10C6-6A98-4E5D-A8C3-CB658D8CC609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1E84E-68AA-4FBD-A8FB-FA36548C4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4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26B7C6-CF14-4E63-A109-AA3FBEB2F025}" type="datetimeFigureOut">
              <a:rPr lang="ru-RU" altLang="ru-RU"/>
              <a:pPr>
                <a:defRPr/>
              </a:pPr>
              <a:t>22.05.2024</a:t>
            </a:fld>
            <a:endParaRPr lang="ru-RU" alt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1533C6-0229-4B04-88F8-AC14F5A76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22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30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640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844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498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268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23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102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7946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7944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03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324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000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944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735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644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14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692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260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26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642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416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331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4241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1553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8088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44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71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509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30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83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570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00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304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3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2833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74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373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708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359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16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313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75" r:id="rId3"/>
    <p:sldLayoutId id="2147483887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1&#1089;@sgu-infocom.r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sgu-infocom.ru/support/faq/" TargetMode="External"/><Relationship Id="rId3" Type="http://schemas.openxmlformats.org/officeDocument/2006/relationships/hyperlink" Target="https://releases.1c.ru/project/SGU_UniversityPROF_2_2" TargetMode="External"/><Relationship Id="rId7" Type="http://schemas.openxmlformats.org/officeDocument/2006/relationships/hyperlink" Target="https://its.1c.ru/db/metod81#content:5784:hdoc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85.142.162.21:8032/" TargetMode="External"/><Relationship Id="rId5" Type="http://schemas.openxmlformats.org/officeDocument/2006/relationships/hyperlink" Target="https://t.me/chat1cUniver" TargetMode="External"/><Relationship Id="rId4" Type="http://schemas.openxmlformats.org/officeDocument/2006/relationships/hyperlink" Target="https://t.me/joinchat/B3rCe-VUY7Q5NjVi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gu-infocom.ru/" TargetMode="External"/><Relationship Id="rId5" Type="http://schemas.openxmlformats.org/officeDocument/2006/relationships/hyperlink" Target="http://solutions.1c.ru/catalog/university-prof" TargetMode="External"/><Relationship Id="rId4" Type="http://schemas.openxmlformats.org/officeDocument/2006/relationships/hyperlink" Target="http://solutions.1c.ru/catalog/universit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releases.1c.ru/project/SGU_UniversityPROF_2_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://www.sgu-infocom.r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85.142.162.21:8032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svcdev-beta.test.gosuslugi.ru/10077/1/for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sia-portal1.test.gosuslugi.ru/logs/postcodes/" TargetMode="External"/><Relationship Id="rId5" Type="http://schemas.openxmlformats.org/officeDocument/2006/relationships/hyperlink" Target="https://esia-portal1.test.gosuslugi.ru/logs/sms/" TargetMode="External"/><Relationship Id="rId4" Type="http://schemas.openxmlformats.org/officeDocument/2006/relationships/hyperlink" Target="https://esia-portal1.test.gosuslugi.ru/profile/user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solutions.1c.ru/catalog/university-prof" TargetMode="External"/><Relationship Id="rId7" Type="http://schemas.openxmlformats.org/officeDocument/2006/relationships/hyperlink" Target="https://1c-connect.com/join/s/riwg6ipz1idap8p9wi3rutoipa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1&#1089;@sgu-infocom.ru" TargetMode="External"/><Relationship Id="rId5" Type="http://schemas.openxmlformats.org/officeDocument/2006/relationships/hyperlink" Target="http://sgu-infocom.ru/" TargetMode="External"/><Relationship Id="rId4" Type="http://schemas.openxmlformats.org/officeDocument/2006/relationships/hyperlink" Target="http://solutions.1c.ru/catalog/university" TargetMode="External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1055689" y="3068960"/>
            <a:ext cx="10800952" cy="35543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1. Возможности для обмена данными с Сервисом приема (20 минут).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2. Демонстрация возможностей для обмена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данными с Сервисом приема (40 минут):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3. Ответы на вопросы (30 минут).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AutoNum type="arabicPeriod" startAt="3"/>
              <a:defRPr/>
            </a:pPr>
            <a:endParaRPr lang="ru-RU" altLang="ru-RU" sz="2600" dirty="0">
              <a:solidFill>
                <a:srgbClr val="1C1C1C"/>
              </a:solidFill>
              <a:latin typeface="Futura PT Demi" panose="020B060402020202020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AutoNum type="arabicPeriod" startAt="3"/>
              <a:defRPr/>
            </a:pPr>
            <a:endParaRPr lang="ru-RU" altLang="ru-RU" sz="2600" dirty="0">
              <a:solidFill>
                <a:srgbClr val="1C1C1C"/>
              </a:solidFill>
              <a:latin typeface="Futura PT Demi" panose="020B060402020202020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AutoNum type="arabicPeriod" startAt="3"/>
              <a:defRPr/>
            </a:pPr>
            <a:endParaRPr lang="ru-RU" altLang="ru-RU" sz="2600" dirty="0">
              <a:solidFill>
                <a:srgbClr val="1C1C1C"/>
              </a:solidFill>
              <a:latin typeface="Futura PT Demi" panose="020B060402020202020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 startAt="3"/>
              <a:defRPr/>
            </a:pPr>
            <a:endParaRPr lang="ru-RU" altLang="ru-RU" sz="2400" spc="100" dirty="0">
              <a:solidFill>
                <a:srgbClr val="1C1C1C"/>
              </a:solidFill>
              <a:latin typeface="Futura PT Demi" panose="020B0702020204020303" pitchFamily="34" charset="-52"/>
              <a:cs typeface="Arial" panose="020B0604020202020204" pitchFamily="34" charset="0"/>
            </a:endParaRPr>
          </a:p>
        </p:txBody>
      </p:sp>
      <p:sp>
        <p:nvSpPr>
          <p:cNvPr id="6149" name="Прямоугольник 8"/>
          <p:cNvSpPr>
            <a:spLocks noChangeArrowheads="1"/>
          </p:cNvSpPr>
          <p:nvPr/>
        </p:nvSpPr>
        <p:spPr bwMode="auto">
          <a:xfrm>
            <a:off x="1055689" y="597525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788571" y="333375"/>
            <a:ext cx="921792" cy="1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Май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548680"/>
            <a:ext cx="811058" cy="86479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0" y="1197448"/>
            <a:ext cx="12192000" cy="1223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400" dirty="0"/>
              <a:t>Проведение приемной кампании 2024 с помощью «1С:Университет». </a:t>
            </a:r>
          </a:p>
          <a:p>
            <a:pPr algn="ctr">
              <a:defRPr/>
            </a:pPr>
            <a:r>
              <a:rPr lang="ru-RU" sz="2400" dirty="0"/>
              <a:t>Часть 1. Интеграция с Суперсервисом «Поступление в вуз онлайн».</a:t>
            </a:r>
            <a:endParaRPr lang="ru-RU" altLang="ru-RU" sz="2400" kern="0" dirty="0">
              <a:latin typeface="Futura PT Demi" panose="020B0702020204020303" pitchFamily="34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1377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0"/>
              </a:rPr>
              <a:t>Обеспечить канал связи с Сервисом приема.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0"/>
              </a:rPr>
              <a:t>Настроить ЭЦП.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0"/>
              </a:rPr>
              <a:t>Выполнить действия с вкладки «Быстрый старт» обработки взаимодействия.</a:t>
            </a:r>
          </a:p>
          <a:p>
            <a:pPr marL="342900" indent="-342900">
              <a:buAutoNum type="arabicPeriod"/>
            </a:pPr>
            <a:r>
              <a:rPr lang="ru-RU" dirty="0">
                <a:latin typeface="Futura PT Demi" panose="020B0604020202020204" charset="0"/>
              </a:rPr>
              <a:t>Выгрузить данные условий приема в следующем порядке: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dirty="0">
                <a:latin typeface="Futura PT Demi" panose="020B0604020202020204" charset="0"/>
              </a:rPr>
              <a:t>Справочники вуза – минимально профили/образовательные программы, если требуется.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dirty="0">
                <a:latin typeface="Futura PT Demi" panose="020B0604020202020204" charset="0"/>
              </a:rPr>
              <a:t>Целевые организации.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dirty="0">
                <a:latin typeface="Futura PT Demi" panose="020B0604020202020204" charset="0"/>
              </a:rPr>
              <a:t>Направления подготовки (ссылаются на «Справочники вуза» – их обязательно нужно выгрузить ДО).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dirty="0">
                <a:latin typeface="Futura PT Demi" panose="020B0604020202020204" charset="0"/>
              </a:rPr>
              <a:t>Приемные кампании – выгружается только ПК головной организации даже если есть филиалы.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dirty="0">
                <a:latin typeface="Futura PT Demi" panose="020B0604020202020204" charset="0"/>
              </a:rPr>
              <a:t>Сроки приема (контрольные мероприятия ПК, прием заявлений и документов).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dirty="0">
                <a:latin typeface="Futura PT Demi" panose="020B0604020202020204" charset="0"/>
              </a:rPr>
              <a:t>Сроки приема (контрольные мероприятия ПК).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dirty="0">
                <a:latin typeface="Futura PT Demi" panose="020B0604020202020204" charset="0"/>
              </a:rPr>
              <a:t>Конкурсные группы – в сущности содержится признак филиала, если это КГ филиала.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dirty="0">
                <a:latin typeface="Futura PT Demi" panose="020B0604020202020204" charset="0"/>
              </a:rPr>
              <a:t>Вступительные испытания – </a:t>
            </a:r>
            <a:r>
              <a:rPr lang="ru-RU" b="1" dirty="0">
                <a:latin typeface="Futura PT Demi" panose="020B0604020202020204" charset="0"/>
              </a:rPr>
              <a:t>сначала выгружать с включенным параметром «Выгружать базовые ВИ», затем после успешной обработки выгруженных пакетов с выключенным параметром «Выгружать базовые ВИ».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dirty="0">
                <a:latin typeface="Futura PT Demi" panose="020B0604020202020204" charset="0"/>
              </a:rPr>
              <a:t>Расписание вступительных испытаний.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dirty="0">
                <a:latin typeface="Futura PT Demi" panose="020B0604020202020204" charset="0"/>
              </a:rPr>
              <a:t>Смена статуса приемной кампании – при необходимости.</a:t>
            </a:r>
          </a:p>
        </p:txBody>
      </p:sp>
    </p:spTree>
    <p:extLst>
      <p:ext uri="{BB962C8B-B14F-4D97-AF65-F5344CB8AC3E}">
        <p14:creationId xmlns:p14="http://schemas.microsoft.com/office/powerpoint/2010/main" val="219624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dirty="0"/>
              <a:t>ИНТЕГРАЦИЯ С СЕРВИСОМ ПРИЕМА.</a:t>
            </a:r>
          </a:p>
          <a:p>
            <a:pPr>
              <a:defRPr/>
            </a:pPr>
            <a:r>
              <a:rPr lang="ru-RU" sz="4000" kern="0" dirty="0"/>
              <a:t>ВЫГРУЗКА ЗАЯВЛЕНИЙ В СЕРВИС ПРИЕМА.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3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Справочники, в которых должны быть настроены соответствия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95399" y="2248272"/>
            <a:ext cx="5544617" cy="470912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b="1" dirty="0"/>
              <a:t>Типы документов (</a:t>
            </a:r>
            <a:r>
              <a:rPr lang="en-US" sz="1600" b="1" dirty="0" err="1"/>
              <a:t>DocumentTypeCls</a:t>
            </a:r>
            <a:r>
              <a:rPr lang="en-US" sz="1600" b="1" dirty="0"/>
              <a:t>)</a:t>
            </a:r>
            <a:endParaRPr lang="ru-RU" sz="1600" b="1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Виды мест (</a:t>
            </a:r>
            <a:r>
              <a:rPr lang="en-US" sz="1600" dirty="0" err="1"/>
              <a:t>PlaceTypeCls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Виды мероприятий (</a:t>
            </a:r>
            <a:r>
              <a:rPr lang="en-US" sz="1600" dirty="0" err="1"/>
              <a:t>AdmissionEventCls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b="1" dirty="0"/>
              <a:t>Общероссийский классификатор стран мира (</a:t>
            </a:r>
            <a:r>
              <a:rPr lang="ru-RU" sz="1600" b="1" dirty="0" err="1"/>
              <a:t>OksmCls</a:t>
            </a:r>
            <a:r>
              <a:rPr lang="ru-RU" sz="1600" b="1" dirty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Категории индивидуальных достижений (</a:t>
            </a:r>
            <a:r>
              <a:rPr lang="en-US" sz="1600" dirty="0" err="1"/>
              <a:t>AchievementCategoryCls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Статусы документов (</a:t>
            </a:r>
            <a:r>
              <a:rPr lang="en-US" sz="1600" dirty="0" err="1"/>
              <a:t>DocumentCheckStatusCls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Пол (</a:t>
            </a:r>
            <a:r>
              <a:rPr lang="en-US" sz="1600" dirty="0" err="1"/>
              <a:t>GenderCls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Степени родства (</a:t>
            </a:r>
            <a:r>
              <a:rPr lang="en-US" sz="1600" dirty="0" err="1"/>
              <a:t>RelationShip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Типы объектов (</a:t>
            </a:r>
            <a:r>
              <a:rPr lang="en-US" sz="1600" dirty="0" err="1"/>
              <a:t>PaymentMethod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Специальные условия поступления (</a:t>
            </a:r>
            <a:r>
              <a:rPr lang="en-US" sz="1600" dirty="0" err="1"/>
              <a:t>SpecialConditionsCls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0"/>
              </a:rPr>
              <a:t>Справочники, для которых должны быть настроены соответствия перед началом выгрузки данных в Сервис приема в части заявлений и загрузки заявлений из Сервиса приема: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6564051" y="2248272"/>
            <a:ext cx="5544617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kern="0" dirty="0"/>
              <a:t>Олимпиады (</a:t>
            </a:r>
            <a:r>
              <a:rPr lang="en-US" sz="1600" kern="0" dirty="0" err="1"/>
              <a:t>OlympicCls</a:t>
            </a:r>
            <a:r>
              <a:rPr lang="en-US" sz="1600" kern="0" dirty="0"/>
              <a:t>)</a:t>
            </a:r>
            <a:endParaRPr lang="ru-RU" sz="1600" kern="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Типы дипломов олимпиад (</a:t>
            </a:r>
            <a:r>
              <a:rPr lang="en-US" sz="1600" dirty="0" err="1"/>
              <a:t>OlympicDiplomaTypeCls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Профили олимпиад (</a:t>
            </a:r>
            <a:r>
              <a:rPr lang="en-US" sz="1600" dirty="0" err="1"/>
              <a:t>OlympicProfileCls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Уровни олимпиад (</a:t>
            </a:r>
            <a:r>
              <a:rPr lang="en-US" sz="1600" dirty="0" err="1"/>
              <a:t>OlympicLevelCls</a:t>
            </a:r>
            <a:r>
              <a:rPr lang="en-US" sz="1600" dirty="0"/>
              <a:t>)</a:t>
            </a:r>
            <a:endParaRPr lang="ru-RU" sz="1600" kern="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kern="0" dirty="0"/>
              <a:t>Реквизиты документов внешний (внешний) (</a:t>
            </a:r>
            <a:r>
              <a:rPr lang="ru-RU" sz="1600" kern="0" dirty="0" err="1"/>
              <a:t>РеквизитыДокументовВнешний</a:t>
            </a:r>
            <a:r>
              <a:rPr lang="ru-RU" sz="1600" kern="0" dirty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kern="0" dirty="0"/>
              <a:t>Согласие на передачу заявления в ЕПГУ (внутренний) (</a:t>
            </a:r>
            <a:r>
              <a:rPr lang="ru-RU" sz="1600" kern="0" dirty="0" err="1"/>
              <a:t>СогласиеНаПередачуЗаявленияВЕПГУВнутренний</a:t>
            </a:r>
            <a:r>
              <a:rPr lang="ru-RU" sz="1600" kern="0" dirty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b="1" dirty="0"/>
              <a:t>Льготы, особые отметки типов документов (</a:t>
            </a:r>
            <a:r>
              <a:rPr lang="ru-RU" sz="1600" b="1" dirty="0" err="1"/>
              <a:t>ЛьготыОсобыеОтметкиТиповДокументовВнутренний</a:t>
            </a:r>
            <a:r>
              <a:rPr lang="ru-RU" sz="1600" b="1" dirty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Типы контрагентов категорий документов (</a:t>
            </a:r>
            <a:r>
              <a:rPr lang="ru-RU" sz="1600" dirty="0" err="1"/>
              <a:t>ТипыКонтрагентовКатегорийДокументовВнутренний</a:t>
            </a:r>
            <a:r>
              <a:rPr lang="ru-RU" sz="1600" dirty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Типы состояний договоров (внутренний) (</a:t>
            </a:r>
            <a:r>
              <a:rPr lang="ru-RU" sz="1600" dirty="0" err="1"/>
              <a:t>ТипыСостоянийДоговоровВнутренний</a:t>
            </a:r>
            <a:r>
              <a:rPr lang="ru-RU" sz="1600" dirty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40377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8B1D40-72C1-48AE-AC64-82B758848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493" y="1376505"/>
            <a:ext cx="9287013" cy="53950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061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Futura PT Demi" panose="020B0604020202020204" charset="0"/>
              </a:rPr>
              <a:t>1. </a:t>
            </a:r>
            <a:r>
              <a:rPr lang="ru-RU" u="sng" dirty="0">
                <a:latin typeface="Futura PT Demi" panose="020B0604020202020204" charset="0"/>
              </a:rPr>
              <a:t>Заявление</a:t>
            </a:r>
            <a:r>
              <a:rPr lang="ru-RU" dirty="0">
                <a:latin typeface="Futura PT Demi" panose="020B0604020202020204" charset="0"/>
              </a:rPr>
              <a:t> (информация о профиле поступающего в первый раз выгружается в составе заявления). 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Futura PT Demi" panose="020B0604020202020204" charset="0"/>
              </a:rPr>
              <a:t>2. </a:t>
            </a:r>
            <a:r>
              <a:rPr lang="ru-RU" u="sng" dirty="0">
                <a:latin typeface="Futura PT Demi" panose="020B0604020202020204" charset="0"/>
              </a:rPr>
              <a:t>Профили поступающих </a:t>
            </a:r>
            <a:r>
              <a:rPr lang="ru-RU" dirty="0">
                <a:latin typeface="Futura PT Demi" panose="020B0604020202020204" charset="0"/>
              </a:rPr>
              <a:t>– т.к. в первый раз данные о профиле поступающего выгружается вместе с заявлением, то в дальнейшем выгрузка профиля может потребоваться, </a:t>
            </a:r>
            <a:r>
              <a:rPr lang="ru-RU" b="1" dirty="0">
                <a:latin typeface="Futura PT Demi" panose="020B0604020202020204" charset="0"/>
              </a:rPr>
              <a:t>только</a:t>
            </a:r>
            <a:r>
              <a:rPr lang="ru-RU" dirty="0">
                <a:latin typeface="Futura PT Demi" panose="020B0604020202020204" charset="0"/>
              </a:rPr>
              <a:t> если в данных поступающего произошли изменения. Поэтому для выгрузки профилей поступающих используется действие «Изменение данных в системе».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Futura PT Demi" panose="020B0604020202020204" charset="0"/>
              </a:rPr>
              <a:t>3. </a:t>
            </a:r>
            <a:r>
              <a:rPr lang="ru-RU" u="sng" dirty="0">
                <a:latin typeface="Futura PT Demi" panose="020B0604020202020204" charset="0"/>
              </a:rPr>
              <a:t>Документы, удостоверяющие личность поступающих (дополнительные) </a:t>
            </a:r>
            <a:r>
              <a:rPr lang="ru-RU" dirty="0">
                <a:latin typeface="Futura PT Demi" panose="020B0604020202020204" charset="0"/>
              </a:rPr>
              <a:t>– выгружаются в любой момент времени после выгрузки заявлений.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Futura PT Demi" panose="020B0604020202020204" charset="0"/>
              </a:rPr>
              <a:t>4. </a:t>
            </a:r>
            <a:r>
              <a:rPr lang="ru-RU" u="sng" dirty="0">
                <a:latin typeface="Futura PT Demi" panose="020B0604020202020204" charset="0"/>
              </a:rPr>
              <a:t>Документы об образовании поступающих </a:t>
            </a:r>
            <a:r>
              <a:rPr lang="ru-RU" dirty="0">
                <a:latin typeface="Futura PT Demi" panose="020B0604020202020204" charset="0"/>
              </a:rPr>
              <a:t>– выгружаются в любой момент времени после выгрузки заявлений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Futura PT Demi" panose="020B0604020202020204" charset="0"/>
              </a:rPr>
              <a:t>5. </a:t>
            </a:r>
            <a:r>
              <a:rPr lang="ru-RU" u="sng" dirty="0">
                <a:latin typeface="Futura PT Demi" panose="020B0604020202020204" charset="0"/>
              </a:rPr>
              <a:t>Документы, подтверждающие ИД </a:t>
            </a:r>
            <a:r>
              <a:rPr lang="ru-RU" dirty="0">
                <a:latin typeface="Futura PT Demi" panose="020B0604020202020204" charset="0"/>
              </a:rPr>
              <a:t>– выгружаются в любой момент времени после выгрузки заявлений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Futura PT Demi" panose="020B0604020202020204" charset="0"/>
              </a:rPr>
              <a:t>6. </a:t>
            </a:r>
            <a:r>
              <a:rPr lang="ru-RU" u="sng" dirty="0">
                <a:latin typeface="Futura PT Demi" panose="020B0604020202020204" charset="0"/>
              </a:rPr>
              <a:t>Документы, подтверждающие льготу или отличительный признак </a:t>
            </a:r>
            <a:r>
              <a:rPr lang="ru-RU" dirty="0">
                <a:latin typeface="Futura PT Demi" panose="020B0604020202020204" charset="0"/>
              </a:rPr>
              <a:t>– выгружаются в любой момент времени после выгрузки заявлений</a:t>
            </a:r>
          </a:p>
        </p:txBody>
      </p:sp>
    </p:spTree>
    <p:extLst>
      <p:ext uri="{BB962C8B-B14F-4D97-AF65-F5344CB8AC3E}">
        <p14:creationId xmlns:p14="http://schemas.microsoft.com/office/powerpoint/2010/main" val="295410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3510"/>
            <a:ext cx="108732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Futura PT Demi" panose="020B0604020202020204" charset="0"/>
              </a:rPr>
              <a:t>7. </a:t>
            </a:r>
            <a:r>
              <a:rPr lang="ru-RU" u="sng" dirty="0">
                <a:latin typeface="Futura PT Demi" panose="020B0604020202020204" charset="0"/>
              </a:rPr>
              <a:t>Конкурсные группы заявления </a:t>
            </a:r>
            <a:r>
              <a:rPr lang="ru-RU" dirty="0">
                <a:latin typeface="Futura PT Demi" panose="020B0604020202020204" charset="0"/>
              </a:rPr>
              <a:t>– необходимо выбирать, если изменился состав конкурсов в заявлении, в частности, если были добавлены направления в заявление поступающего. Выгружается после первоначальной выгрузки заявления. </a:t>
            </a:r>
          </a:p>
          <a:p>
            <a:pPr>
              <a:spcAft>
                <a:spcPts val="1200"/>
              </a:spcAft>
            </a:pPr>
            <a:r>
              <a:rPr lang="ru-RU" u="sng" dirty="0">
                <a:latin typeface="Futura PT Demi" panose="020B0604020202020204" charset="0"/>
              </a:rPr>
              <a:t>8. Изменение приоритета конкурсной группы заявления </a:t>
            </a:r>
            <a:r>
              <a:rPr lang="ru-RU" dirty="0">
                <a:latin typeface="Futura PT Demi" panose="020B0604020202020204" charset="0"/>
              </a:rPr>
              <a:t>– необходимо выбирать, если в заявлении поступающего изменились только приоритеты ранее добавленных конкурсов, т.е. добавления/удаления конкурсов не происходило. Если менялся состав конкурсов в заявлении, надо выбирать «Конкурсные группы заявления», приоритет нового конкурса выгрузится вместе с ним. Выгружается после первоначальной выгрузки заявления. </a:t>
            </a:r>
          </a:p>
          <a:p>
            <a:pPr>
              <a:spcAft>
                <a:spcPts val="1200"/>
              </a:spcAft>
            </a:pPr>
            <a:r>
              <a:rPr lang="ru-RU" u="sng" dirty="0">
                <a:latin typeface="Futura PT Demi" panose="020B0604020202020204" charset="0"/>
              </a:rPr>
              <a:t>9. Изменение статуса конкурсной группы заявления </a:t>
            </a:r>
            <a:r>
              <a:rPr lang="ru-RU" dirty="0">
                <a:latin typeface="Futura PT Demi" panose="020B0604020202020204" charset="0"/>
              </a:rPr>
              <a:t>–  выгружается после первоначальной выгрузки заявления (п.1 данного списка) или изменения конкурсной группы заявления (п.8 данного списка). При выборе этой сущности нужно нажать кнопку «Новый статус» и в открывшейся форме в поле «Устанавливаемый статус» выбрать статус, который будет установлен для выбранных конкурсных групп заявления при выгрузке, и нажать кнопку «Выбрать». После этого нужно нажать кнопку «Заполнить данные для отправки», отметить «галочкой» выгружаемые данные и нажать кнопку «Сформировать пакеты для отправки». В результате при выгрузке всем отмеченным заявлениям будет присвоен выбранный статус.</a:t>
            </a:r>
          </a:p>
        </p:txBody>
      </p:sp>
    </p:spTree>
    <p:extLst>
      <p:ext uri="{BB962C8B-B14F-4D97-AF65-F5344CB8AC3E}">
        <p14:creationId xmlns:p14="http://schemas.microsoft.com/office/powerpoint/2010/main" val="30023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3510"/>
            <a:ext cx="10873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Futura PT Demi" panose="020B0604020202020204" charset="0"/>
              </a:rPr>
              <a:t>ВАЖНО!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Futura PT Demi" panose="020B0604020202020204" charset="0"/>
              </a:rPr>
              <a:t>В общем случае, после изменения в заявлении для корректного прохождения всех проверок на стороне ССПВО рекомендуемый порядок выгрузки сущностей, связанных с составом, статусами и приоритетами конкурсов следующий: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ru-RU" u="sng" dirty="0">
                <a:latin typeface="Futura PT Demi" panose="020B0604020202020204" charset="0"/>
              </a:rPr>
              <a:t>Изменение статуса конкурсной группы заявления </a:t>
            </a:r>
            <a:r>
              <a:rPr lang="ru-RU" dirty="0">
                <a:latin typeface="Futura PT Demi" panose="020B0604020202020204" charset="0"/>
              </a:rPr>
              <a:t>– если в заявлении были отозваны (удалены) какие-либо конкурсные группы.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ru-RU" u="sng" dirty="0">
                <a:latin typeface="Futura PT Demi" panose="020B0604020202020204" charset="0"/>
              </a:rPr>
              <a:t>Изменение приоритета конкурсной группы заявления</a:t>
            </a:r>
            <a:r>
              <a:rPr lang="ru-RU" dirty="0">
                <a:latin typeface="Futura PT Demi" panose="020B0604020202020204" charset="0"/>
              </a:rPr>
              <a:t>– если в заявлении были изменены приоритеты ранее выгруженных конкурсных групп.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ru-RU" u="sng" dirty="0">
                <a:latin typeface="Futura PT Demi" panose="020B0604020202020204" charset="0"/>
              </a:rPr>
              <a:t>Конкурсные группы заявления – если в заявление были добавлены ранее отсутствующие конкурсные группы.</a:t>
            </a:r>
            <a:endParaRPr lang="ru-RU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7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3510"/>
            <a:ext cx="108732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u="sng" dirty="0">
                <a:latin typeface="Futura PT Demi" panose="020B0604020202020204" charset="0"/>
              </a:rPr>
              <a:t>10. Индивидуальные достижения поступающих </a:t>
            </a:r>
            <a:r>
              <a:rPr lang="ru-RU" sz="1600" dirty="0">
                <a:latin typeface="Futura PT Demi" panose="020B0604020202020204" charset="0"/>
              </a:rPr>
              <a:t>– данные выгружаются после того, как было выгружено заявление (п.1 данного списка) и документы, подтверждающие ИД (п.6 данного списка); если в состав конкурсов заявления вносились изменения, также должны быть выгружены конкурсные группы заявления (п.8 данного списка).</a:t>
            </a:r>
          </a:p>
          <a:p>
            <a:pPr>
              <a:spcAft>
                <a:spcPts val="1200"/>
              </a:spcAft>
            </a:pPr>
            <a:r>
              <a:rPr lang="ru-RU" sz="1600" u="sng" dirty="0">
                <a:latin typeface="Futura PT Demi" panose="020B0604020202020204" charset="0"/>
              </a:rPr>
              <a:t>11. Особые льготы </a:t>
            </a:r>
            <a:r>
              <a:rPr lang="ru-RU" sz="1600" dirty="0">
                <a:latin typeface="Futura PT Demi" panose="020B0604020202020204" charset="0"/>
              </a:rPr>
              <a:t>– данные выгружаются после того, как было выгружено заявление (п.1 данного списка) и документы, подтверждающие льготу или отличительный признак (п.7 данного списка); если в состав конкурсов заявления вносились изменения, также должны быть выгружены конкурсные группы заявления (п.8 данного списка).</a:t>
            </a:r>
          </a:p>
          <a:p>
            <a:pPr>
              <a:spcAft>
                <a:spcPts val="1200"/>
              </a:spcAft>
            </a:pPr>
            <a:r>
              <a:rPr lang="ru-RU" sz="1600" u="sng" dirty="0">
                <a:latin typeface="Futura PT Demi" panose="020B0604020202020204" charset="0"/>
              </a:rPr>
              <a:t>12. Оригинал документа об образовании, поданный в ООВО абитуриентом лично</a:t>
            </a:r>
            <a:r>
              <a:rPr lang="ru-RU" sz="1600" dirty="0">
                <a:latin typeface="Futura PT Demi" panose="020B0604020202020204" charset="0"/>
              </a:rPr>
              <a:t> – выгружается, если для документа об образовании в заявлении и личном деле поступающего указан вид документа «Оригинал».  Действие – «Внесение данных в систему».</a:t>
            </a:r>
          </a:p>
          <a:p>
            <a:pPr>
              <a:spcAft>
                <a:spcPts val="1200"/>
              </a:spcAft>
            </a:pPr>
            <a:r>
              <a:rPr lang="ru-RU" sz="1600" u="sng" dirty="0">
                <a:latin typeface="Futura PT Demi" panose="020B0604020202020204" charset="0"/>
              </a:rPr>
              <a:t>13. Запись на сдачу ВИ (предмета)</a:t>
            </a:r>
            <a:r>
              <a:rPr lang="ru-RU" sz="1600" dirty="0">
                <a:latin typeface="Futura PT Demi" panose="020B0604020202020204" charset="0"/>
              </a:rPr>
              <a:t> – выгружается, если для поступающего создан документ «Допуск к вступительным испытаниям».</a:t>
            </a:r>
          </a:p>
          <a:p>
            <a:pPr>
              <a:spcAft>
                <a:spcPts val="1200"/>
              </a:spcAft>
            </a:pPr>
            <a:r>
              <a:rPr lang="ru-RU" sz="1600" u="sng" dirty="0">
                <a:latin typeface="Futura PT Demi" panose="020B0604020202020204" charset="0"/>
              </a:rPr>
              <a:t>14. Результаты вступительных испытаний</a:t>
            </a:r>
            <a:r>
              <a:rPr lang="ru-RU" sz="1600" dirty="0">
                <a:latin typeface="Futura PT Demi" panose="020B0604020202020204" charset="0"/>
              </a:rPr>
              <a:t> – выгружается, если для поступающего созданы и проведены документы «Свидетельство ЕГЭ» и/или «Экзаменационная ведомость», содержащие оценки (для свидетельства ЕГЭ должен быть установлен статус «Действительно».</a:t>
            </a:r>
          </a:p>
          <a:p>
            <a:pPr>
              <a:spcAft>
                <a:spcPts val="1200"/>
              </a:spcAft>
            </a:pPr>
            <a:r>
              <a:rPr lang="ru-RU" sz="1600" u="sng" dirty="0">
                <a:latin typeface="Futura PT Demi" panose="020B0604020202020204" charset="0"/>
              </a:rPr>
              <a:t>15. Уведомления поступающему по заявлению</a:t>
            </a:r>
            <a:r>
              <a:rPr lang="ru-RU" sz="1600" dirty="0">
                <a:latin typeface="Futura PT Demi" panose="020B0604020202020204" charset="0"/>
              </a:rPr>
              <a:t> – поступающим могут быть отправлены уведомления. Нужно нажать кнопку «Новый тип уведомления» и в открывшейся форме выбрать тип уведомления и внести текст сообщения. После этого нажать кнопку «Выбрать» и выгрузить данные.</a:t>
            </a:r>
          </a:p>
        </p:txBody>
      </p:sp>
    </p:spTree>
    <p:extLst>
      <p:ext uri="{BB962C8B-B14F-4D97-AF65-F5344CB8AC3E}">
        <p14:creationId xmlns:p14="http://schemas.microsoft.com/office/powerpoint/2010/main" val="1073857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818054-551C-4A46-9046-D766EA8B0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76" y="1502250"/>
            <a:ext cx="10128448" cy="5133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4990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dirty="0"/>
              <a:t>ИНТЕГРАЦИЯ С СЕРВИСОМ ПРИЕМА.</a:t>
            </a:r>
          </a:p>
          <a:p>
            <a:pPr>
              <a:defRPr/>
            </a:pPr>
            <a:r>
              <a:rPr lang="ru-RU" sz="4000" kern="0" dirty="0"/>
              <a:t>ЗАГРУЗКА ЗАЯВЛЕНИЙ ИЗ ЕПГУ.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19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0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/>
              <a:t>«1С:УНИВЕРСИТЕТ» И</a:t>
            </a:r>
            <a:br>
              <a:rPr lang="ru-RU" sz="4000" kern="0" dirty="0"/>
            </a:br>
            <a:r>
              <a:rPr lang="ru-RU" sz="4000" kern="0" dirty="0"/>
              <a:t>«1С:УНИВЕРСИТЕТ ПРОФ».</a:t>
            </a:r>
            <a:br>
              <a:rPr lang="ru-RU" sz="4000" kern="0" dirty="0"/>
            </a:br>
            <a:r>
              <a:rPr lang="ru-RU" sz="4000" kern="0" dirty="0"/>
              <a:t>ОБЩАЯ ИНФОРМАЦИЯ О РЕШЕНИЯХ</a:t>
            </a:r>
          </a:p>
        </p:txBody>
      </p:sp>
      <p:pic>
        <p:nvPicPr>
          <p:cNvPr id="717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89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Загрузка заявлений поступающих из ЕПГУ</a:t>
            </a:r>
            <a:br>
              <a:rPr lang="ru-RU" altLang="ru-RU" dirty="0">
                <a:latin typeface="Futura PT Demi" panose="020B0604020202020204" charset="0"/>
              </a:rPr>
            </a:br>
            <a:r>
              <a:rPr lang="ru-RU" altLang="ru-RU" dirty="0">
                <a:latin typeface="Futura PT Demi" panose="020B0604020202020204" charset="0"/>
              </a:rPr>
              <a:t>Шаг 1/5. Чтение очереди.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3510"/>
            <a:ext cx="41044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600" dirty="0">
                <a:latin typeface="Futura PT Demi" panose="020B0604020202020204" charset="0"/>
              </a:rPr>
              <a:t>Загрузить сообщения из очереди ЕПГУ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sz="1600" dirty="0">
                <a:latin typeface="Futura PT Demi" panose="020B0604020202020204" charset="0"/>
              </a:rPr>
              <a:t>Вручную. Перейти на вкладку «Очередь сообщений» обработки, переключиться на очередь «ЕПГУ», получить сообщения из очереди.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sz="1600" dirty="0">
                <a:latin typeface="Futura PT Demi" panose="020B0604020202020204" charset="0"/>
              </a:rPr>
              <a:t>Автоматически. Настроить регламентное задание «Загрузка количества сообщений очереди ЕПГУ».</a:t>
            </a:r>
          </a:p>
          <a:p>
            <a:pPr lvl="1"/>
            <a:endParaRPr lang="ru-RU" sz="1600" dirty="0">
              <a:latin typeface="Futura PT Demi" panose="020B0604020202020204" charset="0"/>
            </a:endParaRPr>
          </a:p>
          <a:p>
            <a:pPr lvl="1"/>
            <a:r>
              <a:rPr lang="ru-RU" sz="1600" b="1" dirty="0">
                <a:latin typeface="Futura PT Demi" panose="020B0604020202020204" charset="0"/>
              </a:rPr>
              <a:t>Сохранение заявлений путем открытия сообщений из очереди теперь недоступно.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ru-RU" sz="1600" dirty="0">
              <a:latin typeface="Futura PT Demi" panose="020B060402020202020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EB296A-73F6-4795-9EC2-AA0EE8E4A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1576855"/>
            <a:ext cx="7287676" cy="3447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307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Загрузка заявлений поступающих из ЕПГУ</a:t>
            </a:r>
            <a:br>
              <a:rPr lang="ru-RU" altLang="ru-RU" dirty="0">
                <a:latin typeface="Futura PT Demi" panose="020B0604020202020204" charset="0"/>
              </a:rPr>
            </a:br>
            <a:r>
              <a:rPr lang="ru-RU" altLang="ru-RU" dirty="0">
                <a:latin typeface="Futura PT Demi" panose="020B0604020202020204" charset="0"/>
              </a:rPr>
              <a:t>Шаг 2/5. Мастер приемной кампании.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3510"/>
            <a:ext cx="43924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ru-RU" sz="1600" dirty="0">
                <a:latin typeface="Futura PT Demi" panose="020B0604020202020204" charset="0"/>
              </a:rPr>
              <a:t>Перейти в Мастер приемной кампании и переключить тип анкет на «Анкеты из ССПВО». Открыть нужную анкету.</a:t>
            </a:r>
            <a:br>
              <a:rPr lang="ru-RU" sz="1600" dirty="0">
                <a:latin typeface="Futura PT Demi" panose="020B0604020202020204" charset="0"/>
              </a:rPr>
            </a:br>
            <a:br>
              <a:rPr lang="ru-RU" sz="1600" dirty="0">
                <a:latin typeface="Futura PT Demi" panose="020B0604020202020204" charset="0"/>
              </a:rPr>
            </a:br>
            <a:r>
              <a:rPr lang="ru-RU" sz="1600" dirty="0">
                <a:latin typeface="Futura PT Demi" panose="020B0604020202020204" charset="0"/>
              </a:rPr>
              <a:t>Новый список анкет ССПВО: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отображается агрегированная информация из пакетов (идти по списку пакетов теперь не требуется), отображается единый «черновик заявления», в котором накоплена информация из различных пакетов;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отображается статус обработки пакета;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есть возможность поиска по ФИО, СНИЛС, идентификаторам ССПВО – легче найти поступающего;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отображаются контактные данные – проще связаться с поступающим.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13433F-2B65-43B6-8226-83DB63025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1535499"/>
            <a:ext cx="6925115" cy="46334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389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Загрузка заявлений поступающих из ЕПГУ</a:t>
            </a:r>
            <a:br>
              <a:rPr lang="ru-RU" altLang="ru-RU" dirty="0">
                <a:latin typeface="Futura PT Demi" panose="020B0604020202020204" charset="0"/>
              </a:rPr>
            </a:br>
            <a:r>
              <a:rPr lang="ru-RU" altLang="ru-RU" dirty="0">
                <a:latin typeface="Futura PT Demi" panose="020B0604020202020204" charset="0"/>
              </a:rPr>
              <a:t>Шаг 3/5. Анкета абитуриента.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3510"/>
            <a:ext cx="43924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3"/>
            </a:pPr>
            <a:r>
              <a:rPr lang="ru-RU" sz="1600" dirty="0">
                <a:latin typeface="Futura PT Demi" panose="020B0604020202020204" charset="0"/>
              </a:rPr>
              <a:t>Проверить персональные данные и документы поступающего в анкете абитуриента.</a:t>
            </a:r>
            <a:br>
              <a:rPr lang="ru-RU" sz="1600" dirty="0">
                <a:latin typeface="Futura PT Demi" panose="020B0604020202020204" charset="0"/>
              </a:rPr>
            </a:br>
            <a:br>
              <a:rPr lang="ru-RU" sz="1600" dirty="0">
                <a:latin typeface="Futura PT Demi" panose="020B0604020202020204" charset="0"/>
              </a:rPr>
            </a:br>
            <a:r>
              <a:rPr lang="ru-RU" sz="1600" dirty="0">
                <a:latin typeface="Futura PT Demi" panose="020B0604020202020204" charset="0"/>
              </a:rPr>
              <a:t>Модернизированная анкета абитуриента с возможностью открытия черновиков заявлений поступающих из ССПВО: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есть возможность </a:t>
            </a:r>
            <a:r>
              <a:rPr lang="ru-RU" sz="1600" dirty="0" err="1">
                <a:latin typeface="Futura PT Demi" panose="020B0604020202020204" charset="0"/>
              </a:rPr>
              <a:t>переоткрыть</a:t>
            </a:r>
            <a:r>
              <a:rPr lang="ru-RU" sz="1600" dirty="0">
                <a:latin typeface="Futura PT Demi" panose="020B0604020202020204" charset="0"/>
              </a:rPr>
              <a:t> ранее сохраненную анкету поступающего, принятого лично (подробнее 29 мая);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анкета ССПВО максимально похожа на анкету поступающего, пришедшего лично – не нужно изучать два интерфейса;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анкета ССПВО содержит агрегированную информацию из различных пакетов Сервиса приема.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BFD3FF-81BA-4801-B7B8-A592CE6E0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5" y="1600200"/>
            <a:ext cx="6925811" cy="42401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8009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Загрузка заявлений поступающих из ЕПГУ</a:t>
            </a:r>
            <a:br>
              <a:rPr lang="ru-RU" altLang="ru-RU" dirty="0">
                <a:latin typeface="Futura PT Demi" panose="020B0604020202020204" charset="0"/>
              </a:rPr>
            </a:br>
            <a:r>
              <a:rPr lang="ru-RU" altLang="ru-RU" dirty="0">
                <a:latin typeface="Futura PT Demi" panose="020B0604020202020204" charset="0"/>
              </a:rPr>
              <a:t>Шаг 4/5. Состав конкурсов в анкете.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3510"/>
            <a:ext cx="43924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ru-RU" sz="1600" dirty="0">
                <a:latin typeface="Futura PT Demi" panose="020B0604020202020204" charset="0"/>
              </a:rPr>
              <a:t>Два режима работы с конкурсами ССПВО: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UcPeriod"/>
            </a:pPr>
            <a:r>
              <a:rPr lang="ru-RU" sz="1600" dirty="0">
                <a:latin typeface="Futura PT Demi" panose="020B0604020202020204" charset="0"/>
              </a:rPr>
              <a:t>Автоматическая обработка:</a:t>
            </a: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можно менять только набор ВИ (т.к. информация из Сервиса приема может не прийти или прийти позже);</a:t>
            </a: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отображается статус конкурса, полученный из ССПВО.</a:t>
            </a:r>
            <a:br>
              <a:rPr lang="ru-RU" sz="1600" dirty="0">
                <a:latin typeface="Futura PT Demi" panose="020B0604020202020204" charset="0"/>
              </a:rPr>
            </a:br>
            <a:endParaRPr lang="ru-RU" sz="1600" dirty="0">
              <a:latin typeface="Futura PT Demi" panose="020B0604020202020204" charset="0"/>
            </a:endParaRPr>
          </a:p>
          <a:p>
            <a:pPr marL="800100" lvl="1" indent="-342900">
              <a:spcAft>
                <a:spcPts val="1200"/>
              </a:spcAft>
              <a:buFont typeface="+mj-lt"/>
              <a:buAutoNum type="alphaUcPeriod"/>
            </a:pPr>
            <a:r>
              <a:rPr lang="ru-RU" sz="1600" dirty="0">
                <a:latin typeface="Futura PT Demi" panose="020B0604020202020204" charset="0"/>
              </a:rPr>
              <a:t>Ручная обработка:</a:t>
            </a: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те же возможности, что и у анкеты поступающего, подавшего заявления лично;</a:t>
            </a: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велик риск ошибки – нужно ответственно выполнять операции, делать только при острой необходимости;</a:t>
            </a: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включение режима необратимо.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ECE942-D683-49A7-A6AE-EF8F63863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019" y="1605068"/>
            <a:ext cx="6867751" cy="4129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5949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Загрузка заявлений поступающих из ЕПГУ</a:t>
            </a:r>
            <a:br>
              <a:rPr lang="ru-RU" altLang="ru-RU" dirty="0">
                <a:latin typeface="Futura PT Demi" panose="020B0604020202020204" charset="0"/>
              </a:rPr>
            </a:br>
            <a:r>
              <a:rPr lang="ru-RU" altLang="ru-RU" dirty="0">
                <a:latin typeface="Futura PT Demi" panose="020B0604020202020204" charset="0"/>
              </a:rPr>
              <a:t>Шаг 5/5. Одобрение анкеты.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3510"/>
            <a:ext cx="43924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5"/>
            </a:pPr>
            <a:r>
              <a:rPr lang="ru-RU" sz="1600" dirty="0">
                <a:latin typeface="Futura PT Demi" panose="020B0604020202020204" charset="0"/>
              </a:rPr>
              <a:t>После завершения всех проверок следует нажать на кнопку «Выполнить» – произойдет запись данных из анкеты в связанные объекты: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физическое лицо;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паспортные данные;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документы об образовании;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заявление поступающего;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учет достижений абитуриентов;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отличительные признаки;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личное дело.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Будет отображена печатная форма заявления, где можно увидеть в каком виде данные сохранены.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28F4E6-46E8-49E5-AE6B-227527BAE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1557317"/>
            <a:ext cx="6805522" cy="4653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809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1340768"/>
            <a:ext cx="11533188" cy="5517232"/>
          </a:xfrm>
          <a:ln>
            <a:noFill/>
          </a:ln>
        </p:spPr>
        <p:txBody>
          <a:bodyPr/>
          <a:lstStyle/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Выгрузка условий приема из 1С:Университет ПРОФ в ССПВО.</a:t>
            </a: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Загрузка базовой версии заявлений поступающих из ССПВО в 1С:Университе ПРОФ с возможностью одобрения через анкету.</a:t>
            </a: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Выгрузка заявлений поступающих и связанных данных из 1С:Университет ПРОФ в ССПВО: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Заявление;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Уведомления поступающему по заявлению;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Профили поступающих;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Документы, удостоверяющие личность поступающих (дополнительные);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Документы об образовании поступающих;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Документы, подтверждающие ИД;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Документы, подтверждающие льготу или отличительный признак;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Документы свидетельств ЕГЭ;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Конкурсные группы заявления, приоритеты, статусы конкурсов;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Индивидуальные достижения поступающих;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Особые льготы;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Оригинал документа об образовании, поданный в ООВО абитуриентом лично;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Запись на сдачу ВИ (предмета);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Результаты вступительных испытаний.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8136259" cy="1081087"/>
          </a:xfrm>
        </p:spPr>
        <p:txBody>
          <a:bodyPr/>
          <a:lstStyle/>
          <a:p>
            <a:r>
              <a:rPr lang="ru-RU" altLang="ru-RU" b="1" dirty="0"/>
              <a:t>Суперсервис «Поступление в вуз онлайн»</a:t>
            </a:r>
            <a:br>
              <a:rPr lang="ru-RU" dirty="0"/>
            </a:br>
            <a:r>
              <a:rPr lang="ru-RU" dirty="0"/>
              <a:t>Что сделано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776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1340768"/>
            <a:ext cx="11533188" cy="5517232"/>
          </a:xfrm>
          <a:ln>
            <a:noFill/>
          </a:ln>
        </p:spPr>
        <p:txBody>
          <a:bodyPr/>
          <a:lstStyle/>
          <a:p>
            <a:r>
              <a:rPr lang="ru-RU" sz="1800" dirty="0"/>
              <a:t>Обработка льгот поступающих из ССПВО.</a:t>
            </a:r>
          </a:p>
          <a:p>
            <a:r>
              <a:rPr lang="ru-RU" sz="1800" dirty="0"/>
              <a:t>Обработка индивидуальных достижений поступающих из ССПВО.</a:t>
            </a:r>
          </a:p>
          <a:p>
            <a:r>
              <a:rPr lang="ru-RU" sz="1800" dirty="0"/>
              <a:t>Актуализация механизма регламентной (автоматической) отправки заявлений поступающих из 1С:Университет ПРОФ в ССПВО.</a:t>
            </a:r>
          </a:p>
          <a:p>
            <a:r>
              <a:rPr lang="ru-RU" sz="1800" dirty="0"/>
              <a:t>Актуализация механизма регламентного (автоматического) одобрения заявлений поступающих из ССПВО в 1С:Университет ПРОФ.</a:t>
            </a:r>
          </a:p>
          <a:p>
            <a:r>
              <a:rPr lang="ru-RU" sz="1800" dirty="0"/>
              <a:t>Корректировка поведения анкеты поступающего в случае принятия заявления от уже сохраненного в 1С:Университет ПРОФ поступающего.</a:t>
            </a:r>
          </a:p>
          <a:p>
            <a:r>
              <a:rPr lang="ru-RU" sz="1800" dirty="0"/>
              <a:t>Доработка списка анкет поступающих в мастере приемной кампании.</a:t>
            </a:r>
          </a:p>
          <a:p>
            <a:r>
              <a:rPr lang="ru-RU" sz="1800" dirty="0"/>
              <a:t>Актуализация механизма загрузки договоров на платное обучения из ССПВО в 1С:Университет ПРОФ.</a:t>
            </a:r>
          </a:p>
          <a:p>
            <a:r>
              <a:rPr lang="ru-RU" sz="1800" dirty="0"/>
              <a:t>Реализация механизма загрузки заявок на целевое обучения из ССПВО в 1С:Университет ПРОФ.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Исправление обнаруженных ошибок – возможности по тестированию ограничены, в случае нахождения ошибок просим писать заявки по адресу </a:t>
            </a:r>
            <a:r>
              <a:rPr lang="ru-RU" altLang="ru-RU" sz="1800" dirty="0">
                <a:hlinkClick r:id="rId3"/>
              </a:rPr>
              <a:t>1с@sgu-infocom.ru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8136259" cy="1081087"/>
          </a:xfrm>
        </p:spPr>
        <p:txBody>
          <a:bodyPr/>
          <a:lstStyle/>
          <a:p>
            <a:r>
              <a:rPr lang="ru-RU" altLang="ru-RU" b="1" dirty="0"/>
              <a:t>Суперсервис «Поступление в вуз онлайн»</a:t>
            </a:r>
            <a:br>
              <a:rPr lang="ru-RU" dirty="0"/>
            </a:br>
            <a:r>
              <a:rPr lang="ru-RU" dirty="0"/>
              <a:t>Дальнейшие изменения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22273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1340768"/>
            <a:ext cx="11533188" cy="5517232"/>
          </a:xfrm>
          <a:ln>
            <a:noFill/>
          </a:ln>
        </p:spPr>
        <p:txBody>
          <a:bodyPr/>
          <a:lstStyle/>
          <a:p>
            <a:r>
              <a:rPr lang="ru-RU" dirty="0"/>
              <a:t>Загрузка количества сообщений очереди ЕПГУ</a:t>
            </a:r>
          </a:p>
          <a:p>
            <a:r>
              <a:rPr lang="ru-RU" dirty="0"/>
              <a:t>Загрузка количества сообщений очереди Сервиса приема</a:t>
            </a:r>
          </a:p>
          <a:p>
            <a:r>
              <a:rPr lang="ru-RU" dirty="0"/>
              <a:t>Загрузка сообщений очереди ЕПГУ</a:t>
            </a:r>
          </a:p>
          <a:p>
            <a:r>
              <a:rPr lang="ru-RU" dirty="0"/>
              <a:t>Загрузка сообщений очереди Сервиса приема</a:t>
            </a:r>
          </a:p>
          <a:p>
            <a:r>
              <a:rPr lang="ru-RU" dirty="0"/>
              <a:t>Получение пакетов Сервиса приема</a:t>
            </a:r>
          </a:p>
          <a:p>
            <a:r>
              <a:rPr lang="ru-RU" dirty="0"/>
              <a:t>Получение статусов отправленных </a:t>
            </a:r>
            <a:r>
              <a:rPr lang="ru-RU"/>
              <a:t>пакетов Сервиса </a:t>
            </a:r>
            <a:r>
              <a:rPr lang="ru-RU" dirty="0"/>
              <a:t>приема</a:t>
            </a:r>
          </a:p>
          <a:p>
            <a:r>
              <a:rPr lang="ru-RU" dirty="0"/>
              <a:t>Расшифровка пакетов Сервиса приема</a:t>
            </a:r>
          </a:p>
          <a:p>
            <a:r>
              <a:rPr lang="ru-RU" dirty="0"/>
              <a:t>Создание промежуточных объектов Сервиса приема</a:t>
            </a:r>
          </a:p>
          <a:p>
            <a:r>
              <a:rPr lang="ru-RU" dirty="0"/>
              <a:t>Сохранение внутренних объектов из промежуточных объектов Сервиса приема</a:t>
            </a:r>
          </a:p>
          <a:p>
            <a:r>
              <a:rPr lang="ru-RU" dirty="0"/>
              <a:t>Обработка плана обмена Суперсервис</a:t>
            </a:r>
          </a:p>
          <a:p>
            <a:r>
              <a:rPr lang="ru-RU" dirty="0"/>
              <a:t>Формирование пакетов Сервиса приема</a:t>
            </a:r>
          </a:p>
          <a:p>
            <a:r>
              <a:rPr lang="ru-RU" dirty="0"/>
              <a:t>Подписание пакетов Сервиса приема</a:t>
            </a:r>
          </a:p>
          <a:p>
            <a:r>
              <a:rPr lang="ru-RU" dirty="0"/>
              <a:t>Отправка пакетов Сервиса приема</a:t>
            </a:r>
          </a:p>
          <a:p>
            <a:r>
              <a:rPr lang="ru-RU" dirty="0"/>
              <a:t>Формирование пакетов конкурсных списков Сервиса приема</a:t>
            </a:r>
          </a:p>
          <a:p>
            <a:r>
              <a:rPr lang="ru-RU" dirty="0"/>
              <a:t>Выгрузка конкурсных списков Сервиса приема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8136259" cy="1081087"/>
          </a:xfrm>
        </p:spPr>
        <p:txBody>
          <a:bodyPr/>
          <a:lstStyle/>
          <a:p>
            <a:r>
              <a:rPr lang="ru-RU" altLang="ru-RU" b="1" dirty="0"/>
              <a:t>Суперсервис «Поступление в вуз онлайн»</a:t>
            </a:r>
            <a:br>
              <a:rPr lang="ru-RU" dirty="0"/>
            </a:br>
            <a:r>
              <a:rPr lang="ru-RU" dirty="0"/>
              <a:t>Регламентные операции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2707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kern="0" dirty="0"/>
              <a:t>МЕТОДИЧЕСКИЕ  МАТЕРИАЛЫ ДЛЯ ИНТЕГРАЦИИ С СЕРВИСОМ ПРИЕМА.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28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1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1340768"/>
            <a:ext cx="11533188" cy="5517232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Руководство пользователя «1С:Университет ПРОФ», том 2, глава 3</a:t>
            </a:r>
            <a:br>
              <a:rPr lang="ru-RU" sz="1800" dirty="0"/>
            </a:br>
            <a:r>
              <a:rPr lang="en-US" sz="1800" dirty="0">
                <a:hlinkClick r:id="rId3"/>
              </a:rPr>
              <a:t>https://releases.1c.ru/project/SGU_UniversityPROF_2_2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Телеграм-группа «ФПК-Суперсервис "Поступление в вуз" </a:t>
            </a:r>
            <a:r>
              <a:rPr lang="ru-RU" sz="1800" dirty="0" err="1"/>
              <a:t>офиц</a:t>
            </a:r>
            <a:r>
              <a:rPr lang="ru-RU" sz="1800" dirty="0"/>
              <a:t>» - добавление по запросу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Телеграм-канал «Поступление в вуз онлайн»:</a:t>
            </a:r>
            <a:br>
              <a:rPr lang="ru-RU" sz="1800" dirty="0"/>
            </a:br>
            <a:r>
              <a:rPr lang="en-US" sz="1800" dirty="0">
                <a:hlinkClick r:id="rId4"/>
              </a:rPr>
              <a:t>https://t.me/joinchat/B3rCe-VUY7Q5NjVi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err="1"/>
              <a:t>Телеграм</a:t>
            </a:r>
            <a:r>
              <a:rPr lang="ru-RU" sz="1800" dirty="0"/>
              <a:t>-группа «1С:Университет (1</a:t>
            </a:r>
            <a:r>
              <a:rPr lang="en-US" sz="1800" dirty="0"/>
              <a:t>C:University)</a:t>
            </a:r>
            <a:r>
              <a:rPr lang="ru-RU" sz="1800" dirty="0"/>
              <a:t>»:</a:t>
            </a:r>
            <a:br>
              <a:rPr lang="ru-RU" sz="1800" dirty="0"/>
            </a:br>
            <a:r>
              <a:rPr lang="en-US" sz="1800" dirty="0">
                <a:hlinkClick r:id="rId5"/>
              </a:rPr>
              <a:t>https://t.me/chat1cUniver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Личный кабинет</a:t>
            </a:r>
            <a:r>
              <a:rPr lang="en-US" sz="1800" dirty="0"/>
              <a:t> </a:t>
            </a:r>
            <a:r>
              <a:rPr lang="ru-RU" sz="1800" dirty="0"/>
              <a:t>«Сервис Приема ССПВО»:</a:t>
            </a:r>
            <a:br>
              <a:rPr lang="ru-RU" sz="1800" dirty="0"/>
            </a:br>
            <a:r>
              <a:rPr lang="en-US" sz="1800" dirty="0">
                <a:hlinkClick r:id="rId6"/>
              </a:rPr>
              <a:t>http://</a:t>
            </a:r>
            <a:r>
              <a:rPr lang="ru-RU" sz="1800" dirty="0">
                <a:hlinkClick r:id="rId6"/>
              </a:rPr>
              <a:t>85.142.162.21:8032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Решение типовых проблем при работе с программами электронной подписи (статья ИТС):</a:t>
            </a:r>
            <a:br>
              <a:rPr lang="ru-RU" sz="1800" dirty="0"/>
            </a:br>
            <a:r>
              <a:rPr lang="en-US" sz="1800" dirty="0">
                <a:hlinkClick r:id="rId7"/>
              </a:rPr>
              <a:t>https://its.1c.ru/db/metod81#content:5784:hdoc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Ответы на часто задаваемые вопросы</a:t>
            </a:r>
            <a:br>
              <a:rPr lang="ru-RU" sz="1800" dirty="0"/>
            </a:br>
            <a:r>
              <a:rPr lang="en-US" sz="1800" dirty="0">
                <a:hlinkClick r:id="rId8"/>
              </a:rPr>
              <a:t>https://sgu-infocom.ru/support/faq/</a:t>
            </a:r>
            <a:r>
              <a:rPr lang="ru-RU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Записи </a:t>
            </a:r>
            <a:r>
              <a:rPr lang="ru-RU" sz="1800" dirty="0" err="1"/>
              <a:t>вебинаров</a:t>
            </a:r>
            <a:r>
              <a:rPr lang="ru-RU" sz="1800" dirty="0"/>
              <a:t> «1С:Университет ПРОФ»:</a:t>
            </a:r>
            <a:br>
              <a:rPr lang="ru-RU" sz="1800" dirty="0"/>
            </a:br>
            <a:r>
              <a:rPr lang="en-US" sz="1800" u="sng" dirty="0">
                <a:solidFill>
                  <a:srgbClr val="009999"/>
                </a:solidFill>
              </a:rPr>
              <a:t>https://sgu-infocom.ru/support/webinars/webinar-archive/</a:t>
            </a:r>
            <a:endParaRPr lang="ru-RU" sz="1800" u="sng" dirty="0">
              <a:solidFill>
                <a:srgbClr val="0099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8136259" cy="1081087"/>
          </a:xfrm>
        </p:spPr>
        <p:txBody>
          <a:bodyPr/>
          <a:lstStyle/>
          <a:p>
            <a:r>
              <a:rPr lang="ru-RU" altLang="ru-RU" b="1" dirty="0"/>
              <a:t>Суперсервис «Поступление в вуз онлайн»</a:t>
            </a:r>
            <a:br>
              <a:rPr lang="ru-RU" dirty="0"/>
            </a:br>
            <a:r>
              <a:rPr lang="ru-RU" dirty="0"/>
              <a:t>Методические материалы</a:t>
            </a:r>
            <a:br>
              <a:rPr 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4158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 txBox="1">
            <a:spLocks noChangeArrowheads="1"/>
          </p:cNvSpPr>
          <p:nvPr/>
        </p:nvSpPr>
        <p:spPr bwMode="auto">
          <a:xfrm>
            <a:off x="1992313" y="115888"/>
            <a:ext cx="7034212" cy="10810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«1С:Университет» и </a:t>
            </a:r>
            <a:br>
              <a:rPr lang="ru-RU" altLang="ru-RU" sz="24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sz="24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«1С:Университет ПРОФ». </a:t>
            </a:r>
            <a:br>
              <a:rPr lang="ru-RU" altLang="ru-RU" sz="2400" kern="0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sz="2400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Общая информация о решениях.</a:t>
            </a:r>
            <a:endParaRPr lang="ru-RU" altLang="ru-RU" sz="2400" kern="0" dirty="0">
              <a:latin typeface="Futura PT Demi" panose="020B0702020204020303" pitchFamily="34" charset="-52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63525" y="1484313"/>
            <a:ext cx="11533188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sz="1800" dirty="0">
                <a:latin typeface="Futura PT Demi" pitchFamily="34" charset="-52"/>
              </a:rPr>
              <a:t>Возможности: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</a:rPr>
              <a:t>прием в вуз, расчет и распределение нагрузки сотрудников, делопроизводство</a:t>
            </a:r>
            <a:br>
              <a:rPr lang="ru-RU" sz="1800" dirty="0">
                <a:solidFill>
                  <a:srgbClr val="008000"/>
                </a:solidFill>
              </a:rPr>
            </a:br>
            <a:r>
              <a:rPr lang="ru-RU" sz="1800" dirty="0">
                <a:solidFill>
                  <a:srgbClr val="008000"/>
                </a:solidFill>
              </a:rPr>
              <a:t>и учет по контингенту обучающихся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</a:rPr>
              <a:t>интеграция с ФИС ГИА и приема, интеграция с ФРДО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</a:rPr>
              <a:t>отчеты ВПО-1, ГЗГУ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расписание, послевузовское и дополнительное образование, планирование  и учет результатов выполнения НИР, механизмы эффективного контракта в рамках новых систем оплаты труда, личные кабинеты поступающего, студента и преподавателя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интеграция с Сервисом приема</a:t>
            </a:r>
            <a:endParaRPr lang="en-US" sz="1800" dirty="0">
              <a:solidFill>
                <a:srgbClr val="003399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интеграция с Московским социальным реестром</a:t>
            </a:r>
            <a:endParaRPr lang="en-US" sz="1800" dirty="0">
              <a:solidFill>
                <a:srgbClr val="003399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интеграция с ЕР ЦДО («Суперсервис дипломов»)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отчеты 1-НК, 2-наука, отчет о деятельности диссертационных советов</a:t>
            </a:r>
            <a:endParaRPr lang="ru-RU" sz="1800" dirty="0"/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600" dirty="0"/>
              <a:t>Карточка «</a:t>
            </a:r>
            <a:r>
              <a:rPr lang="ru-RU" sz="1800" dirty="0">
                <a:solidFill>
                  <a:srgbClr val="008000"/>
                </a:solidFill>
              </a:rPr>
              <a:t>1С:Университет</a:t>
            </a:r>
            <a:r>
              <a:rPr lang="ru-RU" sz="1600" dirty="0"/>
              <a:t>» </a:t>
            </a:r>
            <a:r>
              <a:rPr lang="ru-RU" sz="1600" dirty="0">
                <a:hlinkClick r:id="rId4"/>
              </a:rPr>
              <a:t>http://solutions.1c.ru/catalog/university</a:t>
            </a:r>
            <a:endParaRPr lang="ru-RU" sz="1600" dirty="0"/>
          </a:p>
          <a:p>
            <a:pPr marL="0" indent="0">
              <a:buFontTx/>
              <a:buNone/>
              <a:defRPr/>
            </a:pPr>
            <a:r>
              <a:rPr lang="ru-RU" sz="1600" dirty="0"/>
              <a:t>Карточка «</a:t>
            </a:r>
            <a:r>
              <a:rPr lang="ru-RU" sz="1800" dirty="0">
                <a:solidFill>
                  <a:srgbClr val="003399"/>
                </a:solidFill>
              </a:rPr>
              <a:t>1С:Университет ПРОФ</a:t>
            </a:r>
            <a:r>
              <a:rPr lang="ru-RU" sz="1600" dirty="0"/>
              <a:t>» </a:t>
            </a:r>
            <a:r>
              <a:rPr lang="ru-RU" sz="1600" dirty="0">
                <a:hlinkClick r:id="rId5"/>
              </a:rPr>
              <a:t>http://solutions.1c.ru/catalog/university-prof</a:t>
            </a:r>
            <a:endParaRPr lang="ru-RU" sz="1600" dirty="0"/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800" dirty="0"/>
              <a:t>Презентации, записи вебинаров, перечень вузов, в которых внедрен/внедряется «1С:Университет» и «1С:Университет ПРОФ»: </a:t>
            </a:r>
            <a:r>
              <a:rPr lang="ru-RU" sz="1800" dirty="0">
                <a:hlinkClick r:id="rId6"/>
              </a:rPr>
              <a:t>http://www.sgu-infocom.ru</a:t>
            </a:r>
            <a:endParaRPr lang="ru-RU" sz="1800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374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63552" y="187673"/>
            <a:ext cx="9704388" cy="1081087"/>
          </a:xfrm>
        </p:spPr>
        <p:txBody>
          <a:bodyPr/>
          <a:lstStyle/>
          <a:p>
            <a:r>
              <a:rPr lang="ru-RU" altLang="ru-RU" b="1" dirty="0">
                <a:latin typeface="Futura PT Demi" panose="020B0604020202020204" charset="0"/>
              </a:rPr>
              <a:t>Руководство пользователя «1С:Университет ПРОФ»</a:t>
            </a:r>
            <a:br>
              <a:rPr lang="ru-RU" altLang="ru-RU" b="1" dirty="0">
                <a:latin typeface="Futura PT Demi" panose="020B0604020202020204" charset="0"/>
              </a:rPr>
            </a:br>
            <a:r>
              <a:rPr lang="ru-RU" altLang="ru-RU" b="1" dirty="0">
                <a:latin typeface="Futura PT Demi" panose="020B0604020202020204" charset="0"/>
              </a:rPr>
              <a:t>Том 2, глава 3</a:t>
            </a:r>
            <a:br>
              <a:rPr lang="ru-RU" altLang="ru-RU" dirty="0">
                <a:solidFill>
                  <a:srgbClr val="000000"/>
                </a:solidFill>
                <a:latin typeface="Futura PT Demi" panose="020B0604020202020204" charset="0"/>
              </a:rPr>
            </a:br>
            <a:endParaRPr lang="ru-RU" altLang="ru-RU" dirty="0">
              <a:latin typeface="Futura PT Demi" panose="020B0604020202020204" charset="0"/>
            </a:endParaRPr>
          </a:p>
        </p:txBody>
      </p:sp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623391" y="1268760"/>
            <a:ext cx="5941221" cy="12241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>
                <a:latin typeface="Futura PT Demi" panose="020B0604020202020204" charset="0"/>
              </a:rPr>
              <a:t>На сайте </a:t>
            </a:r>
            <a:r>
              <a:rPr lang="en-US" sz="1800" dirty="0">
                <a:hlinkClick r:id="rId4"/>
              </a:rPr>
              <a:t>https://releases.1c.ru/project/SGU_UniversityPROF_2_2</a:t>
            </a:r>
            <a:endParaRPr lang="ru-RU" sz="1800" dirty="0"/>
          </a:p>
          <a:p>
            <a:pPr marL="0" indent="0">
              <a:buFontTx/>
              <a:buNone/>
            </a:pPr>
            <a:r>
              <a:rPr lang="ru-RU" altLang="ru-RU" sz="1800" dirty="0">
                <a:latin typeface="Futura PT Demi" panose="020B0604020202020204" charset="0"/>
              </a:rPr>
              <a:t>с релизом 1С:Университет ПРОФ 2.2.12.23 присутствует </a:t>
            </a:r>
            <a:r>
              <a:rPr lang="ru-RU" altLang="ru-RU" sz="1800" b="1" dirty="0">
                <a:latin typeface="Futura PT Demi" panose="020B0604020202020204" charset="0"/>
              </a:rPr>
              <a:t>обновленная версия </a:t>
            </a:r>
            <a:r>
              <a:rPr lang="ru-RU" altLang="ru-RU" sz="1800" dirty="0">
                <a:latin typeface="Futura PT Demi" panose="020B0604020202020204" charset="0"/>
              </a:rPr>
              <a:t>руководства пользователя.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66A952-E42B-4268-84B5-5190C1451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131" y="1057623"/>
            <a:ext cx="3793869" cy="5589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D8CD55-FFE3-470C-AF03-E55DACE94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226" y="2644370"/>
            <a:ext cx="4667550" cy="40304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0670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63552" y="187673"/>
            <a:ext cx="9704388" cy="1081087"/>
          </a:xfrm>
        </p:spPr>
        <p:txBody>
          <a:bodyPr/>
          <a:lstStyle/>
          <a:p>
            <a:r>
              <a:rPr lang="ru-RU" altLang="ru-RU" b="1" dirty="0">
                <a:latin typeface="Futura PT Demi" panose="020B0604020202020204" charset="0"/>
              </a:rPr>
              <a:t>Руководство пользователя «1С:Университет ПРОФ»</a:t>
            </a:r>
            <a:br>
              <a:rPr lang="ru-RU" altLang="ru-RU" b="1" dirty="0">
                <a:latin typeface="Futura PT Demi" panose="020B0604020202020204" charset="0"/>
              </a:rPr>
            </a:br>
            <a:r>
              <a:rPr lang="ru-RU" altLang="ru-RU" b="1" dirty="0">
                <a:latin typeface="Futura PT Demi" panose="020B0604020202020204" charset="0"/>
              </a:rPr>
              <a:t>Том 2, глава 3</a:t>
            </a:r>
            <a:br>
              <a:rPr lang="ru-RU" altLang="ru-RU" dirty="0">
                <a:solidFill>
                  <a:srgbClr val="000000"/>
                </a:solidFill>
                <a:latin typeface="Futura PT Demi" panose="020B0604020202020204" charset="0"/>
              </a:rPr>
            </a:br>
            <a:endParaRPr lang="ru-RU" altLang="ru-RU" dirty="0">
              <a:latin typeface="Futura PT Demi" panose="020B060402020202020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019E28-E84D-403D-AFAA-2CED0EF24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987" y="1017918"/>
            <a:ext cx="3095042" cy="4615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27A1E8-5324-48D2-8853-BB3893380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46" y="1004163"/>
            <a:ext cx="2544048" cy="5704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A21F3E-04EB-4289-AF7D-FA487C3DC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7871" y="1647708"/>
            <a:ext cx="3583708" cy="4707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BDF061-7BE5-4C43-84F6-C5A38BBB46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25" y="3431946"/>
            <a:ext cx="5130550" cy="3420367"/>
          </a:xfrm>
          <a:prstGeom prst="rect">
            <a:avLst/>
          </a:prstGeom>
        </p:spPr>
      </p:pic>
      <p:sp>
        <p:nvSpPr>
          <p:cNvPr id="16" name="Пузырек для мыслей: облако 15">
            <a:extLst>
              <a:ext uri="{FF2B5EF4-FFF2-40B4-BE49-F238E27FC236}">
                <a16:creationId xmlns:a16="http://schemas.microsoft.com/office/drawing/2014/main" id="{1F9F4BC2-4F2B-4AD6-9588-FC3185CF5689}"/>
              </a:ext>
            </a:extLst>
          </p:cNvPr>
          <p:cNvSpPr/>
          <p:nvPr/>
        </p:nvSpPr>
        <p:spPr>
          <a:xfrm>
            <a:off x="7969838" y="4475619"/>
            <a:ext cx="3330336" cy="1584176"/>
          </a:xfrm>
          <a:prstGeom prst="cloudCallout">
            <a:avLst>
              <a:gd name="adj1" fmla="val -81445"/>
              <a:gd name="adj2" fmla="val -230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Futura PT Demi" panose="020B0604020202020204" charset="0"/>
              </a:rPr>
              <a:t>Как принять заявление из ССПВО?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узырек для мыслей: облако 17">
            <a:extLst>
              <a:ext uri="{FF2B5EF4-FFF2-40B4-BE49-F238E27FC236}">
                <a16:creationId xmlns:a16="http://schemas.microsoft.com/office/drawing/2014/main" id="{F43C48E8-EC0E-4485-90A0-1071A6CF2EED}"/>
              </a:ext>
            </a:extLst>
          </p:cNvPr>
          <p:cNvSpPr/>
          <p:nvPr/>
        </p:nvSpPr>
        <p:spPr>
          <a:xfrm>
            <a:off x="1128838" y="5242868"/>
            <a:ext cx="3330336" cy="1584176"/>
          </a:xfrm>
          <a:prstGeom prst="cloudCallout">
            <a:avLst>
              <a:gd name="adj1" fmla="val 81482"/>
              <a:gd name="adj2" fmla="val -57843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Futura PT Demi" panose="020B0604020202020204" charset="0"/>
              </a:rPr>
              <a:t>Какой справочник поставить в соответствии?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узырек для мыслей: облако 18">
            <a:extLst>
              <a:ext uri="{FF2B5EF4-FFF2-40B4-BE49-F238E27FC236}">
                <a16:creationId xmlns:a16="http://schemas.microsoft.com/office/drawing/2014/main" id="{878F8392-7D9C-4983-9D0F-A25DC390B9D3}"/>
              </a:ext>
            </a:extLst>
          </p:cNvPr>
          <p:cNvSpPr/>
          <p:nvPr/>
        </p:nvSpPr>
        <p:spPr>
          <a:xfrm>
            <a:off x="6509818" y="1566863"/>
            <a:ext cx="2773296" cy="1389709"/>
          </a:xfrm>
          <a:prstGeom prst="cloudCallout">
            <a:avLst>
              <a:gd name="adj1" fmla="val -60247"/>
              <a:gd name="adj2" fmla="val 151768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Futura PT Demi" panose="020B0604020202020204" charset="0"/>
              </a:rPr>
              <a:t>Как выгрузить условия приема?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04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63552" y="187673"/>
            <a:ext cx="9704388" cy="1081087"/>
          </a:xfrm>
        </p:spPr>
        <p:txBody>
          <a:bodyPr/>
          <a:lstStyle/>
          <a:p>
            <a:r>
              <a:rPr lang="ru-RU" altLang="ru-RU" b="1" dirty="0">
                <a:latin typeface="Futura PT Demi" panose="020B0604020202020204" charset="0"/>
              </a:rPr>
              <a:t>Ответы на часто задаваемые вопросы при работе с «1С:Университет ПРОФ»</a:t>
            </a:r>
            <a:br>
              <a:rPr lang="ru-RU" altLang="ru-RU" dirty="0">
                <a:solidFill>
                  <a:srgbClr val="000000"/>
                </a:solidFill>
                <a:latin typeface="Futura PT Demi" panose="020B0604020202020204" charset="0"/>
              </a:rPr>
            </a:br>
            <a:endParaRPr lang="ru-RU" altLang="ru-RU" dirty="0">
              <a:latin typeface="Futura PT Demi" panose="020B0604020202020204" charset="0"/>
            </a:endParaRPr>
          </a:p>
        </p:txBody>
      </p:sp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1631950" y="5696743"/>
            <a:ext cx="8782050" cy="969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1800" dirty="0">
                <a:latin typeface="Futura PT Demi" panose="020B0604020202020204" charset="0"/>
              </a:rPr>
              <a:t>На сайте </a:t>
            </a:r>
            <a:r>
              <a:rPr lang="ru-RU" altLang="ru-RU" sz="1800" dirty="0">
                <a:latin typeface="Futura PT Demi" panose="020B0604020202020204" charset="0"/>
                <a:hlinkClick r:id="rId4"/>
              </a:rPr>
              <a:t>http://www.sgu-infocom.ru</a:t>
            </a:r>
            <a:r>
              <a:rPr lang="ru-RU" altLang="ru-RU" sz="1800" dirty="0">
                <a:latin typeface="Futura PT Demi" panose="020B0604020202020204" charset="0"/>
              </a:rPr>
              <a:t> в разделе «Поддержка» </a:t>
            </a:r>
            <a:br>
              <a:rPr lang="ru-RU" altLang="ru-RU" sz="1800" dirty="0">
                <a:latin typeface="Futura PT Demi" panose="020B0604020202020204" charset="0"/>
              </a:rPr>
            </a:br>
            <a:r>
              <a:rPr lang="ru-RU" altLang="ru-RU" sz="1800" dirty="0">
                <a:latin typeface="Futura PT Demi" panose="020B0604020202020204" charset="0"/>
              </a:rPr>
              <a:t>присутствуют файлы с ответами на часто задаваемые вопросы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950" y="1523975"/>
            <a:ext cx="8782050" cy="3705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177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Интеграция «1С:Университет ПРОФ» </a:t>
            </a:r>
            <a:b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с Сервисом приема. Популярные вопросы</a:t>
            </a:r>
            <a:endParaRPr lang="ru-RU" altLang="ru-RU" dirty="0">
              <a:latin typeface="Futura PT Demi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1262945"/>
            <a:ext cx="64087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Futura PT Demi" panose="020B0604020202020204" charset="0"/>
              </a:rPr>
              <a:t>В: </a:t>
            </a:r>
            <a:r>
              <a:rPr lang="ru-RU" sz="1400" dirty="0">
                <a:latin typeface="Futura PT Demi" panose="020B0604020202020204" charset="0"/>
              </a:rPr>
              <a:t>ОБРАБОТКА ВЕРСИИ 1.3.517.1 И ВЫШЕ (релиз 1С:Университет ПРОФ 2.2.12.23) при выгрузке данных в продуктивный контур не видит соответствия элементов информационных систем, ранее сохраненных для тестового контура. </a:t>
            </a:r>
          </a:p>
          <a:p>
            <a:endParaRPr lang="ru-RU" sz="1400" dirty="0">
              <a:latin typeface="Futura PT Demi" panose="020B0604020202020204" charset="0"/>
            </a:endParaRPr>
          </a:p>
          <a:p>
            <a:r>
              <a:rPr lang="ru-RU" sz="1400" b="1" dirty="0">
                <a:latin typeface="Futura PT Demi" panose="020B0604020202020204" charset="0"/>
              </a:rPr>
              <a:t>О: </a:t>
            </a:r>
            <a:r>
              <a:rPr lang="ru-RU" sz="1400" dirty="0">
                <a:latin typeface="Futura PT Demi" panose="020B0604020202020204" charset="0"/>
              </a:rPr>
              <a:t>1. Нужно в обработке взаимодействия для подготовки выгрузки в продуктивный контур выбрать «Рабочий контур», выполнить загрузку справочников (команда «Загрузить справочники» быстрого старта).</a:t>
            </a:r>
          </a:p>
          <a:p>
            <a:endParaRPr lang="ru-RU" sz="1400" dirty="0">
              <a:latin typeface="Futura PT Demi" panose="020B0604020202020204" charset="0"/>
            </a:endParaRPr>
          </a:p>
          <a:p>
            <a:r>
              <a:rPr lang="ru-RU" sz="1400" dirty="0">
                <a:latin typeface="Futura PT Demi" panose="020B0604020202020204" charset="0"/>
              </a:rPr>
              <a:t>2. Выполнить создание служебных элементов соответствия справочников.</a:t>
            </a:r>
          </a:p>
          <a:p>
            <a:r>
              <a:rPr lang="ru-RU" sz="1400" dirty="0">
                <a:latin typeface="Futura PT Demi" panose="020B0604020202020204" charset="0"/>
              </a:rPr>
              <a:t> </a:t>
            </a:r>
          </a:p>
          <a:p>
            <a:r>
              <a:rPr lang="ru-RU" sz="1400" dirty="0">
                <a:latin typeface="Futura PT Demi" panose="020B0604020202020204" charset="0"/>
              </a:rPr>
              <a:t>3. Далее можно воспользоваться командой, позволяющей скопировать настройки соответствий с тестового сервера на продуктивный.</a:t>
            </a:r>
          </a:p>
          <a:p>
            <a:r>
              <a:rPr lang="ru-RU" sz="1400" dirty="0">
                <a:latin typeface="Futura PT Demi" panose="020B0604020202020204" charset="0"/>
              </a:rPr>
              <a:t> </a:t>
            </a:r>
          </a:p>
          <a:p>
            <a:endParaRPr lang="ru-RU" sz="1400" dirty="0">
              <a:latin typeface="Futura PT Demi" panose="020B0604020202020204" charset="0"/>
            </a:endParaRPr>
          </a:p>
          <a:p>
            <a:r>
              <a:rPr lang="ru-RU" sz="1400" dirty="0">
                <a:latin typeface="Futura PT Demi" panose="020B0604020202020204" charset="0"/>
              </a:rPr>
              <a:t> </a:t>
            </a:r>
          </a:p>
          <a:p>
            <a:endParaRPr lang="ru-RU" sz="1400" dirty="0">
              <a:latin typeface="Futura PT Demi" panose="020B060402020202020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A5FCDF-6F2C-427F-B887-1B95B0C8C9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336040"/>
            <a:ext cx="4824536" cy="288504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993331-630F-489D-AD89-9E7365DEB89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9" y="4190049"/>
            <a:ext cx="4536504" cy="260000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60DE32-FB69-46BE-9FD9-291FEE6F545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29" y="4004628"/>
            <a:ext cx="4611266" cy="278542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25506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Интеграция «1С:Университет ПРОФ» </a:t>
            </a:r>
            <a:b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с Сервисом приема. Популярные вопросы</a:t>
            </a:r>
            <a:endParaRPr lang="ru-RU" altLang="ru-RU" dirty="0">
              <a:latin typeface="Futura PT Demi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1262945"/>
            <a:ext cx="11305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Futura PT Demi" panose="020B0604020202020204" charset="0"/>
              </a:rPr>
              <a:t>В: </a:t>
            </a:r>
            <a:r>
              <a:rPr lang="ru-RU" sz="1400" dirty="0">
                <a:latin typeface="Futura PT Demi" panose="020B0604020202020204" charset="0"/>
              </a:rPr>
              <a:t>Какое действует ограничение Сервиса Приема на количество отправленных запросов в единицу времени (количество запросов/единица времени)?</a:t>
            </a:r>
          </a:p>
          <a:p>
            <a:endParaRPr lang="ru-RU" sz="1400" dirty="0">
              <a:latin typeface="Futura PT Demi" panose="020B0604020202020204" charset="0"/>
            </a:endParaRPr>
          </a:p>
          <a:p>
            <a:r>
              <a:rPr lang="ru-RU" sz="1400" b="1" dirty="0">
                <a:latin typeface="Futura PT Demi" panose="020B0604020202020204" charset="0"/>
              </a:rPr>
              <a:t>О: </a:t>
            </a:r>
            <a:r>
              <a:rPr lang="ru-RU" sz="1400" dirty="0">
                <a:latin typeface="Futura PT Demi" panose="020B0604020202020204" charset="0"/>
              </a:rPr>
              <a:t>Точное значение лимита запросов в секунду мы подсказать не можем. По опыту прошлых лет значение лимита было 300 запросов в секунду, но лучше уточнить данный вопрос у </a:t>
            </a:r>
            <a:r>
              <a:rPr lang="ru-RU" sz="1400" dirty="0" err="1">
                <a:latin typeface="Futura PT Demi" panose="020B0604020202020204" charset="0"/>
              </a:rPr>
              <a:t>тех.поддержки</a:t>
            </a:r>
            <a:r>
              <a:rPr lang="ru-RU" sz="1400" dirty="0">
                <a:latin typeface="Futura PT Demi" panose="020B0604020202020204" charset="0"/>
              </a:rPr>
              <a:t> Сервиса приема (контакты линии техподдержки Сервиса приема для приема обращений sspvo@citis.ru). Рекомендуем установить значение 200 пакетов в запросе, оно подходит для большинства сущностей.</a:t>
            </a:r>
          </a:p>
        </p:txBody>
      </p:sp>
    </p:spTree>
    <p:extLst>
      <p:ext uri="{BB962C8B-B14F-4D97-AF65-F5344CB8AC3E}">
        <p14:creationId xmlns:p14="http://schemas.microsoft.com/office/powerpoint/2010/main" val="1952760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Интеграция «1С:Университет ПРОФ» </a:t>
            </a:r>
            <a:b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с Сервисом приема. Популярные вопросы</a:t>
            </a:r>
            <a:endParaRPr lang="ru-RU" altLang="ru-RU" dirty="0">
              <a:latin typeface="Futura PT Demi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1262945"/>
            <a:ext cx="11305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Futura PT Demi" panose="020B0604020202020204" charset="0"/>
              </a:rPr>
              <a:t>В: </a:t>
            </a:r>
            <a:r>
              <a:rPr lang="ru-RU" sz="1400" dirty="0">
                <a:latin typeface="Futura PT Demi" panose="020B0604020202020204" charset="0"/>
              </a:rPr>
              <a:t>Сервис вернул ошибку:</a:t>
            </a:r>
          </a:p>
          <a:p>
            <a:r>
              <a:rPr lang="en-US" sz="1400" dirty="0" err="1">
                <a:latin typeface="Futura PT Demi" panose="020B0604020202020204" charset="0"/>
              </a:rPr>
              <a:t>IdObject</a:t>
            </a:r>
            <a:r>
              <a:rPr lang="en-US" sz="1400" dirty="0">
                <a:latin typeface="Futura PT Demi" panose="020B0604020202020204" charset="0"/>
              </a:rPr>
              <a:t> 1, </a:t>
            </a:r>
            <a:r>
              <a:rPr lang="ru-RU" sz="1400" dirty="0">
                <a:latin typeface="Futura PT Demi" panose="020B0604020202020204" charset="0"/>
              </a:rPr>
              <a:t>Ошибка обработки сообщения - … </a:t>
            </a:r>
            <a:r>
              <a:rPr lang="en-US" sz="1400" dirty="0">
                <a:latin typeface="Futura PT Demi" panose="020B0604020202020204" charset="0"/>
              </a:rPr>
              <a:t>Error: </a:t>
            </a:r>
            <a:r>
              <a:rPr lang="ru-RU" sz="1400" dirty="0">
                <a:latin typeface="Futura PT Demi" panose="020B0604020202020204" charset="0"/>
              </a:rPr>
              <a:t>Тип ошибки: </a:t>
            </a:r>
            <a:r>
              <a:rPr lang="en-US" sz="1400" dirty="0">
                <a:latin typeface="Futura PT Demi" panose="020B0604020202020204" charset="0"/>
              </a:rPr>
              <a:t>Business. </a:t>
            </a:r>
            <a:r>
              <a:rPr lang="ru-RU" sz="1400" dirty="0">
                <a:latin typeface="Futura PT Demi" panose="020B0604020202020204" charset="0"/>
              </a:rPr>
              <a:t>Код ошибки: 430. Конкурсная группа для данного заявления и конкурса уже существует. Параметры ошибки: </a:t>
            </a:r>
            <a:r>
              <a:rPr lang="en-US" sz="1400" dirty="0">
                <a:latin typeface="Futura PT Demi" panose="020B0604020202020204" charset="0"/>
              </a:rPr>
              <a:t>Key: </a:t>
            </a:r>
            <a:r>
              <a:rPr lang="en-US" sz="1400" dirty="0" err="1">
                <a:latin typeface="Futura PT Demi" panose="020B0604020202020204" charset="0"/>
              </a:rPr>
              <a:t>GuidApplication</a:t>
            </a:r>
            <a:r>
              <a:rPr lang="en-US" sz="1400" dirty="0">
                <a:latin typeface="Futura PT Demi" panose="020B0604020202020204" charset="0"/>
              </a:rPr>
              <a:t> Value: … Key: </a:t>
            </a:r>
            <a:r>
              <a:rPr lang="en-US" sz="1400" dirty="0" err="1">
                <a:latin typeface="Futura PT Demi" panose="020B0604020202020204" charset="0"/>
              </a:rPr>
              <a:t>UidCompetition</a:t>
            </a:r>
            <a:r>
              <a:rPr lang="en-US" sz="1400" dirty="0">
                <a:latin typeface="Futura PT Demi" panose="020B0604020202020204" charset="0"/>
              </a:rPr>
              <a:t> Value: ... </a:t>
            </a:r>
            <a:r>
              <a:rPr lang="ru-RU" sz="1400" dirty="0">
                <a:latin typeface="Futura PT Demi" panose="020B0604020202020204" charset="0"/>
              </a:rPr>
              <a:t>Время ошибки: ...</a:t>
            </a:r>
          </a:p>
          <a:p>
            <a:endParaRPr lang="ru-RU" sz="1400" dirty="0">
              <a:latin typeface="Futura PT Demi" panose="020B0604020202020204" charset="0"/>
            </a:endParaRPr>
          </a:p>
          <a:p>
            <a:r>
              <a:rPr lang="ru-RU" sz="1400" b="1" dirty="0">
                <a:latin typeface="Futura PT Demi" panose="020B0604020202020204" charset="0"/>
              </a:rPr>
              <a:t>О: </a:t>
            </a:r>
            <a:r>
              <a:rPr lang="ru-RU" sz="1400" dirty="0">
                <a:latin typeface="Futura PT Demi" panose="020B0604020202020204" charset="0"/>
              </a:rPr>
              <a:t>Нельзя дважды выгрузить в ССПВО один и тот же конкурс для одного и того же поступающего. Если пакет уже в статусе «Обработан», а статус сущности «Обработано», то следует снять «галочку» напротив соответствующей строки перед выгрузкой. Для ускорения процесса можно настроить отбор по статусу сущности и заполнять данные, исключив из разрешенных статус «Обработан».</a:t>
            </a:r>
          </a:p>
        </p:txBody>
      </p:sp>
    </p:spTree>
    <p:extLst>
      <p:ext uri="{BB962C8B-B14F-4D97-AF65-F5344CB8AC3E}">
        <p14:creationId xmlns:p14="http://schemas.microsoft.com/office/powerpoint/2010/main" val="3023124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Интеграция «1С:Университет ПРОФ» </a:t>
            </a:r>
            <a:b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с Сервисом приема. Популярные вопросы</a:t>
            </a:r>
            <a:endParaRPr lang="ru-RU" altLang="ru-RU" dirty="0">
              <a:latin typeface="Futura PT Demi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1262945"/>
            <a:ext cx="11305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Futura PT Demi" panose="020B0604020202020204" charset="0"/>
              </a:rPr>
              <a:t>В: </a:t>
            </a:r>
            <a:r>
              <a:rPr lang="ru-RU" sz="1400" dirty="0">
                <a:latin typeface="Futura PT Demi" panose="020B0604020202020204" charset="0"/>
              </a:rPr>
              <a:t>Ранее в настройках приемной кампании использовали «Структурное подразделение» для подразделений, которые не относились к филиалам и головной организации. В релизе 1С:Университет ПРОФ 2.2.12.23 нужно обязательно указать либо филиал, либо головной вуз. С чем это связано?</a:t>
            </a:r>
          </a:p>
          <a:p>
            <a:endParaRPr lang="ru-RU" sz="1400" dirty="0">
              <a:latin typeface="Futura PT Demi" panose="020B0604020202020204" charset="0"/>
            </a:endParaRPr>
          </a:p>
          <a:p>
            <a:r>
              <a:rPr lang="ru-RU" sz="1400" b="1" dirty="0">
                <a:latin typeface="Futura PT Demi" panose="020B0604020202020204" charset="0"/>
              </a:rPr>
              <a:t>О: </a:t>
            </a:r>
            <a:r>
              <a:rPr lang="ru-RU" sz="1400" dirty="0">
                <a:latin typeface="Futura PT Demi" panose="020B0604020202020204" charset="0"/>
              </a:rPr>
              <a:t>В 2024 году в спецификации взаимодействия с Сервисом приема появились изменения в части обмена данными по заявлениям поступающих. Ранее информации о каждом конкурсе передавалась отдельным пакетом. В 2024 году конкуры заявлений из ССПВО приходят «одним пакетом», содержащим все конкурсы (исключение - филиалы, пакеты по ним приходят отдельно). В связи с этим, а также в связи с тем, что в заявлении поступающего в 1С:Университет ПРОФ имеется возможность указать только одну приемную кампанию, для взаимодействия с ССПВО для головного подразделения и только по одной приемной кампании на каждый филиал.</a:t>
            </a:r>
          </a:p>
        </p:txBody>
      </p:sp>
    </p:spTree>
    <p:extLst>
      <p:ext uri="{BB962C8B-B14F-4D97-AF65-F5344CB8AC3E}">
        <p14:creationId xmlns:p14="http://schemas.microsoft.com/office/powerpoint/2010/main" val="3151841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Интеграция «1С:Университет ПРОФ» </a:t>
            </a:r>
            <a:b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с Сервисом приема. Популярные вопросы</a:t>
            </a:r>
            <a:endParaRPr lang="ru-RU" altLang="ru-RU" dirty="0">
              <a:latin typeface="Futura PT Demi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1262945"/>
            <a:ext cx="11305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Futura PT Demi" panose="020B0604020202020204" charset="0"/>
              </a:rPr>
              <a:t>В: </a:t>
            </a:r>
            <a:r>
              <a:rPr lang="ru-RU" sz="1400" dirty="0">
                <a:latin typeface="Futura PT Demi" panose="020B0604020202020204" charset="0"/>
              </a:rPr>
              <a:t>При обновлении сессионного ключа появляется ошибка. Как устранить проблему?</a:t>
            </a:r>
          </a:p>
          <a:p>
            <a:endParaRPr lang="ru-RU" sz="1400" dirty="0">
              <a:latin typeface="Futura PT Demi" panose="020B0604020202020204" charset="0"/>
            </a:endParaRPr>
          </a:p>
          <a:p>
            <a:r>
              <a:rPr lang="ru-RU" sz="1400" b="1" dirty="0">
                <a:latin typeface="Futura PT Demi" panose="020B0604020202020204" charset="0"/>
              </a:rPr>
              <a:t>О: </a:t>
            </a:r>
            <a:r>
              <a:rPr lang="ru-RU" sz="1400" dirty="0">
                <a:latin typeface="Futura PT Demi" panose="020B0604020202020204" charset="0"/>
              </a:rPr>
              <a:t>Рекомендуем проверить электронную цифровую подпись (ЭЦП). Если ЭЦП действует и настроена корректно, то необходимо переформировать нулевой запрос и сохранить параметры подключения.</a:t>
            </a:r>
          </a:p>
          <a:p>
            <a:r>
              <a:rPr lang="ru-RU" sz="1400" dirty="0">
                <a:latin typeface="Futura PT Demi" panose="020B0604020202020204" charset="0"/>
              </a:rPr>
              <a:t>Переформирование нулевого запроса и сохранение параметров подключения нужно выполнять при каждой смене ЭЦП (если это действие не выполнить, то появится сообщение «После изменения сертификата ЭЦП необходимо переформировать нулевой запрос»).</a:t>
            </a:r>
          </a:p>
          <a:p>
            <a:r>
              <a:rPr lang="ru-RU" sz="1400" dirty="0">
                <a:latin typeface="Futura PT Demi" panose="020B0604020202020204" charset="0"/>
              </a:rPr>
              <a:t> </a:t>
            </a:r>
          </a:p>
          <a:p>
            <a:endParaRPr lang="ru-RU" sz="1400" dirty="0">
              <a:latin typeface="Futura PT Demi" panose="020B060402020202020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E1B6AF-4CD4-4B87-8047-C632011D4A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57" y="3078827"/>
            <a:ext cx="6966911" cy="26037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8338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/>
              <a:t>ДЕМОНСТРАЦИЯ</a:t>
            </a:r>
            <a:br>
              <a:rPr lang="ru-RU" sz="4000" kern="0" dirty="0"/>
            </a:br>
            <a:br>
              <a:rPr lang="ru-RU" sz="4000" kern="0" dirty="0"/>
            </a:br>
            <a:endParaRPr lang="ru-RU" sz="4000" kern="0" dirty="0"/>
          </a:p>
        </p:txBody>
      </p:sp>
      <p:pic>
        <p:nvPicPr>
          <p:cNvPr id="717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38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6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/>
              <a:t>ПОДАЧА ТЕСТОВОГО ЗАЯВЛЕНИЯ НА ЕПГУ</a:t>
            </a:r>
          </a:p>
          <a:p>
            <a:pPr>
              <a:defRPr/>
            </a:pPr>
            <a:br>
              <a:rPr lang="ru-RU" sz="4000" kern="0" dirty="0"/>
            </a:br>
            <a:endParaRPr lang="ru-RU" sz="40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39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E0DABD-62B9-4491-B9CA-67F9D6922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64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1484313"/>
            <a:ext cx="11941175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b="1" dirty="0"/>
              <a:t>Стоимость владения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Стоимость «1С:Университет» – 96 т.р., «1С:Университет ПРОФ» – 248 </a:t>
            </a:r>
            <a:r>
              <a:rPr lang="ru-RU" sz="1800" dirty="0" err="1"/>
              <a:t>т.р</a:t>
            </a:r>
            <a:r>
              <a:rPr lang="ru-RU" sz="1800" dirty="0"/>
              <a:t>.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800" dirty="0"/>
              <a:t>Поддержка </a:t>
            </a:r>
            <a:r>
              <a:rPr lang="ru-RU" sz="1800" dirty="0"/>
              <a:t>«1С:Университет» – 80 </a:t>
            </a:r>
            <a:r>
              <a:rPr lang="ru-RU" sz="1800" dirty="0" err="1"/>
              <a:t>т.р</a:t>
            </a:r>
            <a:r>
              <a:rPr lang="ru-RU" sz="1800" dirty="0"/>
              <a:t>./год (КП Отраслевой, пролонгация после перерыва)</a:t>
            </a:r>
            <a:br>
              <a:rPr lang="ru-RU" sz="1800" dirty="0"/>
            </a:br>
            <a:r>
              <a:rPr lang="ru-RU" altLang="ru-RU" sz="1800" dirty="0"/>
              <a:t>«1С:Университет ПРОФ» </a:t>
            </a:r>
            <a:r>
              <a:rPr lang="ru-RU" sz="1800" dirty="0"/>
              <a:t>– 245 100</a:t>
            </a:r>
            <a:r>
              <a:rPr lang="ru-RU" altLang="ru-RU" sz="1800" dirty="0"/>
              <a:t> р./год (СЛК)</a:t>
            </a:r>
            <a:endParaRPr lang="ru-RU" sz="1800" dirty="0"/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Лицензия на сервер – 95,1 т.р.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Клиентская лицензия – примерно 4 т.р., достаточно 200 – 500 лицензий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Объем адаптаций под требования вуза – по согласованию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Особенности решения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Соответствие нормативной базе, постоянные обновления (4-5 в год)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Взаимодействие с вузовским сообществом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Особенности комплексного внедрения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Продолжительность внедрения от 6 мес. до 3-х лет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Привлечение лучших партнеров, гарантии фирмы «1С»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Технология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«1С:Предприятие 8.3»/«1С:Предприятие 8.3</a:t>
            </a:r>
            <a:r>
              <a:rPr lang="en-US" sz="1800" dirty="0"/>
              <a:t>z</a:t>
            </a:r>
            <a:r>
              <a:rPr lang="ru-RU" sz="1800" dirty="0"/>
              <a:t>», открытый код, работа с веб браузерами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Штатное обновление с «1С:Университет» на «1С:Университет ПРОФ»</a:t>
            </a:r>
          </a:p>
        </p:txBody>
      </p:sp>
      <p:sp>
        <p:nvSpPr>
          <p:cNvPr id="1024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818312" cy="1081087"/>
          </a:xfrm>
        </p:spPr>
        <p:txBody>
          <a:bodyPr/>
          <a:lstStyle/>
          <a:p>
            <a:r>
              <a:rPr lang="ru-RU" altLang="ru-RU" b="1">
                <a:solidFill>
                  <a:srgbClr val="000000"/>
                </a:solidFill>
              </a:rPr>
              <a:t>«1С:Университет» и </a:t>
            </a:r>
            <a:br>
              <a:rPr lang="ru-RU" altLang="ru-RU" b="1">
                <a:solidFill>
                  <a:srgbClr val="000000"/>
                </a:solidFill>
              </a:rPr>
            </a:br>
            <a:r>
              <a:rPr lang="ru-RU" altLang="ru-RU" b="1">
                <a:solidFill>
                  <a:srgbClr val="000000"/>
                </a:solidFill>
              </a:rPr>
              <a:t>«1С:Университет ПРОФ». </a:t>
            </a:r>
            <a:br>
              <a:rPr lang="ru-RU" altLang="ru-RU">
                <a:solidFill>
                  <a:srgbClr val="000000"/>
                </a:solidFill>
              </a:rPr>
            </a:br>
            <a:r>
              <a:rPr lang="ru-RU" altLang="ru-RU">
                <a:solidFill>
                  <a:srgbClr val="000000"/>
                </a:solidFill>
              </a:rPr>
              <a:t>Дополнительная информация.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06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40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0ADCF8-B550-4E18-9315-61BFA3718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7416800" cy="1081088"/>
          </a:xfrm>
        </p:spPr>
        <p:txBody>
          <a:bodyPr/>
          <a:lstStyle/>
          <a:p>
            <a:r>
              <a:rPr lang="ru-RU" altLang="ru-RU" sz="2400" b="1" dirty="0">
                <a:latin typeface="Futura PT Demi" panose="020B0604020202020204" pitchFamily="34" charset="0"/>
              </a:rPr>
              <a:t>Подача тестового заявления на ЕПГУ.</a:t>
            </a:r>
            <a:br>
              <a:rPr lang="ru-RU" altLang="ru-RU" sz="2400" b="1" dirty="0">
                <a:latin typeface="Futura PT Demi" panose="020B0604020202020204" pitchFamily="34" charset="0"/>
              </a:rPr>
            </a:br>
            <a:r>
              <a:rPr lang="ru-RU" altLang="ru-RU" sz="2400" b="1" dirty="0">
                <a:latin typeface="Futura PT Demi" panose="020B0604020202020204" pitchFamily="34" charset="0"/>
              </a:rPr>
              <a:t>Основные ссылки.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06C0CE1-3069-40EF-8E3E-A27ADDA1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562100"/>
            <a:ext cx="1173797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pitchFamily="34" charset="0"/>
              </a:defRPr>
            </a:lvl1pPr>
            <a:lvl2pPr marL="7429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ru-RU" altLang="ru-RU" sz="1800" b="1" dirty="0"/>
              <a:t>Регистрация тестовой учетной записи на ЕПГУ: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ru-RU" sz="2000" dirty="0">
                <a:hlinkClick r:id="rId4"/>
              </a:rPr>
              <a:t>https://esia-portal1.test.gosuslugi.ru/profile/user</a:t>
            </a:r>
            <a:endParaRPr lang="ru-RU" altLang="ru-RU" sz="2000" dirty="0"/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ru-RU" altLang="ru-RU" sz="1800" b="1" dirty="0"/>
              <a:t>Подтверждение СМС: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ru-RU" sz="2000" dirty="0">
                <a:hlinkClick r:id="rId5"/>
              </a:rPr>
              <a:t>https://esia-portal1.test.gosuslugi.ru/logs/sms/</a:t>
            </a:r>
            <a:endParaRPr lang="ru-RU" altLang="ru-RU" sz="2000" b="1" dirty="0"/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ru-RU" altLang="ru-RU" sz="1800" b="1" dirty="0"/>
              <a:t>Подтверждение по почте: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ru-RU" sz="2000" dirty="0">
                <a:hlinkClick r:id="rId6"/>
              </a:rPr>
              <a:t>https://esia-portal1.test.gosuslugi.ru/logs/postcodes/</a:t>
            </a:r>
            <a:endParaRPr lang="ru-RU" altLang="ru-RU" sz="2000" dirty="0"/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ru-RU" altLang="ru-RU" sz="1800" b="1" dirty="0"/>
              <a:t>Подача заявления: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ru-RU" sz="2000" dirty="0">
                <a:hlinkClick r:id="rId7"/>
              </a:rPr>
              <a:t>https://svcdev-beta.test.gosuslugi.ru/10077/1/form</a:t>
            </a:r>
            <a:endParaRPr lang="ru-RU" altLang="ru-RU" sz="2000" b="1" dirty="0"/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ru-RU" altLang="ru-RU" sz="1800" b="1" dirty="0"/>
              <a:t>Проверка заявления в ЛК Сервиса приема ССПВО: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ru-RU" sz="2000" dirty="0">
                <a:hlinkClick r:id="rId8"/>
              </a:rPr>
              <a:t>http://85.142.162.21:8032</a:t>
            </a:r>
            <a:endParaRPr lang="en-US" altLang="ru-RU" sz="1600" dirty="0"/>
          </a:p>
        </p:txBody>
      </p:sp>
    </p:spTree>
    <p:extLst>
      <p:ext uri="{BB962C8B-B14F-4D97-AF65-F5344CB8AC3E}">
        <p14:creationId xmlns:p14="http://schemas.microsoft.com/office/powerpoint/2010/main" val="406811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/>
              <a:t>ЗАГРУЗКА ЗАЯВЛЕНИЙ ПОСТУПАЮЩИХ</a:t>
            </a:r>
          </a:p>
          <a:p>
            <a:pPr>
              <a:defRPr/>
            </a:pPr>
            <a:r>
              <a:rPr lang="ru-RU" sz="4000" kern="0" dirty="0"/>
              <a:t>В «1С:УНИВЕРСИТЕТ ПРОФ»</a:t>
            </a:r>
            <a:br>
              <a:rPr lang="ru-RU" sz="4000" kern="0" dirty="0"/>
            </a:br>
            <a:endParaRPr lang="ru-RU" sz="40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41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807E28-A451-422A-83FB-7C1257658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17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/>
              <a:t>ВЫГРУЗКА ЗАЯВЛЕНИЙ ПОСТУПАЮЩИХ</a:t>
            </a:r>
          </a:p>
          <a:p>
            <a:pPr>
              <a:defRPr/>
            </a:pPr>
            <a:r>
              <a:rPr lang="ru-RU" sz="4000" kern="0" dirty="0"/>
              <a:t>ИЗ «1С:УНИВЕРСИТЕТ ПРОФ» В ССПВО</a:t>
            </a:r>
            <a:br>
              <a:rPr lang="ru-RU" sz="4000" kern="0" dirty="0"/>
            </a:br>
            <a:endParaRPr lang="ru-RU" sz="40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42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F520C8-5AA9-4DBC-B37C-453ABB668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749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/>
              <a:t>ОТВЕТЫ НА ВОПРОСЫ</a:t>
            </a:r>
            <a:br>
              <a:rPr lang="ru-RU" sz="4000" kern="0" dirty="0"/>
            </a:br>
            <a:br>
              <a:rPr lang="ru-RU" sz="4000" kern="0" dirty="0"/>
            </a:br>
            <a:endParaRPr lang="ru-RU" sz="4000" kern="0" dirty="0"/>
          </a:p>
        </p:txBody>
      </p:sp>
      <p:pic>
        <p:nvPicPr>
          <p:cNvPr id="717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43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52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63" y="1268413"/>
            <a:ext cx="8523287" cy="7207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>
          <a:xfrm>
            <a:off x="957263" y="1989138"/>
            <a:ext cx="10363200" cy="4364037"/>
          </a:xfrm>
        </p:spPr>
        <p:txBody>
          <a:bodyPr/>
          <a:lstStyle/>
          <a:p>
            <a:r>
              <a:rPr lang="ru-RU" altLang="ru-RU" dirty="0"/>
              <a:t>ФИРМА «1С» </a:t>
            </a:r>
          </a:p>
          <a:p>
            <a:r>
              <a:rPr lang="ru-RU" altLang="ru-RU" dirty="0" err="1"/>
              <a:t>web</a:t>
            </a:r>
            <a:r>
              <a:rPr lang="ru-RU" altLang="ru-RU" dirty="0"/>
              <a:t>: </a:t>
            </a:r>
            <a:r>
              <a:rPr lang="ru-RU" altLang="ru-RU" dirty="0">
                <a:hlinkClick r:id="rId3"/>
              </a:rPr>
              <a:t>http://solutions.1c.ru/catalog/university-prof</a:t>
            </a:r>
            <a:endParaRPr lang="ru-RU" altLang="ru-RU" dirty="0"/>
          </a:p>
          <a:p>
            <a:r>
              <a:rPr lang="ru-RU" altLang="ru-RU" dirty="0" err="1"/>
              <a:t>web</a:t>
            </a:r>
            <a:r>
              <a:rPr lang="ru-RU" altLang="ru-RU" dirty="0"/>
              <a:t>: </a:t>
            </a:r>
            <a:r>
              <a:rPr lang="ru-RU" altLang="ru-RU" dirty="0">
                <a:hlinkClick r:id="rId4"/>
              </a:rPr>
              <a:t>http://solutions.1c.ru/catalog/university</a:t>
            </a:r>
            <a:endParaRPr lang="ru-RU" altLang="ru-RU" dirty="0"/>
          </a:p>
          <a:p>
            <a:r>
              <a:rPr lang="ru-RU" altLang="ru-RU" dirty="0"/>
              <a:t>тел. +7 (495) 737-92-57</a:t>
            </a:r>
          </a:p>
          <a:p>
            <a:br>
              <a:rPr lang="ru-RU" altLang="ru-RU" dirty="0"/>
            </a:br>
            <a:endParaRPr lang="ru-RU" altLang="ru-RU" dirty="0"/>
          </a:p>
          <a:p>
            <a:r>
              <a:rPr lang="ru-RU" altLang="ru-RU" dirty="0"/>
              <a:t>ООО «СГУ-Инфоком»</a:t>
            </a:r>
          </a:p>
          <a:p>
            <a:r>
              <a:rPr lang="ru-RU" altLang="ru-RU" dirty="0" err="1"/>
              <a:t>web</a:t>
            </a:r>
            <a:r>
              <a:rPr lang="ru-RU" altLang="ru-RU" dirty="0"/>
              <a:t>: </a:t>
            </a:r>
            <a:r>
              <a:rPr lang="ru-RU" altLang="ru-RU" dirty="0">
                <a:hlinkClick r:id="rId5"/>
              </a:rPr>
              <a:t>http://sgu-infocom.ru</a:t>
            </a:r>
            <a:endParaRPr lang="ru-RU" altLang="ru-RU" dirty="0"/>
          </a:p>
          <a:p>
            <a:r>
              <a:rPr lang="ru-RU" altLang="ru-RU" dirty="0"/>
              <a:t>e-</a:t>
            </a:r>
            <a:r>
              <a:rPr lang="ru-RU" altLang="ru-RU" dirty="0" err="1"/>
              <a:t>mail</a:t>
            </a:r>
            <a:r>
              <a:rPr lang="ru-RU" altLang="ru-RU" dirty="0"/>
              <a:t>: </a:t>
            </a:r>
            <a:r>
              <a:rPr lang="ru-RU" altLang="ru-RU" dirty="0">
                <a:hlinkClick r:id="rId6"/>
              </a:rPr>
              <a:t>1с@sgu-infocom.ru</a:t>
            </a:r>
            <a:br>
              <a:rPr lang="ru-RU" altLang="ru-RU" dirty="0"/>
            </a:br>
            <a:r>
              <a:rPr lang="ru-RU" altLang="ru-RU" dirty="0"/>
              <a:t>1С-Коннект: </a:t>
            </a:r>
            <a:r>
              <a:rPr lang="ru-RU" altLang="ru-RU" dirty="0">
                <a:hlinkClick r:id="rId7"/>
              </a:rPr>
              <a:t>ЛК Отраслевые решения линейки 1С:Университет</a:t>
            </a:r>
            <a:endParaRPr lang="ru-RU" altLang="ru-RU" dirty="0"/>
          </a:p>
          <a:p>
            <a:r>
              <a:rPr lang="ru-RU" altLang="ru-RU" dirty="0"/>
              <a:t>тел. +7 (499) 700-00-65</a:t>
            </a:r>
          </a:p>
        </p:txBody>
      </p:sp>
      <p:pic>
        <p:nvPicPr>
          <p:cNvPr id="41988" name="Picture 4" descr="http://qrcoder.ru/code/?http%3A%2F%2Fsolutions.1c.ru%2Fcatalog%2Funiversity-prof&amp;6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8" y="2384425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http://qrcoder.ru/code/?http%3A%2F%2Fsgu-infocom.ru&amp;6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5" y="4640263"/>
            <a:ext cx="174148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9D8D1ED7-A494-4CED-8A0D-C7F4CCC9CE00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9142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92313" y="0"/>
            <a:ext cx="10199687" cy="1081088"/>
          </a:xfrm>
        </p:spPr>
        <p:txBody>
          <a:bodyPr/>
          <a:lstStyle/>
          <a:p>
            <a:r>
              <a:rPr lang="ru-RU" altLang="ru-RU" sz="2400" b="1" dirty="0">
                <a:latin typeface="Futura PT Demi" panose="020B0604020202020204" charset="0"/>
              </a:rPr>
              <a:t>«1С:Университет» и «1С:Университет ПРОФ». </a:t>
            </a:r>
            <a:br>
              <a:rPr lang="ru-RU" altLang="ru-RU" sz="2400" b="1" dirty="0">
                <a:latin typeface="Futura PT Demi" panose="020B0604020202020204" charset="0"/>
              </a:rPr>
            </a:br>
            <a:r>
              <a:rPr lang="ru-RU" altLang="ru-RU" sz="2400" b="1" dirty="0">
                <a:latin typeface="Futura PT Demi" panose="020B0604020202020204" charset="0"/>
              </a:rPr>
              <a:t>Структура конфигурации.</a:t>
            </a: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028700"/>
            <a:ext cx="8726487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76320" y="4653136"/>
            <a:ext cx="122413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6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«1С:Университет» и</a:t>
            </a:r>
            <a:b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«1С:Университет ПРОФ».</a:t>
            </a:r>
            <a:br>
              <a:rPr lang="ru-RU" altLang="ru-RU" dirty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dirty="0">
                <a:latin typeface="Futura PT Demi" panose="020B0604020202020204" charset="0"/>
              </a:rPr>
              <a:t>Единая информационная среда по организации приемной кампании</a:t>
            </a: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773238"/>
            <a:ext cx="11898312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id="{A8B48745-1A8C-4D56-9275-C4442311BCA5}"/>
              </a:ext>
            </a:extLst>
          </p:cNvPr>
          <p:cNvSpPr/>
          <p:nvPr/>
        </p:nvSpPr>
        <p:spPr>
          <a:xfrm>
            <a:off x="335360" y="3140968"/>
            <a:ext cx="8856984" cy="31248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5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dirty="0"/>
              <a:t>ИНТЕГРАЦИЯ С СЕРВИСОМ ПРИЕМА.</a:t>
            </a:r>
          </a:p>
          <a:p>
            <a:pPr>
              <a:defRPr/>
            </a:pPr>
            <a:r>
              <a:rPr lang="ru-RU" sz="4000" kern="0" dirty="0"/>
              <a:t>ОБЩАЯ ИНФОРМАЦИЯ И ВЫГРУЗКА УСЛОВИЙ ПРИЕМА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1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Справочники, в которых должны быть настроены соответствия для выгрузки условий приема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95399" y="2248272"/>
            <a:ext cx="5436605" cy="470912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Типы справочников вуза (</a:t>
            </a:r>
            <a:r>
              <a:rPr lang="en-US" sz="1600" dirty="0" err="1"/>
              <a:t>DictionaryTypeCls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Направления подготовки (</a:t>
            </a:r>
            <a:r>
              <a:rPr lang="en-US" sz="1600" dirty="0" err="1"/>
              <a:t>DirectionCls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Уровни образования (</a:t>
            </a:r>
            <a:r>
              <a:rPr lang="en-US" sz="1600" dirty="0" err="1"/>
              <a:t>EducationLevelCls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Формы образования (</a:t>
            </a:r>
            <a:r>
              <a:rPr lang="en-US" sz="1600" dirty="0" err="1"/>
              <a:t>EducationFormCls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Образовательные предметы (</a:t>
            </a:r>
            <a:r>
              <a:rPr lang="en-US" sz="1600" dirty="0" err="1"/>
              <a:t>SubjectCls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b="1" dirty="0"/>
              <a:t>Типы документов (</a:t>
            </a:r>
            <a:r>
              <a:rPr lang="en-US" sz="1600" b="1" dirty="0" err="1"/>
              <a:t>DocumentTypeCls</a:t>
            </a:r>
            <a:r>
              <a:rPr lang="en-US" sz="1600" b="1" dirty="0"/>
              <a:t>)</a:t>
            </a:r>
            <a:endParaRPr lang="ru-RU" sz="1600" b="1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Виды мест (</a:t>
            </a:r>
            <a:r>
              <a:rPr lang="en-US" sz="1600" dirty="0" err="1"/>
              <a:t>PlaceTypeCls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Виды мероприятий (</a:t>
            </a:r>
            <a:r>
              <a:rPr lang="en-US" sz="1600" dirty="0" err="1"/>
              <a:t>AdmissionEventCls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b="1" dirty="0"/>
              <a:t>Общероссийский классификатор стран мира (</a:t>
            </a:r>
            <a:r>
              <a:rPr lang="ru-RU" sz="1600" b="1" dirty="0" err="1"/>
              <a:t>OksmCls</a:t>
            </a:r>
            <a:r>
              <a:rPr lang="ru-RU" sz="1600" b="1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0"/>
              </a:rPr>
              <a:t>Справочники, для которых должны быть настроены соответствия перед началом выгрузки данных в Сервис приема в части условий приема: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6564051" y="2248272"/>
            <a:ext cx="5436605" cy="39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Типы вступительных испытаний (</a:t>
            </a:r>
            <a:r>
              <a:rPr lang="en-US" sz="1600" dirty="0" err="1"/>
              <a:t>EntranceTestTypeCls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Языки сдачи вступительных испытаний (</a:t>
            </a:r>
            <a:r>
              <a:rPr lang="ru-RU" sz="1600" dirty="0" err="1"/>
              <a:t>EntranceTestLanguageCls</a:t>
            </a:r>
            <a:r>
              <a:rPr lang="ru-RU" sz="1600" dirty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Особенности приема (внутренний) (</a:t>
            </a:r>
            <a:r>
              <a:rPr lang="ru-RU" sz="1600" dirty="0" err="1"/>
              <a:t>ОсобенностиПриемаВнутренний</a:t>
            </a:r>
            <a:r>
              <a:rPr lang="ru-RU" sz="1600" dirty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kern="0" dirty="0"/>
              <a:t>Предметы централизованного тестирования Республики Беларусь (</a:t>
            </a:r>
            <a:r>
              <a:rPr lang="ru-RU" sz="1600" kern="0" dirty="0" err="1"/>
              <a:t>ПредметыЦТРеспубликиБеларусьВнутренний</a:t>
            </a:r>
            <a:r>
              <a:rPr lang="ru-RU" sz="1600" kern="0" dirty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kern="0" dirty="0"/>
              <a:t>Предметы ОВИ для новых субъектов РФ (</a:t>
            </a:r>
            <a:r>
              <a:rPr lang="ru-RU" sz="1600" kern="0" dirty="0" err="1"/>
              <a:t>ПредметыОВИДляНовыхСубъектовРФВнутренний</a:t>
            </a:r>
            <a:r>
              <a:rPr lang="ru-RU" sz="1600" kern="0" dirty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kern="0" dirty="0"/>
              <a:t>Предметы ВВИ по 528 постановлению (ПредметыВВИПо528ПостановлениюВнутренний)</a:t>
            </a:r>
          </a:p>
        </p:txBody>
      </p:sp>
    </p:spTree>
    <p:extLst>
      <p:ext uri="{BB962C8B-B14F-4D97-AF65-F5344CB8AC3E}">
        <p14:creationId xmlns:p14="http://schemas.microsoft.com/office/powerpoint/2010/main" val="164751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Общий алгоритм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Перейти на вкладку «Обмен данными».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В левой табличной части «Данные для отправки» выбрать выгружаемые данные.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В правой табличной части «Действие» выбрать действие (для добавления данных в Сервис приема - «Внесение данных в систему»).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Нажать в области «Данные для отправки» кнопку «Заполнить данные для отправки». В результате будет заполнена табличная часть данной области.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Отметить все выгружаемые значения «галочками» (по умолчанию отмечены все). Нажать кнопку «Сформировать пакеты для отправки». В результате пакеты данных будут сформированы и, если включены опции «Подписывать пакеты сразу при формировании» и «Отправлять пакеты сразу при формировании» (вкладка «Настройки – Подпись и отправка пакетов»), отправлены в ССПВО.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Прочитать очередь Сервиса приема.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dirty="0">
                <a:latin typeface="Futura PT Demi" panose="020B0604020202020204" charset="0"/>
              </a:rPr>
              <a:t>Вручную. После выгрузки данных в Сервис приема перейти на вкладку «Очередь сообщений», переключиться на очередь «Сервис», получить сообщения из очереди.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dirty="0">
                <a:latin typeface="Futura PT Demi" panose="020B0604020202020204" charset="0"/>
              </a:rPr>
              <a:t>Автоматически. Настроить регламентное задание «Загрузка количества сообщений очереди сервиса приема».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Перейти на вкладку «Журнал обмена» и посмотреть статус пакета в колонке «Статус»: если статус = «Ошибка», то выяснять причины ошибки, если «Обработан», то пакет успешно принят ССПВО, если «Отправлен», значит пакет еще не обработан в ССПВО, надо ждать.</a:t>
            </a:r>
          </a:p>
          <a:p>
            <a:endParaRPr lang="ru-RU" dirty="0">
              <a:latin typeface="Futura PT Demi" panose="020B0604020202020204" charset="0"/>
            </a:endParaRPr>
          </a:p>
          <a:p>
            <a:endParaRPr lang="ru-RU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2983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34594</TotalTime>
  <Words>3847</Words>
  <Application>Microsoft Office PowerPoint</Application>
  <PresentationFormat>Широкоэкранный</PresentationFormat>
  <Paragraphs>378</Paragraphs>
  <Slides>44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Wingdings</vt:lpstr>
      <vt:lpstr>Futura PT Demi</vt:lpstr>
      <vt:lpstr>Futura PT Book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«1С:Университет» и  «1С:Университет ПРОФ».  Дополнительная информация.</vt:lpstr>
      <vt:lpstr>«1С:Университет» и «1С:Университет ПРОФ».  Структура конфигурации.</vt:lpstr>
      <vt:lpstr>«1С:Университет» и «1С:Университет ПРОФ». Единая информационная среда по организации приемной кампании</vt:lpstr>
      <vt:lpstr>Презентация PowerPoint</vt:lpstr>
      <vt:lpstr>Справочники, в которых должны быть настроены соответствия для выгрузки условий приема</vt:lpstr>
      <vt:lpstr>Общий алгоритм выгрузки данных в Сервис приема</vt:lpstr>
      <vt:lpstr>Последовательность выгрузки данных о приемной кампании в Сервис приема</vt:lpstr>
      <vt:lpstr>Презентация PowerPoint</vt:lpstr>
      <vt:lpstr>Справочники, в которых должны быть настроены соответствия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Презентация PowerPoint</vt:lpstr>
      <vt:lpstr>Загрузка заявлений поступающих из ЕПГУ Шаг 1/5. Чтение очереди.</vt:lpstr>
      <vt:lpstr>Загрузка заявлений поступающих из ЕПГУ Шаг 2/5. Мастер приемной кампании.</vt:lpstr>
      <vt:lpstr>Загрузка заявлений поступающих из ЕПГУ Шаг 3/5. Анкета абитуриента.</vt:lpstr>
      <vt:lpstr>Загрузка заявлений поступающих из ЕПГУ Шаг 4/5. Состав конкурсов в анкете.</vt:lpstr>
      <vt:lpstr>Загрузка заявлений поступающих из ЕПГУ Шаг 5/5. Одобрение анкеты.</vt:lpstr>
      <vt:lpstr>Суперсервис «Поступление в вуз онлайн» Что сделано</vt:lpstr>
      <vt:lpstr>Суперсервис «Поступление в вуз онлайн» Дальнейшие изменения</vt:lpstr>
      <vt:lpstr>Суперсервис «Поступление в вуз онлайн» Регламентные операции</vt:lpstr>
      <vt:lpstr>Презентация PowerPoint</vt:lpstr>
      <vt:lpstr>Суперсервис «Поступление в вуз онлайн» Методические материалы </vt:lpstr>
      <vt:lpstr>Руководство пользователя «1С:Университет ПРОФ» Том 2, глава 3 </vt:lpstr>
      <vt:lpstr>Руководство пользователя «1С:Университет ПРОФ» Том 2, глава 3 </vt:lpstr>
      <vt:lpstr>Ответы на часто задаваемые вопросы при работе с «1С:Университет ПРОФ» </vt:lpstr>
      <vt:lpstr>Интеграция «1С:Университет ПРОФ»  с Сервисом приема. Популярные вопросы</vt:lpstr>
      <vt:lpstr>Интеграция «1С:Университет ПРОФ»  с Сервисом приема. Популярные вопросы</vt:lpstr>
      <vt:lpstr>Интеграция «1С:Университет ПРОФ»  с Сервисом приема. Популярные вопросы</vt:lpstr>
      <vt:lpstr>Интеграция «1С:Университет ПРОФ»  с Сервисом приема. Популярные вопросы</vt:lpstr>
      <vt:lpstr>Интеграция «1С:Университет ПРОФ»  с Сервисом приема. Популярные вопросы</vt:lpstr>
      <vt:lpstr>Презентация PowerPoint</vt:lpstr>
      <vt:lpstr>Презентация PowerPoint</vt:lpstr>
      <vt:lpstr>Подача тестового заявления на ЕПГУ. Основные ссылки.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Николай Терновой</cp:lastModifiedBy>
  <cp:revision>1300</cp:revision>
  <dcterms:created xsi:type="dcterms:W3CDTF">2015-09-09T08:16:26Z</dcterms:created>
  <dcterms:modified xsi:type="dcterms:W3CDTF">2024-05-22T10:10:21Z</dcterms:modified>
</cp:coreProperties>
</file>