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8" r:id="rId3"/>
    <p:sldId id="258" r:id="rId4"/>
    <p:sldId id="269" r:id="rId5"/>
    <p:sldId id="259" r:id="rId6"/>
    <p:sldId id="260" r:id="rId7"/>
    <p:sldId id="261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1"/>
    <a:srgbClr val="E46C0B"/>
    <a:srgbClr val="009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/>
    <p:restoredTop sz="94580"/>
  </p:normalViewPr>
  <p:slideViewPr>
    <p:cSldViewPr>
      <p:cViewPr varScale="1">
        <p:scale>
          <a:sx n="109" d="100"/>
          <a:sy n="109" d="100"/>
        </p:scale>
        <p:origin x="16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CF268-CC17-4E08-BF05-D603063C8789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32B7-45D7-4D00-BBB3-E59F0F79C3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993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2E48C-6AD9-4255-AA46-91CF2CBA94F4}" type="datetimeFigureOut">
              <a:rPr lang="ru-RU" smtClean="0"/>
              <a:pPr/>
              <a:t>19.02.2024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2B0D-9F8B-4E7B-B4E1-BE3681BAA6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9100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779151" y="9430307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5A95E2-F335-4B16-A6BA-A7EB72FD5469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02B0D-9F8B-4E7B-B4E1-BE3681BAA68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92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02B0D-9F8B-4E7B-B4E1-BE3681BAA68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645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02B0D-9F8B-4E7B-B4E1-BE3681BAA685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779151" y="9430307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B78575-2D66-4429-B052-6CE57442ADF1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5940-07E0-DB42-89B4-051A82F6B875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2144-6A08-4A7F-AFA4-F8CCE8F68B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31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BB81-CBF4-6C4D-A291-00A3405B8CE3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2144-6A08-4A7F-AFA4-F8CCE8F68B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91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8A3-DA54-BB45-98CB-4973CA1D3832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2144-6A08-4A7F-AFA4-F8CCE8F68B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95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EB18-0BD1-064E-9B38-AAFFA0BB3037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2144-6A08-4A7F-AFA4-F8CCE8F68B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29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9DC-6881-B848-9081-412DF0C20279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2144-6A08-4A7F-AFA4-F8CCE8F68B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83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E040-B234-5F4E-88BD-FD7043847999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2144-6A08-4A7F-AFA4-F8CCE8F68B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04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9453-4695-2449-9E67-F5EC5C58E6D4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2144-6A08-4A7F-AFA4-F8CCE8F68B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94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C4B8-81BA-B946-AF0D-E12F7D8ABCBD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2144-6A08-4A7F-AFA4-F8CCE8F68B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79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009168"/>
                </a:solidFill>
              </a:defRPr>
            </a:lvl1pPr>
          </a:lstStyle>
          <a:p>
            <a:fld id="{62259064-FDA3-2B4E-891D-E06C35DAD948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916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09168"/>
                </a:solidFill>
              </a:defRPr>
            </a:lvl1pPr>
          </a:lstStyle>
          <a:p>
            <a:fld id="{5B9D2144-6A08-4A7F-AFA4-F8CCE8F68B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19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5D8A-688E-8843-8B56-33CA8E959E6F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2144-6A08-4A7F-AFA4-F8CCE8F68B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43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B8C2-E685-F04F-A9C4-C4530969D1D9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2144-6A08-4A7F-AFA4-F8CCE8F68B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05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9168"/>
                </a:solidFill>
              </a:defRPr>
            </a:lvl1pPr>
          </a:lstStyle>
          <a:p>
            <a:fld id="{9ACA0866-0A02-DD48-A670-7178BE767EC2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9168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9168"/>
                </a:solidFill>
              </a:defRPr>
            </a:lvl1pPr>
          </a:lstStyle>
          <a:p>
            <a:fld id="{5B9D2144-6A08-4A7F-AFA4-F8CCE8F68B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5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168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168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168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168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168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unes.apple.com/us/app/&#1084;&#1086;&#1073;&#1080;&#1083;&#1100;&#1085;&#1099;&#1081;-&#1091;&#1085;&#1080;&#1074;&#1077;&#1088;&#1089;&#1080;&#1090;&#1077;&#1090;/id1273190557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lay.google.com/store/apps/details?id=ru.infocom.university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ru.infocom.universit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itunes.apple.com/us/app/&#1084;&#1086;&#1073;&#1080;&#1083;&#1100;&#1085;&#1099;&#1081;-&#1091;&#1085;&#1080;&#1074;&#1077;&#1088;&#1089;&#1080;&#1090;&#1077;&#1090;/id1273190557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gu-infocom.ru/" TargetMode="External"/><Relationship Id="rId4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48072"/>
            <a:ext cx="9577065" cy="7749480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187624" y="2132856"/>
            <a:ext cx="5786478" cy="22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</a:t>
            </a:r>
            <a:r>
              <a:rPr lang="ru-RU" altLang="ru-RU" sz="2300" dirty="0" smtClean="0">
                <a:solidFill>
                  <a:schemeClr val="tx1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Мобильное приложение</a:t>
            </a:r>
            <a:r>
              <a:rPr lang="ru-RU" altLang="ru-RU" sz="2800" dirty="0">
                <a:solidFill>
                  <a:schemeClr val="bg1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altLang="ru-RU" sz="2800" dirty="0">
                <a:solidFill>
                  <a:schemeClr val="bg1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4000" b="1" dirty="0" smtClean="0">
                <a:solidFill>
                  <a:srgbClr val="E46C0B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«Мобильный</a:t>
            </a:r>
            <a:br>
              <a:rPr lang="ru-RU" altLang="ru-RU" sz="4000" b="1" dirty="0" smtClean="0">
                <a:solidFill>
                  <a:srgbClr val="E46C0B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4000" b="1" dirty="0" smtClean="0">
                <a:solidFill>
                  <a:srgbClr val="E46C0B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университет</a:t>
            </a:r>
            <a:r>
              <a:rPr lang="ru-RU" altLang="ru-RU" sz="4000" b="1" dirty="0">
                <a:solidFill>
                  <a:srgbClr val="E46C0B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</a:p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dirty="0" smtClean="0">
                <a:solidFill>
                  <a:schemeClr val="bg1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для</a:t>
            </a:r>
            <a:r>
              <a:rPr lang="en-US" altLang="ru-RU" sz="1800" dirty="0" smtClean="0">
                <a:solidFill>
                  <a:schemeClr val="tx1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«1С:Университет ПРОФ» </a:t>
            </a:r>
            <a:endParaRPr lang="ru-RU" altLang="ru-RU" sz="1800" dirty="0">
              <a:solidFill>
                <a:schemeClr val="tx1"/>
              </a:solidFill>
              <a:effectLst>
                <a:outerShdw blurRad="127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4" descr="D:\Dropbox\google play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396" y="4451208"/>
            <a:ext cx="1643074" cy="557472"/>
          </a:xfrm>
          <a:prstGeom prst="rect">
            <a:avLst/>
          </a:prstGeom>
          <a:noFill/>
        </p:spPr>
      </p:pic>
      <p:pic>
        <p:nvPicPr>
          <p:cNvPr id="9" name="Picture 5" descr="D:\Dropbox\apple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976" y="4447658"/>
            <a:ext cx="1646672" cy="564573"/>
          </a:xfrm>
          <a:prstGeom prst="rect">
            <a:avLst/>
          </a:prstGeom>
          <a:noFill/>
        </p:spPr>
      </p:pic>
      <p:pic>
        <p:nvPicPr>
          <p:cNvPr id="10" name="Picture 2" descr="I:\!Работа\Внешние проекты\2016-2017\Мобильное приложение КП\QR\qr_code _itun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01" y="5063089"/>
            <a:ext cx="1769420" cy="176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:\!Работа\Внешние проекты\2016-2017\Мобильное приложение КП\QR\qr_code_play_googl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55" y="5027420"/>
            <a:ext cx="1771783" cy="17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720000">
              <a:lnSpc>
                <a:spcPct val="150000"/>
              </a:lnSpc>
              <a:defRPr/>
            </a:pP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</a:rPr>
              <a:t>«Мобильный университет</a:t>
            </a: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2400" kern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300" name="Прямоугольник 3"/>
          <p:cNvSpPr>
            <a:spLocks noChangeArrowheads="1"/>
          </p:cNvSpPr>
          <p:nvPr/>
        </p:nvSpPr>
        <p:spPr bwMode="auto">
          <a:xfrm>
            <a:off x="1" y="1484784"/>
            <a:ext cx="8501090" cy="551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абонентской платы (в год)</a:t>
            </a: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500" b="1" dirty="0" smtClean="0">
                <a:solidFill>
                  <a:srgbClr val="009168"/>
                </a:solidFill>
              </a:rPr>
              <a:t>78 </a:t>
            </a:r>
            <a:r>
              <a:rPr lang="ru-RU" altLang="ru-RU" sz="1500" b="1" dirty="0">
                <a:solidFill>
                  <a:srgbClr val="009168"/>
                </a:solidFill>
              </a:rPr>
              <a:t>т. р. </a:t>
            </a:r>
            <a:r>
              <a:rPr lang="ru-RU" altLang="ru-RU" sz="1500" dirty="0">
                <a:solidFill>
                  <a:schemeClr val="tx1"/>
                </a:solidFill>
              </a:rPr>
              <a:t>– для вузов с количеством пользователей до 5 000 человек</a:t>
            </a: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500" b="1" dirty="0" smtClean="0">
                <a:solidFill>
                  <a:srgbClr val="009168"/>
                </a:solidFill>
              </a:rPr>
              <a:t>117 </a:t>
            </a:r>
            <a:r>
              <a:rPr lang="ru-RU" altLang="ru-RU" sz="1500" b="1" dirty="0">
                <a:solidFill>
                  <a:srgbClr val="009168"/>
                </a:solidFill>
              </a:rPr>
              <a:t>т. р. </a:t>
            </a:r>
            <a:r>
              <a:rPr lang="ru-RU" altLang="ru-RU" sz="1500" dirty="0">
                <a:solidFill>
                  <a:schemeClr val="tx1"/>
                </a:solidFill>
              </a:rPr>
              <a:t>– для вузов с количеством пользователей от 5 000 до 10 000 человек</a:t>
            </a: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500" b="1" dirty="0" smtClean="0">
                <a:solidFill>
                  <a:srgbClr val="009168"/>
                </a:solidFill>
              </a:rPr>
              <a:t>156 </a:t>
            </a:r>
            <a:r>
              <a:rPr lang="ru-RU" altLang="ru-RU" sz="1500" b="1" dirty="0">
                <a:solidFill>
                  <a:srgbClr val="009168"/>
                </a:solidFill>
              </a:rPr>
              <a:t>т. </a:t>
            </a:r>
            <a:r>
              <a:rPr lang="ru-RU" altLang="ru-RU" sz="1500" b="1" dirty="0" smtClean="0">
                <a:solidFill>
                  <a:srgbClr val="009168"/>
                </a:solidFill>
              </a:rPr>
              <a:t>р.</a:t>
            </a:r>
            <a:r>
              <a:rPr lang="ru-RU" altLang="ru-RU" sz="1500" dirty="0" smtClean="0">
                <a:solidFill>
                  <a:schemeClr val="tx1"/>
                </a:solidFill>
              </a:rPr>
              <a:t> </a:t>
            </a:r>
            <a:r>
              <a:rPr lang="ru-RU" altLang="ru-RU" sz="1500" dirty="0">
                <a:solidFill>
                  <a:schemeClr val="tx1"/>
                </a:solidFill>
              </a:rPr>
              <a:t>– для вузов с количеством пользователей свыше 10 000 человек</a:t>
            </a: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500" dirty="0" smtClean="0">
                <a:solidFill>
                  <a:schemeClr val="tx1"/>
                </a:solidFill>
              </a:rPr>
              <a:t>Стоимость абонентской платы конечна, </a:t>
            </a:r>
            <a:r>
              <a:rPr lang="ru-RU" altLang="ru-RU" sz="1500" dirty="0">
                <a:solidFill>
                  <a:schemeClr val="tx1"/>
                </a:solidFill>
              </a:rPr>
              <a:t>покупка дополнительных </a:t>
            </a:r>
            <a:r>
              <a:rPr lang="ru-RU" altLang="ru-RU" sz="1500" dirty="0" smtClean="0">
                <a:solidFill>
                  <a:schemeClr val="tx1"/>
                </a:solidFill>
              </a:rPr>
              <a:t>лицензий, а также плата за установку мобильного приложения </a:t>
            </a:r>
            <a:r>
              <a:rPr lang="ru-RU" altLang="ru-RU" sz="1500" dirty="0">
                <a:solidFill>
                  <a:schemeClr val="tx1"/>
                </a:solidFill>
              </a:rPr>
              <a:t>не требуется.</a:t>
            </a: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500" dirty="0">
              <a:solidFill>
                <a:schemeClr val="tx1"/>
              </a:solidFill>
            </a:endParaRP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alt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стоимость абонентской платы входит </a:t>
            </a: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SzPct val="100000"/>
              <a:buFont typeface="Wingdings" charset="2"/>
              <a:buChar char="§"/>
              <a:defRPr/>
            </a:pPr>
            <a:r>
              <a:rPr lang="ru-RU" altLang="ru-RU" sz="1500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1500" dirty="0">
                <a:solidFill>
                  <a:schemeClr val="tx1"/>
                </a:solidFill>
              </a:rPr>
              <a:t>«</a:t>
            </a:r>
            <a:r>
              <a:rPr lang="ru-RU" altLang="ru-RU" sz="1500" dirty="0">
                <a:solidFill>
                  <a:schemeClr val="tx1"/>
                </a:solidFill>
              </a:rPr>
              <a:t>Мобильного университета</a:t>
            </a:r>
            <a:r>
              <a:rPr lang="ru-RU" altLang="ru-RU" sz="1500" dirty="0" smtClean="0">
                <a:solidFill>
                  <a:schemeClr val="tx1"/>
                </a:solidFill>
              </a:rPr>
              <a:t>»</a:t>
            </a: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SzPct val="100000"/>
              <a:buFont typeface="Wingdings" charset="2"/>
              <a:buChar char="§"/>
              <a:defRPr/>
            </a:pPr>
            <a:r>
              <a:rPr lang="ru-RU" altLang="ru-RU" sz="1500" dirty="0" smtClean="0">
                <a:solidFill>
                  <a:schemeClr val="tx1"/>
                </a:solidFill>
              </a:rPr>
              <a:t>аренда </a:t>
            </a:r>
            <a:r>
              <a:rPr lang="ru-RU" altLang="ru-RU" sz="1500" dirty="0">
                <a:solidFill>
                  <a:schemeClr val="tx1"/>
                </a:solidFill>
              </a:rPr>
              <a:t>облачной инфраструктуры для связи с сервером </a:t>
            </a:r>
            <a:r>
              <a:rPr lang="ru-RU" altLang="ru-RU" sz="1500" dirty="0" smtClean="0">
                <a:solidFill>
                  <a:schemeClr val="tx1"/>
                </a:solidFill>
              </a:rPr>
              <a:t>вуза</a:t>
            </a: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SzPct val="100000"/>
              <a:buFont typeface="Wingdings" charset="2"/>
              <a:buChar char="§"/>
              <a:defRPr/>
            </a:pPr>
            <a:r>
              <a:rPr lang="ru-RU" altLang="ru-RU" sz="1500" dirty="0" smtClean="0">
                <a:solidFill>
                  <a:schemeClr val="tx1"/>
                </a:solidFill>
              </a:rPr>
              <a:t>линия </a:t>
            </a:r>
            <a:r>
              <a:rPr lang="ru-RU" altLang="ru-RU" sz="1500" dirty="0">
                <a:solidFill>
                  <a:schemeClr val="tx1"/>
                </a:solidFill>
              </a:rPr>
              <a:t>консультаций и поддержки для представителей </a:t>
            </a:r>
            <a:r>
              <a:rPr lang="ru-RU" altLang="ru-RU" sz="1500" dirty="0" smtClean="0">
                <a:solidFill>
                  <a:schemeClr val="tx1"/>
                </a:solidFill>
              </a:rPr>
              <a:t>вуза</a:t>
            </a: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SzPct val="100000"/>
              <a:buFont typeface="Wingdings" charset="2"/>
              <a:buChar char="§"/>
              <a:defRPr/>
            </a:pPr>
            <a:r>
              <a:rPr lang="ru-RU" altLang="ru-RU" sz="1500" dirty="0" smtClean="0">
                <a:solidFill>
                  <a:schemeClr val="tx1"/>
                </a:solidFill>
              </a:rPr>
              <a:t>помощь </a:t>
            </a:r>
            <a:r>
              <a:rPr lang="ru-RU" altLang="ru-RU" sz="1500" dirty="0">
                <a:solidFill>
                  <a:schemeClr val="tx1"/>
                </a:solidFill>
              </a:rPr>
              <a:t>в настройке и установке серверных компонентов </a:t>
            </a:r>
            <a:r>
              <a:rPr lang="ru-RU" altLang="ru-RU" sz="1500" dirty="0" smtClean="0">
                <a:solidFill>
                  <a:schemeClr val="tx1"/>
                </a:solidFill>
              </a:rPr>
              <a:t>системы </a:t>
            </a:r>
            <a:endParaRPr lang="ru-RU" altLang="ru-RU" sz="1500" dirty="0">
              <a:solidFill>
                <a:schemeClr val="tx1"/>
              </a:solidFill>
            </a:endParaRP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500" dirty="0" smtClean="0">
                <a:solidFill>
                  <a:schemeClr val="tx1"/>
                </a:solidFill>
              </a:rPr>
              <a:t>Стоимость дополнительных услуг (</a:t>
            </a:r>
            <a:r>
              <a:rPr lang="ru-RU" altLang="ru-RU" sz="1500" dirty="0">
                <a:solidFill>
                  <a:schemeClr val="tx1"/>
                </a:solidFill>
              </a:rPr>
              <a:t>брендирование, реализация уникальных функций в </a:t>
            </a:r>
            <a:r>
              <a:rPr lang="ru-RU" sz="1500" dirty="0" smtClean="0">
                <a:solidFill>
                  <a:schemeClr val="tx1"/>
                </a:solidFill>
              </a:rPr>
              <a:t>«</a:t>
            </a:r>
            <a:r>
              <a:rPr lang="ru-RU" altLang="ru-RU" sz="1500" dirty="0">
                <a:solidFill>
                  <a:schemeClr val="tx1"/>
                </a:solidFill>
              </a:rPr>
              <a:t>Мобильном </a:t>
            </a:r>
            <a:r>
              <a:rPr lang="ru-RU" altLang="ru-RU" sz="1500" dirty="0" smtClean="0">
                <a:solidFill>
                  <a:schemeClr val="tx1"/>
                </a:solidFill>
              </a:rPr>
              <a:t>университете») </a:t>
            </a:r>
            <a:r>
              <a:rPr lang="ru-RU" altLang="ru-RU" sz="1500" dirty="0">
                <a:solidFill>
                  <a:schemeClr val="tx1"/>
                </a:solidFill>
              </a:rPr>
              <a:t>оговаривается отдельно.</a:t>
            </a: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4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897534"/>
            <a:ext cx="1440160" cy="504056"/>
          </a:xfrm>
          <a:prstGeom prst="roundRect">
            <a:avLst/>
          </a:prstGeom>
          <a:solidFill>
            <a:srgbClr val="009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kern="0" dirty="0" smtClean="0"/>
              <a:t>Стоимость</a:t>
            </a:r>
            <a:endParaRPr lang="ru-RU" altLang="ru-RU" kern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48CD-DDC0-8F47-86BA-AD46AFFCF0D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5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9606"/>
          </a:xfrm>
        </p:spPr>
        <p:txBody>
          <a:bodyPr>
            <a:normAutofit/>
          </a:bodyPr>
          <a:lstStyle/>
          <a:p>
            <a:pPr marL="720000" algn="l">
              <a:lnSpc>
                <a:spcPct val="150000"/>
              </a:lnSpc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«Мобильный университет»</a:t>
            </a:r>
            <a:endParaRPr lang="ru-RU" alt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8976A-2CFE-40EF-9469-4203B0EA93C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0" y="1494552"/>
            <a:ext cx="8686800" cy="560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500" b="1" dirty="0">
                <a:solidFill>
                  <a:schemeClr val="tx1"/>
                </a:solidFill>
              </a:rPr>
              <a:t>Распространение</a:t>
            </a: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500" dirty="0" smtClean="0">
                <a:solidFill>
                  <a:schemeClr val="tx1"/>
                </a:solidFill>
              </a:rPr>
              <a:t>«Мобильный университет» </a:t>
            </a:r>
            <a:r>
              <a:rPr lang="ru-RU" altLang="ru-RU" sz="1500" dirty="0">
                <a:solidFill>
                  <a:schemeClr val="tx1"/>
                </a:solidFill>
              </a:rPr>
              <a:t>для </a:t>
            </a:r>
            <a:r>
              <a:rPr lang="ru-RU" altLang="ru-RU" sz="1500" dirty="0" smtClean="0">
                <a:solidFill>
                  <a:schemeClr val="tx1"/>
                </a:solidFill>
              </a:rPr>
              <a:t>«1С:Университет </a:t>
            </a:r>
            <a:r>
              <a:rPr lang="ru-RU" altLang="ru-RU" sz="1500" dirty="0">
                <a:solidFill>
                  <a:schemeClr val="tx1"/>
                </a:solidFill>
              </a:rPr>
              <a:t>ПРОФ» </a:t>
            </a:r>
            <a:r>
              <a:rPr lang="ru-RU" altLang="ru-RU" sz="1500" dirty="0" smtClean="0">
                <a:solidFill>
                  <a:schemeClr val="tx1"/>
                </a:solidFill>
              </a:rPr>
              <a:t>доступен для бесплатного скачивания и установки в магазинах приложений.</a:t>
            </a: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500" dirty="0">
              <a:solidFill>
                <a:schemeClr val="tx1"/>
              </a:solidFill>
            </a:endParaRPr>
          </a:p>
          <a:p>
            <a:pPr marL="720000" eaLnBrk="1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500" b="1" dirty="0">
                <a:solidFill>
                  <a:schemeClr val="tx1"/>
                </a:solidFill>
              </a:rPr>
              <a:t/>
            </a:r>
            <a:br>
              <a:rPr lang="en-US" altLang="ru-RU" sz="1500" b="1" dirty="0">
                <a:solidFill>
                  <a:schemeClr val="tx1"/>
                </a:solidFill>
              </a:rPr>
            </a:br>
            <a:r>
              <a:rPr lang="ru-RU" altLang="ru-RU" sz="1500" b="1" dirty="0" smtClean="0">
                <a:solidFill>
                  <a:schemeClr val="tx1"/>
                </a:solidFill>
              </a:rPr>
              <a:t>Подключение</a:t>
            </a:r>
            <a:endParaRPr lang="ru-RU" altLang="ru-RU" sz="1500" b="1" dirty="0">
              <a:solidFill>
                <a:schemeClr val="tx1"/>
              </a:solidFill>
            </a:endParaRP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500" dirty="0" smtClean="0">
                <a:solidFill>
                  <a:schemeClr val="tx1"/>
                </a:solidFill>
              </a:rPr>
              <a:t>Для подключения «Мобильного университета» необходимо обратиться в </a:t>
            </a:r>
            <a:r>
              <a:rPr lang="ru-RU" altLang="ru-RU" sz="1500" b="1" dirty="0" smtClean="0">
                <a:solidFill>
                  <a:schemeClr val="tx1"/>
                </a:solidFill>
              </a:rPr>
              <a:t>ООО </a:t>
            </a:r>
            <a:r>
              <a:rPr lang="ru-RU" altLang="ru-RU" sz="1500" b="1" dirty="0">
                <a:solidFill>
                  <a:schemeClr val="tx1"/>
                </a:solidFill>
              </a:rPr>
              <a:t>«СГУ-Инфоком» </a:t>
            </a:r>
            <a:r>
              <a:rPr lang="ru-RU" altLang="ru-RU" sz="1500" dirty="0">
                <a:solidFill>
                  <a:schemeClr val="tx1"/>
                </a:solidFill>
              </a:rPr>
              <a:t>по телефону +7 (499) 700-00-65 или по почте 1c@sgu-infocom.ru</a:t>
            </a:r>
            <a:r>
              <a:rPr lang="ru-RU" altLang="ru-RU" sz="1500" dirty="0" smtClean="0">
                <a:solidFill>
                  <a:schemeClr val="tx1"/>
                </a:solidFill>
              </a:rPr>
              <a:t>.</a:t>
            </a:r>
            <a:endParaRPr lang="ru-RU" altLang="ru-RU" sz="1500" dirty="0">
              <a:solidFill>
                <a:schemeClr val="tx1"/>
              </a:solidFill>
            </a:endParaRP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500" dirty="0">
              <a:solidFill>
                <a:schemeClr val="tx1"/>
              </a:solidFill>
            </a:endParaRP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500" b="1" dirty="0" smtClean="0">
                <a:solidFill>
                  <a:schemeClr val="tx1"/>
                </a:solidFill>
              </a:rPr>
              <a:t>Поддержка</a:t>
            </a:r>
            <a:endParaRPr lang="ru-RU" altLang="ru-RU" sz="1500" b="1" dirty="0">
              <a:solidFill>
                <a:schemeClr val="tx1"/>
              </a:solidFill>
            </a:endParaRP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500" dirty="0">
                <a:solidFill>
                  <a:schemeClr val="tx1"/>
                </a:solidFill>
              </a:rPr>
              <a:t>Информационная и техническая поддержка </a:t>
            </a:r>
            <a:r>
              <a:rPr lang="ru-RU" altLang="ru-RU" sz="1500" dirty="0" smtClean="0">
                <a:solidFill>
                  <a:schemeClr val="tx1"/>
                </a:solidFill>
              </a:rPr>
              <a:t>представителей вузов, подключивших «Мобильный университет», </a:t>
            </a:r>
            <a:r>
              <a:rPr lang="ru-RU" altLang="ru-RU" sz="1500" dirty="0">
                <a:solidFill>
                  <a:schemeClr val="tx1"/>
                </a:solidFill>
              </a:rPr>
              <a:t>осуществляется сотрудниками </a:t>
            </a:r>
            <a:r>
              <a:rPr lang="ru-RU" altLang="ru-RU" sz="1500" b="1" dirty="0">
                <a:solidFill>
                  <a:schemeClr val="tx1"/>
                </a:solidFill>
              </a:rPr>
              <a:t>ООО «СГУ-Инфоком</a:t>
            </a:r>
            <a:r>
              <a:rPr lang="ru-RU" altLang="ru-RU" sz="1500" b="1" dirty="0" smtClean="0">
                <a:solidFill>
                  <a:schemeClr val="tx1"/>
                </a:solidFill>
              </a:rPr>
              <a:t>»</a:t>
            </a:r>
            <a:r>
              <a:rPr lang="ru-RU" altLang="ru-RU" sz="1500" dirty="0" smtClean="0">
                <a:solidFill>
                  <a:schemeClr val="tx1"/>
                </a:solidFill>
              </a:rPr>
              <a:t>.</a:t>
            </a: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500" dirty="0" smtClean="0">
              <a:solidFill>
                <a:schemeClr val="tx1"/>
              </a:solidFill>
            </a:endParaRP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500" b="1" dirty="0">
                <a:solidFill>
                  <a:schemeClr val="tx1"/>
                </a:solidFill>
              </a:rPr>
              <a:t>Дополнительно</a:t>
            </a: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500" dirty="0">
                <a:solidFill>
                  <a:schemeClr val="tx1"/>
                </a:solidFill>
              </a:rPr>
              <a:t>Подробную информацию о функциональных возможностях </a:t>
            </a:r>
            <a:r>
              <a:rPr lang="ru-RU" altLang="ru-RU" sz="1500" dirty="0" smtClean="0">
                <a:solidFill>
                  <a:schemeClr val="tx1"/>
                </a:solidFill>
              </a:rPr>
              <a:t>программного продукта «1С:Университет </a:t>
            </a:r>
            <a:r>
              <a:rPr lang="ru-RU" altLang="ru-RU" sz="1500" dirty="0">
                <a:solidFill>
                  <a:schemeClr val="tx1"/>
                </a:solidFill>
              </a:rPr>
              <a:t>ПРОФ», для </a:t>
            </a:r>
            <a:r>
              <a:rPr lang="ru-RU" altLang="ru-RU" sz="1500" dirty="0" smtClean="0">
                <a:solidFill>
                  <a:schemeClr val="tx1"/>
                </a:solidFill>
              </a:rPr>
              <a:t>которого </a:t>
            </a:r>
            <a:r>
              <a:rPr lang="ru-RU" altLang="ru-RU" sz="1500" dirty="0">
                <a:solidFill>
                  <a:schemeClr val="tx1"/>
                </a:solidFill>
              </a:rPr>
              <a:t>разработан «Мобильный университет», можно получить на сайте фирмы «1С» и сайте компании </a:t>
            </a:r>
            <a:r>
              <a:rPr lang="ru-RU" altLang="ru-RU" sz="1500" b="1" dirty="0">
                <a:solidFill>
                  <a:schemeClr val="tx1"/>
                </a:solidFill>
              </a:rPr>
              <a:t>«СГУ-Инфоком» </a:t>
            </a:r>
            <a:r>
              <a:rPr lang="ru-RU" altLang="ru-RU" sz="1500" dirty="0">
                <a:solidFill>
                  <a:schemeClr val="tx1"/>
                </a:solidFill>
              </a:rPr>
              <a:t>(</a:t>
            </a:r>
            <a:r>
              <a:rPr lang="en-US" altLang="ru-RU" sz="1500" dirty="0">
                <a:solidFill>
                  <a:schemeClr val="tx1"/>
                </a:solidFill>
              </a:rPr>
              <a:t>http://</a:t>
            </a:r>
            <a:r>
              <a:rPr lang="en-US" altLang="ru-RU" sz="1500" dirty="0" smtClean="0">
                <a:solidFill>
                  <a:schemeClr val="tx1"/>
                </a:solidFill>
              </a:rPr>
              <a:t>sgu-infocom.ru</a:t>
            </a:r>
            <a:r>
              <a:rPr lang="ru-RU" altLang="ru-RU" sz="1500" dirty="0" smtClean="0">
                <a:solidFill>
                  <a:schemeClr val="tx1"/>
                </a:solidFill>
              </a:rPr>
              <a:t>).</a:t>
            </a:r>
            <a:endParaRPr lang="ru-RU" altLang="ru-RU" sz="1500" dirty="0">
              <a:solidFill>
                <a:schemeClr val="tx1"/>
              </a:solidFill>
            </a:endParaRPr>
          </a:p>
          <a:p>
            <a:pPr marL="7200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500" dirty="0">
              <a:solidFill>
                <a:schemeClr val="tx1"/>
              </a:solidFill>
            </a:endParaRPr>
          </a:p>
        </p:txBody>
      </p:sp>
      <p:pic>
        <p:nvPicPr>
          <p:cNvPr id="5" name="Picture 4" descr="D:\Dropbox\google play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502586"/>
            <a:ext cx="1457078" cy="494366"/>
          </a:xfrm>
          <a:prstGeom prst="rect">
            <a:avLst/>
          </a:prstGeom>
          <a:noFill/>
        </p:spPr>
      </p:pic>
      <p:pic>
        <p:nvPicPr>
          <p:cNvPr id="6" name="Picture 5" descr="D:\Dropbox\appl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496289"/>
            <a:ext cx="1460268" cy="500663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827584" y="897534"/>
            <a:ext cx="3456384" cy="504056"/>
          </a:xfrm>
          <a:prstGeom prst="roundRect">
            <a:avLst/>
          </a:prstGeom>
          <a:solidFill>
            <a:srgbClr val="009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kern="0" dirty="0" smtClean="0"/>
              <a:t>Распространение и поддержка</a:t>
            </a:r>
            <a:endParaRPr lang="ru-RU" altLang="ru-RU" kern="0" dirty="0"/>
          </a:p>
        </p:txBody>
      </p:sp>
    </p:spTree>
    <p:extLst>
      <p:ext uri="{BB962C8B-B14F-4D97-AF65-F5344CB8AC3E}">
        <p14:creationId xmlns:p14="http://schemas.microsoft.com/office/powerpoint/2010/main" val="34868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" y="0"/>
            <a:ext cx="9137104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1116013" y="88900"/>
            <a:ext cx="72009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2500" b="1" dirty="0"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96" y="2780928"/>
            <a:ext cx="9137104" cy="2585202"/>
          </a:xfrm>
          <a:prstGeom prst="rect">
            <a:avLst/>
          </a:prstGeom>
          <a:solidFill>
            <a:srgbClr val="FFF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325" name="Прямоугольник 7"/>
          <p:cNvSpPr>
            <a:spLocks noChangeArrowheads="1"/>
          </p:cNvSpPr>
          <p:nvPr/>
        </p:nvSpPr>
        <p:spPr bwMode="auto">
          <a:xfrm>
            <a:off x="539750" y="3127375"/>
            <a:ext cx="8064500" cy="216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</a:pPr>
            <a:endParaRPr lang="en-US" altLang="ru-RU" sz="1800" dirty="0">
              <a:solidFill>
                <a:sysClr val="windowText" lastClr="000000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</a:pPr>
            <a:r>
              <a:rPr lang="ru-RU" altLang="ru-RU" sz="1800" b="1" dirty="0">
                <a:solidFill>
                  <a:sysClr val="windowText" lastClr="000000"/>
                </a:solidFill>
              </a:rPr>
              <a:t>ООО «СГУ-Инфоком»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ru-RU" sz="1800" dirty="0">
                <a:solidFill>
                  <a:sysClr val="windowText" lastClr="000000"/>
                </a:solidFill>
              </a:rPr>
              <a:t>web:</a:t>
            </a:r>
            <a:r>
              <a:rPr lang="ru-RU" altLang="ru-RU" sz="1800" dirty="0">
                <a:solidFill>
                  <a:sysClr val="windowText" lastClr="000000"/>
                </a:solidFill>
              </a:rPr>
              <a:t> </a:t>
            </a:r>
            <a:r>
              <a:rPr lang="en-US" altLang="ru-RU" sz="1800" dirty="0">
                <a:solidFill>
                  <a:sysClr val="windowText" lastClr="000000"/>
                </a:solidFill>
                <a:hlinkClick r:id="rId5"/>
              </a:rPr>
              <a:t>http://</a:t>
            </a:r>
            <a:r>
              <a:rPr lang="en-US" altLang="ru-RU" sz="1800" dirty="0" smtClean="0">
                <a:solidFill>
                  <a:sysClr val="windowText" lastClr="000000"/>
                </a:solidFill>
                <a:hlinkClick r:id="rId5"/>
              </a:rPr>
              <a:t>sgu-infocom.ru</a:t>
            </a:r>
            <a:endParaRPr lang="en-US" altLang="ru-RU" sz="1800" dirty="0">
              <a:solidFill>
                <a:sysClr val="windowText" lastClr="000000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ru-RU" sz="1800" dirty="0">
                <a:solidFill>
                  <a:sysClr val="windowText" lastClr="000000"/>
                </a:solidFill>
              </a:rPr>
              <a:t>e-mail:</a:t>
            </a:r>
            <a:r>
              <a:rPr lang="ru-RU" altLang="ru-RU" sz="1800" dirty="0">
                <a:solidFill>
                  <a:sysClr val="windowText" lastClr="000000"/>
                </a:solidFill>
              </a:rPr>
              <a:t> 1с</a:t>
            </a:r>
            <a:r>
              <a:rPr lang="en-US" altLang="ru-RU" sz="1800" dirty="0">
                <a:solidFill>
                  <a:sysClr val="windowText" lastClr="000000"/>
                </a:solidFill>
              </a:rPr>
              <a:t>@sgu-infocom.ru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</a:pPr>
            <a:r>
              <a:rPr lang="ru-RU" altLang="ru-RU" sz="1800" dirty="0">
                <a:solidFill>
                  <a:sysClr val="windowText" lastClr="000000"/>
                </a:solidFill>
              </a:rPr>
              <a:t>тел. +7 (499) 700-00-65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spcAft>
                <a:spcPts val="600"/>
              </a:spcAft>
              <a:buClr>
                <a:srgbClr val="C00000"/>
              </a:buClr>
              <a:buSzTx/>
              <a:buFontTx/>
              <a:buNone/>
            </a:pPr>
            <a:endParaRPr lang="ru-RU" altLang="ru-RU" sz="1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04864"/>
            <a:ext cx="9144000" cy="397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>
              <a:lnSpc>
                <a:spcPct val="15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Компания «СГУ-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Инфоком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720000">
              <a:lnSpc>
                <a:spcPct val="12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разработчик программных продуктов «1С:Университет»</a:t>
            </a:r>
          </a:p>
          <a:p>
            <a:pPr marL="720000">
              <a:lnSpc>
                <a:spcPct val="12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«1С:Университет ПРОФ» предлагает новое решение для вузов</a:t>
            </a:r>
          </a:p>
          <a:p>
            <a:pPr marL="72000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>
              <a:spcAft>
                <a:spcPts val="1800"/>
              </a:spcAft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«Мобильный университет» для «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1С:Университет ПРОФ»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-285750">
              <a:lnSpc>
                <a:spcPct val="150000"/>
              </a:lnSpc>
              <a:buClr>
                <a:srgbClr val="009168"/>
              </a:buClr>
              <a:buFont typeface="Wingdings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расширить информационную среду вуза</a:t>
            </a:r>
          </a:p>
          <a:p>
            <a:pPr marL="720000" indent="-285750">
              <a:lnSpc>
                <a:spcPct val="150000"/>
              </a:lnSpc>
              <a:buClr>
                <a:srgbClr val="009168"/>
              </a:buClr>
              <a:buFont typeface="Wingdings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предоставляет студентам оперативный доступ к важной информации</a:t>
            </a:r>
          </a:p>
          <a:p>
            <a:pPr marL="720000" indent="-285750">
              <a:lnSpc>
                <a:spcPct val="150000"/>
              </a:lnSpc>
              <a:buClr>
                <a:srgbClr val="009168"/>
              </a:buClr>
              <a:buFont typeface="Wingdings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способствует улучшению коммуникаций между вузом и студентами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-285750">
              <a:lnSpc>
                <a:spcPct val="150000"/>
              </a:lnSpc>
              <a:buClr>
                <a:srgbClr val="009168"/>
              </a:buClr>
              <a:buFont typeface="Wingdings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улучшает имидж вуза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2144-6A08-4A7F-AFA4-F8CCE8F68B8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720000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«Мобильный университет»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088740"/>
            <a:ext cx="2376264" cy="504056"/>
          </a:xfrm>
          <a:prstGeom prst="roundRect">
            <a:avLst/>
          </a:prstGeom>
          <a:solidFill>
            <a:srgbClr val="009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kern="0" dirty="0" smtClean="0"/>
              <a:t>Общая информация</a:t>
            </a:r>
            <a:endParaRPr lang="ru-RU" altLang="ru-RU" kern="0" dirty="0"/>
          </a:p>
        </p:txBody>
      </p:sp>
    </p:spTree>
    <p:extLst>
      <p:ext uri="{BB962C8B-B14F-4D97-AF65-F5344CB8AC3E}">
        <p14:creationId xmlns:p14="http://schemas.microsoft.com/office/powerpoint/2010/main" val="394932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Прямоугольник 4"/>
          <p:cNvSpPr>
            <a:spLocks noChangeArrowheads="1"/>
          </p:cNvSpPr>
          <p:nvPr/>
        </p:nvSpPr>
        <p:spPr bwMode="auto">
          <a:xfrm>
            <a:off x="0" y="2463225"/>
            <a:ext cx="8286776" cy="423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07950"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72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C3300"/>
              </a:buClr>
              <a:buSzPct val="80000"/>
              <a:buNone/>
            </a:pPr>
            <a:r>
              <a:rPr lang="ru-RU" altLang="ru-RU" sz="1600" b="1" dirty="0" smtClean="0">
                <a:solidFill>
                  <a:schemeClr val="tx1"/>
                </a:solidFill>
              </a:rPr>
              <a:t/>
            </a:r>
            <a:br>
              <a:rPr lang="ru-RU" altLang="ru-RU" sz="1600" b="1" dirty="0" smtClean="0">
                <a:solidFill>
                  <a:schemeClr val="tx1"/>
                </a:solidFill>
              </a:rPr>
            </a:br>
            <a:r>
              <a:rPr lang="ru-RU" altLang="ru-RU" sz="1800" b="1" dirty="0" smtClean="0">
                <a:solidFill>
                  <a:schemeClr val="tx1"/>
                </a:solidFill>
              </a:rPr>
              <a:t>«Мобильный университет» </a:t>
            </a:r>
            <a:r>
              <a:rPr lang="ru-RU" altLang="ru-RU" sz="1600" dirty="0" smtClean="0">
                <a:solidFill>
                  <a:schemeClr val="tx1"/>
                </a:solidFill>
              </a:rPr>
              <a:t>— </a:t>
            </a:r>
            <a:r>
              <a:rPr lang="ru-RU" altLang="ru-RU" sz="1600" dirty="0">
                <a:solidFill>
                  <a:schemeClr val="tx1"/>
                </a:solidFill>
              </a:rPr>
              <a:t>это мобильное приложение, </a:t>
            </a:r>
            <a:r>
              <a:rPr lang="ru-RU" altLang="ru-RU" sz="1600" dirty="0" smtClean="0">
                <a:solidFill>
                  <a:schemeClr val="tx1"/>
                </a:solidFill>
              </a:rPr>
              <a:t>которое </a:t>
            </a:r>
            <a:r>
              <a:rPr lang="ru-RU" sz="1600" dirty="0" smtClean="0">
                <a:solidFill>
                  <a:schemeClr val="tx1"/>
                </a:solidFill>
              </a:rPr>
              <a:t>интегрируется </a:t>
            </a:r>
            <a:r>
              <a:rPr lang="ru-RU" sz="1600" dirty="0">
                <a:solidFill>
                  <a:schemeClr val="tx1"/>
                </a:solidFill>
              </a:rPr>
              <a:t>с используемым в Вашем вузе программным </a:t>
            </a:r>
            <a:r>
              <a:rPr lang="ru-RU" sz="1600" dirty="0" smtClean="0">
                <a:solidFill>
                  <a:schemeClr val="tx1"/>
                </a:solidFill>
              </a:rPr>
              <a:t>продуктом </a:t>
            </a:r>
            <a:r>
              <a:rPr lang="ru-RU" altLang="ru-RU" sz="1600" dirty="0" smtClean="0">
                <a:solidFill>
                  <a:schemeClr val="tx1"/>
                </a:solidFill>
              </a:rPr>
              <a:t>«1С:Университет </a:t>
            </a:r>
            <a:r>
              <a:rPr lang="ru-RU" altLang="ru-RU" sz="1600" dirty="0">
                <a:solidFill>
                  <a:schemeClr val="tx1"/>
                </a:solidFill>
              </a:rPr>
              <a:t>ПРОФ»</a:t>
            </a:r>
            <a:r>
              <a:rPr lang="ru-RU" sz="1600" dirty="0">
                <a:solidFill>
                  <a:schemeClr val="tx1"/>
                </a:solidFill>
              </a:rPr>
              <a:t> и обеспечивает </a:t>
            </a:r>
            <a:r>
              <a:rPr lang="ru-RU" sz="1600" dirty="0" smtClean="0">
                <a:solidFill>
                  <a:schemeClr val="tx1"/>
                </a:solidFill>
              </a:rPr>
              <a:t>доступ через </a:t>
            </a:r>
            <a:r>
              <a:rPr lang="ru-RU" altLang="ru-RU" sz="1600" dirty="0" smtClean="0">
                <a:solidFill>
                  <a:schemeClr val="tx1"/>
                </a:solidFill>
              </a:rPr>
              <a:t>телефон или планшет к информации о расписании, </a:t>
            </a:r>
            <a:r>
              <a:rPr lang="ru-RU" altLang="ru-RU" sz="1600" dirty="0">
                <a:solidFill>
                  <a:schemeClr val="tx1"/>
                </a:solidFill>
              </a:rPr>
              <a:t>успеваемости и учебных планах </a:t>
            </a:r>
            <a:r>
              <a:rPr lang="ru-RU" altLang="ru-RU" sz="1600" dirty="0" smtClean="0">
                <a:solidFill>
                  <a:schemeClr val="tx1"/>
                </a:solidFill>
              </a:rPr>
              <a:t>в </a:t>
            </a:r>
            <a:r>
              <a:rPr lang="ru-RU" altLang="ru-RU" sz="1600" dirty="0">
                <a:solidFill>
                  <a:schemeClr val="tx1"/>
                </a:solidFill>
              </a:rPr>
              <a:t>режиме реального </a:t>
            </a:r>
            <a:r>
              <a:rPr lang="ru-RU" altLang="ru-RU" sz="1600" dirty="0" smtClean="0">
                <a:solidFill>
                  <a:schemeClr val="tx1"/>
                </a:solidFill>
              </a:rPr>
              <a:t>времени.</a:t>
            </a:r>
          </a:p>
          <a:p>
            <a:pPr marL="72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C3300"/>
              </a:buClr>
              <a:buSzPct val="80000"/>
              <a:buNone/>
            </a:pPr>
            <a:endParaRPr lang="ru-RU" altLang="ru-RU" sz="1600" dirty="0">
              <a:solidFill>
                <a:schemeClr val="tx1"/>
              </a:solidFill>
            </a:endParaRPr>
          </a:p>
          <a:p>
            <a:pPr marL="72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C3300"/>
              </a:buClr>
              <a:buSzPct val="80000"/>
              <a:buNone/>
            </a:pPr>
            <a:r>
              <a:rPr lang="ru-RU" altLang="ru-RU" sz="1600" dirty="0">
                <a:solidFill>
                  <a:schemeClr val="tx1"/>
                </a:solidFill>
              </a:rPr>
              <a:t>В «</a:t>
            </a:r>
            <a:r>
              <a:rPr lang="ru-RU" altLang="ru-RU" sz="1600" dirty="0" smtClean="0">
                <a:solidFill>
                  <a:schemeClr val="tx1"/>
                </a:solidFill>
              </a:rPr>
              <a:t>Мобильном </a:t>
            </a:r>
            <a:r>
              <a:rPr lang="ru-RU" altLang="ru-RU" sz="1600" dirty="0">
                <a:solidFill>
                  <a:schemeClr val="tx1"/>
                </a:solidFill>
              </a:rPr>
              <a:t>университете» реализованы разделы для студентов и преподавателей. </a:t>
            </a:r>
            <a:r>
              <a:rPr lang="ru-RU" altLang="ru-RU" sz="1600" dirty="0" smtClean="0">
                <a:solidFill>
                  <a:schemeClr val="tx1"/>
                </a:solidFill>
              </a:rPr>
              <a:t>Функциональные возможности </a:t>
            </a:r>
            <a:r>
              <a:rPr lang="ru-RU" altLang="ru-RU" sz="1600" dirty="0">
                <a:solidFill>
                  <a:schemeClr val="tx1"/>
                </a:solidFill>
              </a:rPr>
              <a:t>постоянно </a:t>
            </a:r>
            <a:r>
              <a:rPr lang="ru-RU" altLang="ru-RU" sz="1600" dirty="0" smtClean="0">
                <a:solidFill>
                  <a:schemeClr val="tx1"/>
                </a:solidFill>
              </a:rPr>
              <a:t>совершенствуются </a:t>
            </a:r>
            <a:r>
              <a:rPr lang="ru-RU" altLang="ru-RU" sz="1600" dirty="0">
                <a:solidFill>
                  <a:schemeClr val="tx1"/>
                </a:solidFill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</a:rPr>
              <a:t>расширяются</a:t>
            </a:r>
            <a:r>
              <a:rPr lang="ru-RU" altLang="ru-RU" sz="1600" dirty="0">
                <a:solidFill>
                  <a:schemeClr val="tx1"/>
                </a:solidFill>
              </a:rPr>
              <a:t>, запланировано подключение интерактивных сервисов. </a:t>
            </a:r>
          </a:p>
          <a:p>
            <a:pPr marL="72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CC3300"/>
              </a:buClr>
              <a:buSzPct val="80000"/>
              <a:buNone/>
            </a:pPr>
            <a:r>
              <a:rPr lang="ru-RU" altLang="ru-RU" sz="1600" dirty="0" smtClean="0">
                <a:solidFill>
                  <a:schemeClr val="tx1"/>
                </a:solidFill>
              </a:rPr>
              <a:t/>
            </a:r>
            <a:br>
              <a:rPr lang="ru-RU" altLang="ru-RU" sz="1600" dirty="0" smtClean="0">
                <a:solidFill>
                  <a:schemeClr val="tx1"/>
                </a:solidFill>
              </a:rPr>
            </a:br>
            <a:endParaRPr lang="ru-RU" alt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720000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«Мобильный университет»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088740"/>
            <a:ext cx="2376264" cy="504056"/>
          </a:xfrm>
          <a:prstGeom prst="roundRect">
            <a:avLst/>
          </a:prstGeom>
          <a:solidFill>
            <a:srgbClr val="009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kern="0" dirty="0" smtClean="0"/>
              <a:t>Общая информация</a:t>
            </a:r>
            <a:endParaRPr lang="ru-RU" altLang="ru-RU" kern="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2144-6A08-4A7F-AFA4-F8CCE8F68B8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9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720000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«Мобильный университет»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0" y="1900160"/>
            <a:ext cx="8286776" cy="412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07950"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720000" inden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009168"/>
              </a:buClr>
              <a:buSzPct val="10000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особенности</a:t>
            </a:r>
          </a:p>
          <a:p>
            <a:pPr marL="720000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SzPct val="100000"/>
              <a:buFont typeface="Wingdings" charset="2"/>
              <a:buChar char="§"/>
            </a:pPr>
            <a:r>
              <a:rPr lang="ru-RU" altLang="ru-RU" sz="1600" dirty="0" smtClean="0">
                <a:solidFill>
                  <a:schemeClr val="tx1"/>
                </a:solidFill>
              </a:rPr>
              <a:t>Поддерживается </a:t>
            </a:r>
            <a:r>
              <a:rPr lang="ru-RU" altLang="ru-RU" sz="1600" dirty="0">
                <a:solidFill>
                  <a:schemeClr val="tx1"/>
                </a:solidFill>
              </a:rPr>
              <a:t>работа с операционными системами 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Android</a:t>
            </a:r>
            <a:r>
              <a:rPr lang="en-US" altLang="ru-RU" sz="1600" dirty="0" smtClean="0">
                <a:solidFill>
                  <a:schemeClr val="tx1"/>
                </a:solidFill>
              </a:rPr>
              <a:t> </a:t>
            </a:r>
            <a:r>
              <a:rPr lang="ru-RU" altLang="ru-RU" sz="1600" dirty="0">
                <a:solidFill>
                  <a:schemeClr val="tx1"/>
                </a:solidFill>
              </a:rPr>
              <a:t>(начиная с версии 4.1) </a:t>
            </a:r>
            <a:r>
              <a:rPr lang="ru-RU" altLang="ru-RU" sz="1600" dirty="0" smtClean="0">
                <a:solidFill>
                  <a:schemeClr val="tx1"/>
                </a:solidFill>
              </a:rPr>
              <a:t>и </a:t>
            </a:r>
            <a:r>
              <a:rPr lang="en-US" altLang="ru-RU" sz="1600" b="1" dirty="0">
                <a:solidFill>
                  <a:schemeClr val="tx1"/>
                </a:solidFill>
              </a:rPr>
              <a:t>iOS</a:t>
            </a:r>
            <a:r>
              <a:rPr lang="ru-RU" altLang="ru-RU" sz="1600" dirty="0">
                <a:solidFill>
                  <a:schemeClr val="tx1"/>
                </a:solidFill>
              </a:rPr>
              <a:t> (начиная с версии 9</a:t>
            </a:r>
            <a:r>
              <a:rPr lang="ru-RU" altLang="ru-RU" sz="1600" dirty="0" smtClean="0">
                <a:solidFill>
                  <a:schemeClr val="tx1"/>
                </a:solidFill>
              </a:rPr>
              <a:t>)</a:t>
            </a:r>
          </a:p>
          <a:p>
            <a:pPr marL="720000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SzPct val="100000"/>
              <a:buFont typeface="Wingdings" charset="2"/>
              <a:buChar char="§"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университет» 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интегрируется с «1С:Университет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выводит пользователю информацию в режиме реального времени</a:t>
            </a:r>
          </a:p>
          <a:p>
            <a:pPr marL="720000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SzPct val="100000"/>
              <a:buFont typeface="Wingdings" charset="2"/>
              <a:buChar char="§"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мобильного приложения передаются по выделенному каналу через единый коммуникационный сервер</a:t>
            </a:r>
          </a:p>
          <a:p>
            <a:pPr marL="720000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SzPct val="100000"/>
              <a:buFont typeface="Wingdings" charset="2"/>
              <a:buChar char="§"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Парольные комбинации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пользователей 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хранятся на 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сервере вуза</a:t>
            </a:r>
          </a:p>
          <a:p>
            <a:pPr marL="720000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SzPct val="100000"/>
              <a:buFont typeface="Wingdings" charset="2"/>
              <a:buChar char="§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настройка </a:t>
            </a:r>
            <a:r>
              <a:rPr lang="en-US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VPN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SzPct val="100000"/>
              <a:buFont typeface="Wingdings" charset="2"/>
              <a:buChar char="§"/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настройка системы за 8 часов</a:t>
            </a:r>
            <a:endParaRPr lang="ru-RU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088740"/>
            <a:ext cx="2376264" cy="504056"/>
          </a:xfrm>
          <a:prstGeom prst="roundRect">
            <a:avLst/>
          </a:prstGeom>
          <a:solidFill>
            <a:srgbClr val="009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kern="0" dirty="0" smtClean="0"/>
              <a:t>Общая информация</a:t>
            </a:r>
            <a:endParaRPr lang="ru-RU" altLang="ru-RU" kern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2144-6A08-4A7F-AFA4-F8CCE8F68B8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557A7-05DF-49DD-B42D-38155512809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8133" name="TextBox 3"/>
          <p:cNvSpPr txBox="1">
            <a:spLocks noChangeArrowheads="1"/>
          </p:cNvSpPr>
          <p:nvPr/>
        </p:nvSpPr>
        <p:spPr bwMode="auto">
          <a:xfrm>
            <a:off x="0" y="2302034"/>
            <a:ext cx="407193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720000" eaLnBrk="1" hangingPunct="1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</a:rPr>
              <a:t>Вход в систему</a:t>
            </a:r>
          </a:p>
          <a:p>
            <a:pPr marL="720000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Для пользователей </a:t>
            </a:r>
          </a:p>
          <a:p>
            <a:pPr marL="720000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генерируется</a:t>
            </a:r>
          </a:p>
          <a:p>
            <a:pPr marL="720000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уникальная комбинация </a:t>
            </a:r>
          </a:p>
          <a:p>
            <a:pPr marL="720000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логина и пароля. </a:t>
            </a:r>
          </a:p>
          <a:p>
            <a:pPr marL="720000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Единый вход в систему для </a:t>
            </a:r>
          </a:p>
          <a:p>
            <a:pPr marL="720000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различных категорий </a:t>
            </a:r>
          </a:p>
          <a:p>
            <a:pPr marL="720000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пользователей (студент, </a:t>
            </a:r>
          </a:p>
          <a:p>
            <a:pPr marL="720000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преподаватель).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D:\Dropbox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000108"/>
            <a:ext cx="4786345" cy="5524857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720000">
              <a:lnSpc>
                <a:spcPct val="100000"/>
              </a:lnSpc>
              <a:defRPr/>
            </a:pPr>
            <a:r>
              <a:rPr lang="ru-RU" alt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Функциональные возможности </a:t>
            </a:r>
            <a:r>
              <a:rPr lang="ru-RU" altLang="ru-RU" sz="2400" kern="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2400" kern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«Мобильного университета»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1124744"/>
            <a:ext cx="1872208" cy="504056"/>
          </a:xfrm>
          <a:prstGeom prst="roundRect">
            <a:avLst/>
          </a:prstGeom>
          <a:solidFill>
            <a:srgbClr val="009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kern="0" dirty="0" smtClean="0"/>
              <a:t>Вход в систему</a:t>
            </a:r>
            <a:endParaRPr lang="ru-RU" altLang="ru-RU" kern="0" dirty="0"/>
          </a:p>
        </p:txBody>
      </p:sp>
    </p:spTree>
    <p:extLst>
      <p:ext uri="{BB962C8B-B14F-4D97-AF65-F5344CB8AC3E}">
        <p14:creationId xmlns:p14="http://schemas.microsoft.com/office/powerpoint/2010/main" val="363747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720000">
              <a:lnSpc>
                <a:spcPct val="100000"/>
              </a:lnSpc>
              <a:defRPr/>
            </a:pPr>
            <a:r>
              <a:rPr lang="ru-RU" alt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Функциональные возможности </a:t>
            </a:r>
            <a:r>
              <a:rPr lang="ru-RU" altLang="ru-RU" sz="2400" kern="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2400" kern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«Мобильного университета»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737FA-422F-4A4B-9948-F9D24826D7A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2" descr="D:\Dropbox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1214422"/>
            <a:ext cx="4518895" cy="521609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827584" y="1124744"/>
            <a:ext cx="1080120" cy="504056"/>
          </a:xfrm>
          <a:prstGeom prst="roundRect">
            <a:avLst/>
          </a:prstGeom>
          <a:solidFill>
            <a:srgbClr val="009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kern="0" dirty="0" smtClean="0"/>
              <a:t>Меню</a:t>
            </a:r>
            <a:endParaRPr lang="ru-RU" altLang="ru-RU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844824"/>
            <a:ext cx="4000496" cy="388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Разделы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«Мобильного университета»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1" indent="-317500">
              <a:lnSpc>
                <a:spcPct val="120000"/>
              </a:lnSpc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Учебный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200" dirty="0" smtClean="0"/>
              <a:t>соответствует </a:t>
            </a:r>
            <a:r>
              <a:rPr lang="ru-RU" altLang="ru-RU" sz="1200" dirty="0"/>
              <a:t>данным учебного плана </a:t>
            </a:r>
            <a:r>
              <a:rPr lang="ru-RU" altLang="ru-RU" sz="1200" dirty="0" smtClean="0"/>
              <a:t>студента (документ «Учебный план») </a:t>
            </a:r>
            <a:r>
              <a:rPr lang="ru-RU" altLang="ru-RU" sz="1200" dirty="0"/>
              <a:t>в </a:t>
            </a:r>
            <a:r>
              <a:rPr lang="ru-RU" altLang="ru-RU" sz="1200" dirty="0" smtClean="0"/>
              <a:t>«1С:Университет ПРОФ»)</a:t>
            </a:r>
            <a:endParaRPr lang="ru-RU" altLang="ru-RU" sz="1200" dirty="0"/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Расписание занятий </a:t>
            </a:r>
            <a:r>
              <a:rPr lang="ru-RU" sz="1200" dirty="0"/>
              <a:t>(</a:t>
            </a:r>
            <a:r>
              <a:rPr lang="ru-RU" altLang="ru-RU" sz="1200" dirty="0"/>
              <a:t>соответствует данным о расписании в «1С:Университет ПРОФ»)</a:t>
            </a:r>
          </a:p>
          <a:p>
            <a:pPr marL="714375" lvl="1" indent="-317500">
              <a:lnSpc>
                <a:spcPct val="120000"/>
              </a:lnSpc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Успеваемость </a:t>
            </a:r>
            <a:r>
              <a:rPr lang="ru-RU" sz="1200" dirty="0"/>
              <a:t>(</a:t>
            </a:r>
            <a:r>
              <a:rPr lang="ru-RU" altLang="ru-RU" sz="1200" dirty="0"/>
              <a:t>соответствует данным из ведомостей студента (документ «Ведомость») в </a:t>
            </a:r>
            <a:r>
              <a:rPr lang="ru-RU" altLang="ru-RU" sz="1200" dirty="0" smtClean="0"/>
              <a:t>«</a:t>
            </a:r>
            <a:r>
              <a:rPr lang="ru-RU" altLang="ru-RU" sz="1200" dirty="0"/>
              <a:t>1С:Университет ПРОФ»)</a:t>
            </a: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ropbox\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277367"/>
            <a:ext cx="5547476" cy="5140322"/>
          </a:xfrm>
          <a:prstGeom prst="rect">
            <a:avLst/>
          </a:prstGeom>
          <a:noFill/>
        </p:spPr>
      </p:pic>
      <p:pic>
        <p:nvPicPr>
          <p:cNvPr id="9" name="Picture 2" descr="D:\Dropbox\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5725656" cy="5305424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720000">
              <a:lnSpc>
                <a:spcPct val="100000"/>
              </a:lnSpc>
              <a:defRPr/>
            </a:pPr>
            <a:r>
              <a:rPr lang="ru-RU" alt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Функциональные возможности </a:t>
            </a:r>
            <a:r>
              <a:rPr lang="ru-RU" altLang="ru-RU" sz="2400" kern="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2400" kern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«Мобильного университета»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A7891-C76D-449E-B420-D8578829120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1124744"/>
            <a:ext cx="1872208" cy="504056"/>
          </a:xfrm>
          <a:prstGeom prst="roundRect">
            <a:avLst/>
          </a:prstGeom>
          <a:solidFill>
            <a:srgbClr val="009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kern="0" dirty="0" smtClean="0"/>
              <a:t>Учебный план</a:t>
            </a:r>
            <a:endParaRPr lang="ru-RU" altLang="ru-RU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3515" y="1844824"/>
            <a:ext cx="3488365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Учебный план студента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«Мобильном университете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перечень дисциплин</a:t>
            </a: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нагрузки</a:t>
            </a: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 видах нагрузки по дисциплине и итоговый вид контроля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(зачет, экзамен и т.д.)</a:t>
            </a: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преподавателя, ученое звание и ученая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степень</a:t>
            </a: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5BAA6-6E21-41DA-A1CD-1AA27D8E8938}" type="slidenum">
              <a:rPr lang="ru-RU" b="1" smtClean="0">
                <a:solidFill>
                  <a:srgbClr val="009168"/>
                </a:solidFill>
              </a:rPr>
              <a:pPr>
                <a:defRPr/>
              </a:pPr>
              <a:t>8</a:t>
            </a:fld>
            <a:endParaRPr lang="ru-RU" b="1" dirty="0">
              <a:solidFill>
                <a:srgbClr val="00916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13" y="1844824"/>
            <a:ext cx="4572000" cy="3736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Расписание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«Мобильном университете»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 расписанию занятий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любую дату</a:t>
            </a: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занятии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преподавателе</a:t>
            </a: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занятии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академической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группе</a:t>
            </a:r>
          </a:p>
          <a:p>
            <a:pPr marL="720000">
              <a:spcAft>
                <a:spcPts val="600"/>
              </a:spcAft>
              <a:buClr>
                <a:srgbClr val="009168"/>
              </a:buClr>
              <a:defRPr/>
            </a:pP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Dropbox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00108"/>
            <a:ext cx="4572000" cy="527739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827584" y="1124744"/>
            <a:ext cx="1728192" cy="504056"/>
          </a:xfrm>
          <a:prstGeom prst="roundRect">
            <a:avLst/>
          </a:prstGeom>
          <a:solidFill>
            <a:srgbClr val="009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kern="0" dirty="0" smtClean="0"/>
              <a:t>Расписание</a:t>
            </a:r>
            <a:endParaRPr lang="ru-RU" altLang="ru-RU" kern="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720000">
              <a:lnSpc>
                <a:spcPct val="100000"/>
              </a:lnSpc>
              <a:defRPr/>
            </a:pPr>
            <a:r>
              <a:rPr lang="ru-RU" alt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Функциональные возможности </a:t>
            </a:r>
            <a:r>
              <a:rPr lang="ru-RU" altLang="ru-RU" sz="2400" kern="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2400" kern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«Мобильного университета»</a:t>
            </a:r>
          </a:p>
        </p:txBody>
      </p:sp>
    </p:spTree>
    <p:extLst>
      <p:ext uri="{BB962C8B-B14F-4D97-AF65-F5344CB8AC3E}">
        <p14:creationId xmlns:p14="http://schemas.microsoft.com/office/powerpoint/2010/main" val="6904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68EA4-59C9-42D4-A409-FB2202A17EA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57364"/>
            <a:ext cx="4537218" cy="3834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Успеваемость студента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«Мобильном университете»*</a:t>
            </a: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 перечня дисциплин</a:t>
            </a: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 отметок по дисциплине</a:t>
            </a:r>
          </a:p>
          <a:p>
            <a:pPr marL="714375" indent="-3175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168"/>
              </a:buClr>
              <a:buFont typeface="Wingdings" charset="2"/>
              <a:buChar char="§"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 даты проведения экзамена и зачета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* промежуточная успеваемость (контрольные, рефераты и проч.) в данном разделе не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отображается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4098" name="Picture 2" descr="D:\Dropbox\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071546"/>
            <a:ext cx="4670548" cy="5391147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marL="720000">
              <a:lnSpc>
                <a:spcPct val="100000"/>
              </a:lnSpc>
              <a:defRPr/>
            </a:pPr>
            <a:r>
              <a:rPr lang="ru-RU" alt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Функциональные возможности </a:t>
            </a:r>
            <a:r>
              <a:rPr lang="ru-RU" altLang="ru-RU" sz="2400" kern="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2400" kern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«Мобильного университета»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1124744"/>
            <a:ext cx="1872208" cy="504056"/>
          </a:xfrm>
          <a:prstGeom prst="roundRect">
            <a:avLst/>
          </a:prstGeom>
          <a:solidFill>
            <a:srgbClr val="009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kern="0" dirty="0" smtClean="0"/>
              <a:t>Успеваемость</a:t>
            </a:r>
            <a:endParaRPr lang="ru-RU" altLang="ru-RU" kern="0" dirty="0"/>
          </a:p>
        </p:txBody>
      </p:sp>
    </p:spTree>
    <p:extLst>
      <p:ext uri="{BB962C8B-B14F-4D97-AF65-F5344CB8AC3E}">
        <p14:creationId xmlns:p14="http://schemas.microsoft.com/office/powerpoint/2010/main" val="31541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Цвет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26C0B"/>
      </a:hlink>
      <a:folHlink>
        <a:srgbClr val="B9642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724</Words>
  <Application>Microsoft Office PowerPoint</Application>
  <PresentationFormat>Экран (4:3)</PresentationFormat>
  <Paragraphs>114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«Мобильный университет»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Зданевич Яна</dc:creator>
  <cp:lastModifiedBy>Кристина Синченкова</cp:lastModifiedBy>
  <cp:revision>161</cp:revision>
  <cp:lastPrinted>2017-09-23T14:10:13Z</cp:lastPrinted>
  <dcterms:created xsi:type="dcterms:W3CDTF">2017-08-23T12:20:50Z</dcterms:created>
  <dcterms:modified xsi:type="dcterms:W3CDTF">2024-02-19T14:27:19Z</dcterms:modified>
</cp:coreProperties>
</file>