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7" r:id="rId2"/>
    <p:sldId id="443" r:id="rId3"/>
    <p:sldId id="368" r:id="rId4"/>
    <p:sldId id="447" r:id="rId5"/>
    <p:sldId id="522" r:id="rId6"/>
    <p:sldId id="446" r:id="rId7"/>
    <p:sldId id="449" r:id="rId8"/>
    <p:sldId id="486" r:id="rId9"/>
    <p:sldId id="483" r:id="rId10"/>
    <p:sldId id="487" r:id="rId11"/>
    <p:sldId id="488" r:id="rId12"/>
    <p:sldId id="509" r:id="rId13"/>
    <p:sldId id="489" r:id="rId14"/>
    <p:sldId id="495" r:id="rId15"/>
    <p:sldId id="490" r:id="rId16"/>
    <p:sldId id="491" r:id="rId17"/>
    <p:sldId id="496" r:id="rId18"/>
    <p:sldId id="499" r:id="rId19"/>
    <p:sldId id="500" r:id="rId20"/>
    <p:sldId id="501" r:id="rId21"/>
    <p:sldId id="492" r:id="rId22"/>
    <p:sldId id="503" r:id="rId23"/>
    <p:sldId id="502" r:id="rId24"/>
    <p:sldId id="497" r:id="rId25"/>
    <p:sldId id="504" r:id="rId26"/>
    <p:sldId id="505" r:id="rId27"/>
    <p:sldId id="498" r:id="rId28"/>
    <p:sldId id="507" r:id="rId29"/>
    <p:sldId id="506" r:id="rId30"/>
    <p:sldId id="508" r:id="rId31"/>
    <p:sldId id="511" r:id="rId32"/>
    <p:sldId id="510" r:id="rId33"/>
    <p:sldId id="514" r:id="rId34"/>
    <p:sldId id="512" r:id="rId35"/>
    <p:sldId id="513" r:id="rId36"/>
    <p:sldId id="515" r:id="rId37"/>
    <p:sldId id="516" r:id="rId38"/>
    <p:sldId id="441" r:id="rId39"/>
    <p:sldId id="451" r:id="rId40"/>
    <p:sldId id="517" r:id="rId41"/>
    <p:sldId id="518" r:id="rId42"/>
    <p:sldId id="519" r:id="rId43"/>
    <p:sldId id="520" r:id="rId44"/>
    <p:sldId id="521" r:id="rId45"/>
    <p:sldId id="480" r:id="rId46"/>
    <p:sldId id="478" r:id="rId47"/>
    <p:sldId id="481" r:id="rId48"/>
    <p:sldId id="267" r:id="rId49"/>
    <p:sldId id="482" r:id="rId50"/>
  </p:sldIdLst>
  <p:sldSz cx="12192000" cy="6858000"/>
  <p:notesSz cx="6858000" cy="9144000"/>
  <p:embeddedFontLst>
    <p:embeddedFont>
      <p:font typeface="Futura PT Book" panose="020B0604020202020204" charset="0"/>
      <p:regular r:id="rId53"/>
      <p: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Futura PT Demi" panose="020B0604020202020204" pitchFamily="34" charset="0"/>
      <p:regular r:id="rId59"/>
      <p:italic r:id="rId6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Терново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62C0C0"/>
    <a:srgbClr val="FFFFE5"/>
    <a:srgbClr val="FFFFAF"/>
    <a:srgbClr val="008000"/>
    <a:srgbClr val="003399"/>
    <a:srgbClr val="CC9900"/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7" autoAdjust="0"/>
    <p:restoredTop sz="87486" autoAdjust="0"/>
  </p:normalViewPr>
  <p:slideViewPr>
    <p:cSldViewPr>
      <p:cViewPr>
        <p:scale>
          <a:sx n="110" d="100"/>
          <a:sy n="110" d="100"/>
        </p:scale>
        <p:origin x="102" y="282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10C6-6A98-4E5D-A8C3-CB658D8CC60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E84E-68AA-4FBD-A8FB-FA36548C4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4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6B7C6-CF14-4E63-A109-AA3FBEB2F025}" type="datetimeFigureOut">
              <a:rPr lang="ru-RU" altLang="ru-RU"/>
              <a:pPr>
                <a:defRPr/>
              </a:pPr>
              <a:t>08.06.2023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1533C6-0229-4B04-88F8-AC14F5A7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2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102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30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324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00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692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6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289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6786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262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4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71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0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3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4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0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1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75" r:id="rId3"/>
    <p:sldLayoutId id="2147483887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gu-infocom.ru/support/faq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solutions.1c.ru/catalog/university-prof" TargetMode="External"/><Relationship Id="rId4" Type="http://schemas.openxmlformats.org/officeDocument/2006/relationships/hyperlink" Target="http://solutions.1c.ru/catalog/univers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fedportal.ru/" TargetMode="External"/><Relationship Id="rId3" Type="http://schemas.openxmlformats.org/officeDocument/2006/relationships/hyperlink" Target="https://releases.1c.ru/project/SGU_UniversityPROF_2_2" TargetMode="External"/><Relationship Id="rId7" Type="http://schemas.openxmlformats.org/officeDocument/2006/relationships/hyperlink" Target="http://85.142.162.21:8032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chat1cUniver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t.me/joinchat/B3rCe-VUY7Q5NjVi" TargetMode="External"/><Relationship Id="rId10" Type="http://schemas.openxmlformats.org/officeDocument/2006/relationships/hyperlink" Target="https://sgu-infocom.ru/support/faq/" TargetMode="External"/><Relationship Id="rId4" Type="http://schemas.openxmlformats.org/officeDocument/2006/relationships/hyperlink" Target="https://t.me/joinchat/FhRUaMF3d041Yzhi" TargetMode="External"/><Relationship Id="rId9" Type="http://schemas.openxmlformats.org/officeDocument/2006/relationships/hyperlink" Target="https://its.1c.ru/db/metod81#content:5784:hdo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hyperlink" Target="http://www.sgu-infocom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olutions.1c.ru/catalog/university-prof/support" TargetMode="External"/><Relationship Id="rId4" Type="http://schemas.openxmlformats.org/officeDocument/2006/relationships/hyperlink" Target="https://solutions.1c.ru/catalog/university/suppor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lutions.1c.ru/catalog/sl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s://demo.solutions.1c.ru/portal/index.php?kod=UniversityPROF&amp;type=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1c.ru/news/info.jsp?id=23782" TargetMode="External"/><Relationship Id="rId4" Type="http://schemas.openxmlformats.org/officeDocument/2006/relationships/hyperlink" Target="http://solutions.1c.ru/catalog/university-prof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1c-connect.com/join/s/riwg6ipz1idap8p9wi3rutoipa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1&#1089;@sgu-infocom.ru" TargetMode="External"/><Relationship Id="rId5" Type="http://schemas.openxmlformats.org/officeDocument/2006/relationships/hyperlink" Target="http://sgu-infocom.ru/" TargetMode="External"/><Relationship Id="rId4" Type="http://schemas.openxmlformats.org/officeDocument/2006/relationships/hyperlink" Target="http://solutions.1c.ru/catalog/university" TargetMode="External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055689" y="3068960"/>
            <a:ext cx="10800952" cy="35543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1. Обмен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данными с Сервисом приема (30 минут):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выгрузка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данных о приемной кампании в Сервис приема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выгрузка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данных о заявлениях поступающих в Сервис приема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загрузка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заявлений поступающих из Сервиса приема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2. Демонстрация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возможностей «1С:Университет ПРОФ» для </a:t>
            </a:r>
            <a:endParaRPr lang="ru-RU" altLang="ru-RU" sz="2600" dirty="0" smtClean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обмена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данными с Сервисом приема (30 минут):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 smtClean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3. Ответы </a:t>
            </a: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на вопросы (30 минут).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 smtClean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 smtClean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defRPr/>
            </a:pPr>
            <a:endParaRPr lang="ru-RU" altLang="ru-RU" sz="24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055689" y="59752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783827" y="333375"/>
            <a:ext cx="926536" cy="1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1C1C1C"/>
                </a:solidFill>
              </a:rPr>
              <a:t>Май 2023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548680"/>
            <a:ext cx="811058" cy="8647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0" y="1197448"/>
            <a:ext cx="12192000" cy="1223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dirty="0"/>
              <a:t>Проведение приемной кампании с помощью «1С:Университет». </a:t>
            </a: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Часть </a:t>
            </a:r>
            <a:r>
              <a:rPr lang="ru-RU" sz="2400" dirty="0"/>
              <a:t>1. Интеграция с Сервисом приема»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в рамках проекта </a:t>
            </a:r>
            <a:r>
              <a:rPr lang="ru-RU" sz="2400" dirty="0" err="1"/>
              <a:t>Суперсервис</a:t>
            </a:r>
            <a:r>
              <a:rPr lang="ru-RU" sz="2400" dirty="0"/>
              <a:t> «Поступление в вуз онлайн»).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Быстрый старт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40768"/>
            <a:ext cx="10225136" cy="5387438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Общий алгоритм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Перейти </a:t>
            </a:r>
            <a:r>
              <a:rPr lang="ru-RU" dirty="0">
                <a:latin typeface="Futura PT Demi" panose="020B0604020202020204" charset="0"/>
              </a:rPr>
              <a:t>на вкладку «Обмен данными».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левой табличной части «Данные для отправки» выбрать выгружаемые данные.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правой табличной части «Действие» выбрать действие </a:t>
            </a:r>
            <a:r>
              <a:rPr lang="ru-RU" dirty="0" smtClean="0">
                <a:latin typeface="Futura PT Demi" panose="020B0604020202020204" charset="0"/>
              </a:rPr>
              <a:t>(для добавления данных в Сервис приема - «Внесение </a:t>
            </a:r>
            <a:r>
              <a:rPr lang="ru-RU" dirty="0">
                <a:latin typeface="Futura PT Demi" panose="020B0604020202020204" charset="0"/>
              </a:rPr>
              <a:t>данных в систему</a:t>
            </a:r>
            <a:r>
              <a:rPr lang="ru-RU" dirty="0" smtClean="0">
                <a:latin typeface="Futura PT Demi" panose="020B0604020202020204" charset="0"/>
              </a:rPr>
              <a:t>»).</a:t>
            </a:r>
            <a:endParaRPr lang="ru-RU" dirty="0">
              <a:latin typeface="Futura PT Demi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Нажать </a:t>
            </a:r>
            <a:r>
              <a:rPr lang="ru-RU" dirty="0">
                <a:latin typeface="Futura PT Demi" panose="020B0604020202020204" charset="0"/>
              </a:rPr>
              <a:t>в области «Данные для отправки» кнопку «Заполнить данные для отправки». В результате будет заполнена табличная часть данной области.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Отметить </a:t>
            </a:r>
            <a:r>
              <a:rPr lang="ru-RU" dirty="0">
                <a:latin typeface="Futura PT Demi" panose="020B0604020202020204" charset="0"/>
              </a:rPr>
              <a:t>все выгружаемые значения «галочками» (по умолчанию отмечены все). Нажать кнопку «Сформировать пакеты для отправки». В результате пакеты данных будут сформированы </a:t>
            </a:r>
            <a:r>
              <a:rPr lang="ru-RU" dirty="0" smtClean="0">
                <a:latin typeface="Futura PT Demi" panose="020B0604020202020204" charset="0"/>
              </a:rPr>
              <a:t>и, если включены опции «Подписывать пакеты сразу при формировании» и «Отправлять </a:t>
            </a:r>
            <a:r>
              <a:rPr lang="ru-RU" dirty="0">
                <a:latin typeface="Futura PT Demi" panose="020B0604020202020204" charset="0"/>
              </a:rPr>
              <a:t>пакеты сразу при формировании</a:t>
            </a:r>
            <a:r>
              <a:rPr lang="ru-RU" dirty="0" smtClean="0">
                <a:latin typeface="Futura PT Demi" panose="020B0604020202020204" charset="0"/>
              </a:rPr>
              <a:t>» (вкладка «Настройки – Подпись и отправка пакетов»), </a:t>
            </a:r>
            <a:r>
              <a:rPr lang="ru-RU" dirty="0">
                <a:latin typeface="Futura PT Demi" panose="020B0604020202020204" charset="0"/>
              </a:rPr>
              <a:t>отправлены в Сервис приема</a:t>
            </a:r>
            <a:r>
              <a:rPr lang="ru-RU" dirty="0" smtClean="0">
                <a:latin typeface="Futura PT Demi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Demi" panose="020B0604020202020204" charset="0"/>
              </a:rPr>
              <a:t>После </a:t>
            </a:r>
            <a:r>
              <a:rPr lang="ru-RU" dirty="0">
                <a:latin typeface="Futura PT Demi" panose="020B0604020202020204" charset="0"/>
              </a:rPr>
              <a:t>выгрузки данных в Сервис приема перейти на вкладку «Журнал обмена», выделить пакеты с выгруженными данными и нажать кнопку «Получить статус выбранных пакетов»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1. Профили </a:t>
            </a:r>
            <a:r>
              <a:rPr lang="ru-RU" u="sng" dirty="0">
                <a:latin typeface="Futura PT Demi" panose="020B0604020202020204" charset="0"/>
              </a:rPr>
              <a:t>направлений подготовки/Образовательные программы </a:t>
            </a:r>
            <a:r>
              <a:rPr lang="ru-RU" dirty="0">
                <a:latin typeface="Futura PT Demi" panose="020B0604020202020204" charset="0"/>
              </a:rPr>
              <a:t>– выгружается только если при приеме используются </a:t>
            </a:r>
            <a:r>
              <a:rPr lang="ru-RU" dirty="0" smtClean="0">
                <a:latin typeface="Futura PT Demi" panose="020B0604020202020204" charset="0"/>
              </a:rPr>
              <a:t>профили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263903"/>
            <a:ext cx="8848752" cy="348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5400" y="5805264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Futura PT Demi" panose="020B0604020202020204" charset="0"/>
              </a:rPr>
              <a:t>Нюанс: </a:t>
            </a:r>
            <a:r>
              <a:rPr lang="ru-RU" dirty="0" smtClean="0">
                <a:latin typeface="Futura PT Demi" panose="020B0604020202020204" charset="0"/>
              </a:rPr>
              <a:t>Необходимо заполнить поле «Вид справочника Профили направлений подготовки/Образовательные программы». Значение из выпадающего списка выбирается на усмотрение вуза. 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2. Виды </a:t>
            </a:r>
            <a:r>
              <a:rPr lang="ru-RU" u="sng" dirty="0">
                <a:latin typeface="Futura PT Demi" panose="020B0604020202020204" charset="0"/>
              </a:rPr>
              <a:t>спорта </a:t>
            </a:r>
            <a:r>
              <a:rPr lang="ru-RU" dirty="0">
                <a:latin typeface="Futura PT Demi" panose="020B0604020202020204" charset="0"/>
              </a:rPr>
              <a:t>– выгружаются, если в вузе проводятся вступительные испытания по избранным видам </a:t>
            </a:r>
            <a:r>
              <a:rPr lang="ru-RU" dirty="0" smtClean="0">
                <a:latin typeface="Futura PT Demi" panose="020B0604020202020204" charset="0"/>
              </a:rPr>
              <a:t>спорта.</a:t>
            </a: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Если </a:t>
            </a:r>
            <a:r>
              <a:rPr lang="ru-RU" dirty="0">
                <a:latin typeface="Futura PT Demi" panose="020B0604020202020204" charset="0"/>
              </a:rPr>
              <a:t>используются вступительные испытания по различным видам спорта в рамках приемной кампании, то </a:t>
            </a:r>
            <a:r>
              <a:rPr lang="ru-RU" b="1" dirty="0">
                <a:latin typeface="Futura PT Demi" panose="020B0604020202020204" charset="0"/>
              </a:rPr>
              <a:t>перед</a:t>
            </a:r>
            <a:r>
              <a:rPr lang="ru-RU" dirty="0">
                <a:latin typeface="Futura PT Demi" panose="020B0604020202020204" charset="0"/>
              </a:rPr>
              <a:t> выгрузкой сущности «Виды спорта» (выполняется раньше выгрузки вступительных испытаний) </a:t>
            </a:r>
            <a:r>
              <a:rPr lang="ru-RU" dirty="0" smtClean="0">
                <a:latin typeface="Futura PT Demi" panose="020B0604020202020204" charset="0"/>
              </a:rPr>
              <a:t>необходимо:</a:t>
            </a:r>
            <a:endParaRPr lang="ru-RU" dirty="0">
              <a:latin typeface="Futura PT Demi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справочнике «Дисциплины» для дисциплины вступительных испытаний, предполагающей выбор какого-либо вида спорта, необходимо перечислить эти виды спорта в табличной части формы справочника.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документе «Установка соответствия справочников информационных систем»  для вида справочника «Образовательные предметы (</a:t>
            </a:r>
            <a:r>
              <a:rPr lang="ru-RU" dirty="0" err="1">
                <a:latin typeface="Futura PT Demi" panose="020B0604020202020204" charset="0"/>
              </a:rPr>
              <a:t>SubjectCls</a:t>
            </a:r>
            <a:r>
              <a:rPr lang="ru-RU" dirty="0">
                <a:latin typeface="Futura PT Demi" panose="020B0604020202020204" charset="0"/>
              </a:rPr>
              <a:t>)» установить предмет из п.1 в соответствие тому элементу внешней информационной системы, для которого значение реквизита «</a:t>
            </a:r>
            <a:r>
              <a:rPr lang="ru-RU" dirty="0" err="1">
                <a:latin typeface="Futura PT Demi" panose="020B0604020202020204" charset="0"/>
              </a:rPr>
              <a:t>Sport</a:t>
            </a:r>
            <a:r>
              <a:rPr lang="ru-RU" dirty="0">
                <a:latin typeface="Futura PT Demi" panose="020B0604020202020204" charset="0"/>
              </a:rPr>
              <a:t>» = «</a:t>
            </a:r>
            <a:r>
              <a:rPr lang="ru-RU" dirty="0" err="1">
                <a:latin typeface="Futura PT Demi" panose="020B0604020202020204" charset="0"/>
              </a:rPr>
              <a:t>true</a:t>
            </a:r>
            <a:r>
              <a:rPr lang="ru-RU" dirty="0">
                <a:latin typeface="Futura PT Demi" panose="020B0604020202020204" charset="0"/>
              </a:rPr>
              <a:t>»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Виды спорта. Предварительная настройка</a:t>
            </a:r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127448" y="2132855"/>
            <a:ext cx="3832860" cy="32099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5628183" y="1446419"/>
            <a:ext cx="5940425" cy="49542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4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3. Факультеты/Институты/Кафедры</a:t>
            </a:r>
            <a:r>
              <a:rPr lang="ru-RU" dirty="0" smtClean="0">
                <a:latin typeface="Futura PT Demi" panose="020B0604020202020204" charset="0"/>
              </a:rPr>
              <a:t> </a:t>
            </a:r>
            <a:r>
              <a:rPr lang="ru-RU" dirty="0">
                <a:latin typeface="Futura PT Demi" panose="020B0604020202020204" charset="0"/>
              </a:rPr>
              <a:t>– не обязательно для </a:t>
            </a:r>
            <a:r>
              <a:rPr lang="ru-RU" dirty="0" smtClean="0">
                <a:latin typeface="Futura PT Demi" panose="020B0604020202020204" charset="0"/>
              </a:rPr>
              <a:t>выгрузки.</a:t>
            </a:r>
          </a:p>
          <a:p>
            <a:r>
              <a:rPr lang="ru-RU" dirty="0">
                <a:latin typeface="Futura PT Demi" panose="020B0604020202020204" charset="0"/>
              </a:rPr>
              <a:t>Позволяет выгрузить дополнительные параметры конкурсной группы</a:t>
            </a:r>
            <a:r>
              <a:rPr lang="ru-RU" dirty="0" smtClean="0">
                <a:latin typeface="Futura PT Demi" panose="020B0604020202020204" charset="0"/>
              </a:rPr>
              <a:t>. Данные берутся из учебного плана, указанного в конкурсной группе: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Факультет – из </a:t>
            </a:r>
            <a:r>
              <a:rPr lang="ru-RU" dirty="0">
                <a:latin typeface="Futura PT Demi" panose="020B0604020202020204" charset="0"/>
              </a:rPr>
              <a:t>поля «Подразделение</a:t>
            </a:r>
            <a:r>
              <a:rPr lang="ru-RU" dirty="0" smtClean="0">
                <a:latin typeface="Futura PT Demi" panose="020B0604020202020204" charset="0"/>
              </a:rPr>
              <a:t>»;</a:t>
            </a:r>
            <a:endParaRPr lang="ru-RU" dirty="0">
              <a:latin typeface="Futura PT Demi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Институт – из </a:t>
            </a:r>
            <a:r>
              <a:rPr lang="ru-RU" dirty="0">
                <a:latin typeface="Futura PT Demi" panose="020B0604020202020204" charset="0"/>
              </a:rPr>
              <a:t>поля «Подразделение</a:t>
            </a:r>
            <a:r>
              <a:rPr lang="ru-RU" dirty="0" smtClean="0">
                <a:latin typeface="Futura PT Demi" panose="020B0604020202020204" charset="0"/>
              </a:rPr>
              <a:t>»;</a:t>
            </a:r>
            <a:endParaRPr lang="ru-RU" dirty="0">
              <a:latin typeface="Futura PT Demi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Кафедра – из </a:t>
            </a:r>
            <a:r>
              <a:rPr lang="ru-RU" dirty="0">
                <a:latin typeface="Futura PT Demi" panose="020B0604020202020204" charset="0"/>
              </a:rPr>
              <a:t>поля «Выпускающее подразделение</a:t>
            </a:r>
            <a:r>
              <a:rPr lang="ru-RU" dirty="0" smtClean="0">
                <a:latin typeface="Futura PT Demi" panose="020B0604020202020204" charset="0"/>
              </a:rPr>
              <a:t>».</a:t>
            </a:r>
            <a:endParaRPr lang="ru-RU" dirty="0">
              <a:latin typeface="Futura PT Demi" panose="020B0604020202020204" charset="0"/>
            </a:endParaRPr>
          </a:p>
          <a:p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29803"/>
            <a:ext cx="4392488" cy="21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29803"/>
            <a:ext cx="6535462" cy="2101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4. Целевые </a:t>
            </a:r>
            <a:r>
              <a:rPr lang="ru-RU" u="sng" dirty="0">
                <a:latin typeface="Futura PT Demi" panose="020B0604020202020204" charset="0"/>
              </a:rPr>
              <a:t>организации (справочники вуза</a:t>
            </a:r>
            <a:r>
              <a:rPr lang="ru-RU" u="sng" dirty="0" smtClean="0">
                <a:latin typeface="Futura PT Demi" panose="020B0604020202020204" charset="0"/>
              </a:rPr>
              <a:t>) </a:t>
            </a:r>
            <a:r>
              <a:rPr lang="ru-RU" dirty="0" smtClean="0">
                <a:latin typeface="Futura PT Demi" panose="020B0604020202020204" charset="0"/>
              </a:rPr>
              <a:t>– список организаций составляется на основании документа «План набора». </a:t>
            </a:r>
            <a:r>
              <a:rPr lang="ru-RU" dirty="0">
                <a:latin typeface="Futura PT Demi" panose="020B0604020202020204" charset="0"/>
              </a:rPr>
              <a:t>Данные выгружаются в раздел Сервиса приема «Организации – Справочники вуза</a:t>
            </a:r>
            <a:r>
              <a:rPr lang="ru-RU" dirty="0" smtClean="0">
                <a:latin typeface="Futura PT Demi" panose="020B0604020202020204" charset="0"/>
              </a:rPr>
              <a:t>»</a:t>
            </a: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u="sng" dirty="0" smtClean="0">
                <a:latin typeface="Futura PT Demi" panose="020B0604020202020204" charset="0"/>
              </a:rPr>
              <a:t>5. Целевые организации </a:t>
            </a:r>
            <a:r>
              <a:rPr lang="ru-RU" dirty="0" smtClean="0">
                <a:latin typeface="Futura PT Demi" panose="020B0604020202020204" charset="0"/>
              </a:rPr>
              <a:t>– список организаций составляется на основании документа «План набора». Данные выгружаются в раздел Сервиса приема «Организации – Целевые организации»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5" y="1556792"/>
            <a:ext cx="1738529" cy="457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6. Направления подготовки.</a:t>
            </a:r>
          </a:p>
          <a:p>
            <a:r>
              <a:rPr lang="ru-RU" dirty="0">
                <a:latin typeface="Futura PT Demi" panose="020B0604020202020204" charset="0"/>
              </a:rPr>
              <a:t>Если в приемной кампании используются профили направлений подготовки, необходимо </a:t>
            </a:r>
            <a:r>
              <a:rPr lang="ru-RU" b="1" dirty="0">
                <a:latin typeface="Futura PT Demi" panose="020B0604020202020204" charset="0"/>
              </a:rPr>
              <a:t>обязательно </a:t>
            </a:r>
            <a:r>
              <a:rPr lang="ru-RU" dirty="0">
                <a:latin typeface="Futura PT Demi" panose="020B0604020202020204" charset="0"/>
              </a:rPr>
              <a:t>установить опцию ««Выгружать направления подготовки по профилям» и заполнить поле «Вид справочника Профили направлений подготовки/Образовательные программы»  </a:t>
            </a:r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7" y="2924944"/>
            <a:ext cx="10675193" cy="3558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7. Приемные кампании</a:t>
            </a: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>
                <a:latin typeface="Futura PT Demi" panose="020B0604020202020204" charset="0"/>
              </a:rPr>
              <a:t>Чтобы значение поля «Статус приемной кампании» рассчитывалось согласно данным с вкладки «Этапы приемной кампании» документа «Приемная кампания», нужно установить опцию «Выгружать статус приемной кампании в зависимости от дат начала и окончания ПК» на вкладке «Настройки – Общие настройки» формы обработки.</a:t>
            </a:r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79576" y="3573015"/>
            <a:ext cx="7704856" cy="28627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68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8. Сроки </a:t>
            </a:r>
            <a:r>
              <a:rPr lang="ru-RU" u="sng" dirty="0">
                <a:latin typeface="Futura PT Demi" panose="020B0604020202020204" charset="0"/>
              </a:rPr>
              <a:t>приема (контрольные мероприятия ПК, прием заявлений и документов</a:t>
            </a:r>
            <a:r>
              <a:rPr lang="ru-RU" u="sng" dirty="0" smtClean="0">
                <a:latin typeface="Futura PT Demi" panose="020B0604020202020204" charset="0"/>
              </a:rPr>
              <a:t>) </a:t>
            </a:r>
            <a:r>
              <a:rPr lang="ru-RU" dirty="0" smtClean="0">
                <a:latin typeface="Futura PT Demi" panose="020B0604020202020204" charset="0"/>
              </a:rPr>
              <a:t>– заполняется на основании данных с вкладки «Этапы приемной кампании» документа «Приемная кампания». Должны быть заполнены мероприятия приемной кампании для каждого из этапов.</a:t>
            </a:r>
            <a:endParaRPr lang="ru-RU" dirty="0">
              <a:latin typeface="Futura PT Demi" panose="020B060402020202020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9. Сроки </a:t>
            </a:r>
            <a:r>
              <a:rPr lang="ru-RU" u="sng" dirty="0">
                <a:latin typeface="Futura PT Demi" panose="020B0604020202020204" charset="0"/>
              </a:rPr>
              <a:t>приема (контрольные мероприятия ПК</a:t>
            </a:r>
            <a:r>
              <a:rPr lang="ru-RU" u="sng" dirty="0" smtClean="0">
                <a:latin typeface="Futura PT Demi" panose="020B0604020202020204" charset="0"/>
              </a:rPr>
              <a:t>) </a:t>
            </a:r>
            <a:r>
              <a:rPr lang="ru-RU" dirty="0" smtClean="0">
                <a:latin typeface="Futura PT Demi" panose="020B0604020202020204" charset="0"/>
              </a:rPr>
              <a:t>– </a:t>
            </a:r>
            <a:r>
              <a:rPr lang="ru-RU" dirty="0">
                <a:latin typeface="Futura PT Demi" panose="020B0604020202020204" charset="0"/>
              </a:rPr>
              <a:t>заполняется на основании данных с вкладки «Этапы приемной кампании» документа «Приемная кампания». Должны быть заполнены мероприятия приемной кампании для каждого из этапов.</a:t>
            </a: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dirty="0">
                <a:latin typeface="Futura PT Demi" panose="020B0604020202020204" charset="0"/>
              </a:rPr>
              <a:t>Перед выгрузкой сроков приема необходимо убедиться, что среди этапов приемной кампании нет тех, для которых не созданы конкурсные группы. Т.е. в плане набора должна присутствовать хотя бы одна конкурсная группа для каждой комбинации характеристик этапа (уровень подготовки + форма обучения + основание поступления + особенности приема + категория приема). Также следует проверить корректность номеров этапов приемной кампании.</a:t>
            </a:r>
          </a:p>
          <a:p>
            <a:r>
              <a:rPr lang="ru-RU" dirty="0">
                <a:latin typeface="Futura PT Demi" panose="020B0604020202020204" charset="0"/>
              </a:rPr>
              <a:t>Требуемые номера этапов:</a:t>
            </a:r>
          </a:p>
          <a:p>
            <a:r>
              <a:rPr lang="ru-RU" dirty="0">
                <a:latin typeface="Futura PT Demi" panose="020B0604020202020204" charset="0"/>
              </a:rPr>
              <a:t>• для особой квоты, отдельной (ранее специальной) квоты, целевого приема - 0;</a:t>
            </a:r>
          </a:p>
          <a:p>
            <a:r>
              <a:rPr lang="ru-RU" dirty="0">
                <a:latin typeface="Futura PT Demi" panose="020B0604020202020204" charset="0"/>
              </a:rPr>
              <a:t>• для общего конкурса, полного возмещения затрат - 1.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/>
              <a:t>«1С:УНИВЕРСИТЕТ» И</a:t>
            </a:r>
            <a:br>
              <a:rPr lang="ru-RU" sz="4000" kern="0" dirty="0"/>
            </a:br>
            <a:r>
              <a:rPr lang="ru-RU" sz="4000" kern="0" dirty="0"/>
              <a:t>«1С:УНИВЕРСИТЕТ ПРОФ».</a:t>
            </a:r>
            <a:br>
              <a:rPr lang="ru-RU" sz="4000" kern="0" dirty="0"/>
            </a:br>
            <a:r>
              <a:rPr lang="ru-RU" sz="4000" kern="0" dirty="0"/>
              <a:t>ОБЩАЯ ИНФОРМАЦИЯ О РЕШЕНИЯХ</a:t>
            </a:r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4752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Сроки приема.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Важно знать!</a:t>
            </a:r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Из </a:t>
            </a:r>
            <a:r>
              <a:rPr lang="ru-RU" dirty="0">
                <a:latin typeface="Futura PT Demi" panose="020B0604020202020204" charset="0"/>
              </a:rPr>
              <a:t>таблицы 1, «Сроки проведения», при выгрузке берутся только даты издания приказа </a:t>
            </a:r>
            <a:r>
              <a:rPr lang="ru-RU" dirty="0" smtClean="0">
                <a:latin typeface="Futura PT Demi" panose="020B0604020202020204" charset="0"/>
              </a:rPr>
              <a:t>(с </a:t>
            </a:r>
            <a:r>
              <a:rPr lang="ru-RU" dirty="0">
                <a:latin typeface="Futura PT Demi" panose="020B0604020202020204" charset="0"/>
              </a:rPr>
              <a:t>приоритетом из таблицы 2, «Даты мероприятий», если издание приказов </a:t>
            </a:r>
            <a:r>
              <a:rPr lang="ru-RU" dirty="0" smtClean="0">
                <a:latin typeface="Futura PT Demi" panose="020B0604020202020204" charset="0"/>
              </a:rPr>
              <a:t>продублировано </a:t>
            </a:r>
            <a:r>
              <a:rPr lang="ru-RU" dirty="0">
                <a:latin typeface="Futura PT Demi" panose="020B0604020202020204" charset="0"/>
              </a:rPr>
              <a:t>в таблицу 2, «Даты мероприятий»). Все остальные даты берутся из таблицы 2, «Даты мероприятий».</a:t>
            </a:r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24228"/>
          <a:stretch/>
        </p:blipFill>
        <p:spPr bwMode="auto">
          <a:xfrm>
            <a:off x="5591945" y="1556792"/>
            <a:ext cx="6119836" cy="460851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88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10. Конкурсные группы</a:t>
            </a: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поле «Формат выгрузки наименований конкурсных групп» </a:t>
            </a:r>
            <a:r>
              <a:rPr lang="ru-RU" dirty="0" smtClean="0">
                <a:latin typeface="Futura PT Demi" panose="020B0604020202020204" charset="0"/>
              </a:rPr>
              <a:t>выбирается формат </a:t>
            </a:r>
            <a:r>
              <a:rPr lang="ru-RU" dirty="0">
                <a:latin typeface="Futura PT Demi" panose="020B0604020202020204" charset="0"/>
              </a:rPr>
              <a:t>выгрузки наименований конкурсных </a:t>
            </a:r>
            <a:r>
              <a:rPr lang="ru-RU" dirty="0" smtClean="0">
                <a:latin typeface="Futura PT Demi" panose="020B0604020202020204" charset="0"/>
              </a:rPr>
              <a:t>групп:</a:t>
            </a:r>
            <a:endParaRPr lang="ru-RU" dirty="0">
              <a:latin typeface="Futura PT Demi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УГС/Направление </a:t>
            </a:r>
            <a:r>
              <a:rPr lang="ru-RU" dirty="0">
                <a:latin typeface="Futura PT Demi" panose="020B0604020202020204" charset="0"/>
              </a:rPr>
              <a:t>– выгружаемое наименование конкурсной группы будет сформировано на основании значений полей «Укрупненная группа специальностей» и «Направление (специальность)» справочника «Конкурсные группы»: если заполнено поле «Укрупненная группа специальностей», то будет выгружено значение этого поля, если нет – значение поля «Направление (специальность)»;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Представление/наименование </a:t>
            </a:r>
            <a:r>
              <a:rPr lang="ru-RU" dirty="0">
                <a:latin typeface="Futura PT Demi" panose="020B0604020202020204" charset="0"/>
              </a:rPr>
              <a:t>(если представление отсутствует) конкурсной группы – выгружаемое наименование конкурсной группы будет взято из поля «Представление» или «Наименование» (если поле «Представление» не заполнено) справочника «Конкурсные группы»;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Наименование </a:t>
            </a:r>
            <a:r>
              <a:rPr lang="ru-RU" dirty="0">
                <a:latin typeface="Futura PT Demi" panose="020B0604020202020204" charset="0"/>
              </a:rPr>
              <a:t>конкурсной группы – выгружаемое наименование конкурсной группы будет взято из поля «Наименование» справочника «Конкурсные группы»;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Представление </a:t>
            </a:r>
            <a:r>
              <a:rPr lang="ru-RU" dirty="0">
                <a:latin typeface="Futura PT Demi" panose="020B0604020202020204" charset="0"/>
              </a:rPr>
              <a:t>конкурсной группы – выгружаемое наименование конкурсной группы будет взято из поля «Представление» справочника «Конкурсные группы».</a:t>
            </a:r>
          </a:p>
          <a:p>
            <a:r>
              <a:rPr lang="ru-RU" dirty="0" smtClean="0">
                <a:latin typeface="Futura PT Demi" panose="020B0604020202020204" charset="0"/>
              </a:rPr>
              <a:t>Опции </a:t>
            </a:r>
            <a:r>
              <a:rPr lang="ru-RU" dirty="0">
                <a:latin typeface="Futura PT Demi" panose="020B0604020202020204" charset="0"/>
              </a:rPr>
              <a:t>«Выгружать направления подготовки по профилям», «Выгружать факультеты/институты», «Выгружать кафедры» могут быть установлены при необходимости.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10. Конкурсные группы</a:t>
            </a:r>
          </a:p>
          <a:p>
            <a:endParaRPr lang="ru-RU" dirty="0">
              <a:latin typeface="Futura PT Demi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В поле «Тип документа «Портфолио (Творческая работа)»» можно выбрать тип документа (из справочника «Типы документов»); если этот тип документа присутствует для конкурсной группы в документе «Документы, предоставляемые поступающими», то в Сервисе приема  для конкурсной группы будет заполнен признак конкурсной группы «Необходимость прикрепления портфолио (творческих работ) к заявлению в виде файла</a:t>
            </a:r>
            <a:r>
              <a:rPr lang="ru-RU" dirty="0" smtClean="0">
                <a:latin typeface="Futura PT Demi" panose="020B0604020202020204" charset="0"/>
              </a:rPr>
              <a:t>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927648" y="3588117"/>
            <a:ext cx="6152515" cy="31877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9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10. Конкурсные группы</a:t>
            </a:r>
          </a:p>
          <a:p>
            <a:endParaRPr lang="ru-RU" dirty="0">
              <a:latin typeface="Futura PT Demi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Futura PT Demi" panose="020B0604020202020204" charset="0"/>
              </a:rPr>
              <a:t>В </a:t>
            </a:r>
            <a:r>
              <a:rPr lang="ru-RU" dirty="0">
                <a:latin typeface="Futura PT Demi" panose="020B0604020202020204" charset="0"/>
              </a:rPr>
              <a:t>поле «Тип документа «Документ, подтверждающий медицинский осмотр (обследование)»» можно выбрать тип документа (из справочника «Типы документов»); если этот тип документа присутствует для конкурсной группы в документе «Документы, предоставляемые поступающими», то в Сервисе приема  для конкурсной группы будет заполнен признак конкурсной группы «Необходимость прохождения поступающими обязательного предварительного медицинского осмотра (обследования)».</a:t>
            </a:r>
          </a:p>
          <a:p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171717" y="3764698"/>
            <a:ext cx="5920573" cy="2976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87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11. Вступительные </a:t>
            </a:r>
            <a:r>
              <a:rPr lang="ru-RU" u="sng" dirty="0">
                <a:latin typeface="Futura PT Demi" panose="020B0604020202020204" charset="0"/>
              </a:rPr>
              <a:t>испытания </a:t>
            </a:r>
            <a:endParaRPr lang="ru-RU" u="sng" dirty="0" smtClean="0">
              <a:latin typeface="Futura PT Demi" panose="020B0604020202020204" charset="0"/>
            </a:endParaRP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b="1" dirty="0">
                <a:latin typeface="Futura PT Demi" panose="020B0604020202020204" charset="0"/>
              </a:rPr>
              <a:t>Важно! </a:t>
            </a:r>
            <a:r>
              <a:rPr lang="ru-RU" dirty="0">
                <a:latin typeface="Futura PT Demi" panose="020B0604020202020204" charset="0"/>
              </a:rPr>
              <a:t>Для творческих испытаний в документе «Вступительные испытания» должен быть указан тип вступительного испытания «Дополнительное испытание творческой и (или) профессиональной направленности» либо «Дополнительное испытание профильной направленности</a:t>
            </a:r>
            <a:r>
              <a:rPr lang="ru-RU" dirty="0" smtClean="0">
                <a:latin typeface="Futura PT Demi" panose="020B0604020202020204" charset="0"/>
              </a:rPr>
              <a:t>».</a:t>
            </a: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Перед выгрузкой вступительных испытаний в документе «Установка соответствий справочников информационных систем» должны быть настроены соответствия для справочников: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Образовательные предметы (</a:t>
            </a:r>
            <a:r>
              <a:rPr lang="ru-RU" dirty="0" err="1">
                <a:latin typeface="Futura PT Demi" panose="020B0604020202020204" charset="0"/>
              </a:rPr>
              <a:t>SubjectCls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Типы вступительных испытаний (</a:t>
            </a:r>
            <a:r>
              <a:rPr lang="ru-RU" dirty="0" err="1">
                <a:latin typeface="Futura PT Demi" panose="020B0604020202020204" charset="0"/>
              </a:rPr>
              <a:t>EntranceTestTypeCls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Предметы централизованного тестирования Республики Беларусь (</a:t>
            </a:r>
            <a:r>
              <a:rPr lang="ru-RU" dirty="0" err="1">
                <a:latin typeface="Futura PT Demi" panose="020B0604020202020204" charset="0"/>
              </a:rPr>
              <a:t>ПредметыЦТРеспубликиБеларусьВнутренний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Предметы ОВИ для новых субъектов РФ (</a:t>
            </a:r>
            <a:r>
              <a:rPr lang="ru-RU" dirty="0" err="1">
                <a:latin typeface="Futura PT Demi" panose="020B0604020202020204" charset="0"/>
              </a:rPr>
              <a:t>ПредметыОВИДляНовыхСубъектовРФВнутренний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Предметы ВВИ по 528 постановлению (ПредметыВВИПо528ПостановлениюВнутренний</a:t>
            </a:r>
            <a:r>
              <a:rPr lang="ru-RU" dirty="0" smtClean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Подробнее – в Приложении 18 файла с ответами на часто задаваемые вопросы по </a:t>
            </a:r>
            <a:r>
              <a:rPr lang="ru-RU" dirty="0" err="1" smtClean="0">
                <a:latin typeface="Futura PT Demi" panose="020B0604020202020204" charset="0"/>
              </a:rPr>
              <a:t>Суперсервису</a:t>
            </a:r>
            <a:r>
              <a:rPr lang="ru-RU" dirty="0" smtClean="0">
                <a:latin typeface="Futura PT Demi" panose="020B0604020202020204" charset="0"/>
              </a:rPr>
              <a:t>, доступен для скачивания на </a:t>
            </a:r>
            <a:r>
              <a:rPr lang="en-US" dirty="0">
                <a:latin typeface="Futura PT Demi" panose="020B0604020202020204" charset="0"/>
                <a:hlinkClick r:id="rId4"/>
              </a:rPr>
              <a:t>https://sgu-infocom.ru/support/faq</a:t>
            </a:r>
            <a:r>
              <a:rPr lang="en-US" dirty="0" smtClean="0">
                <a:latin typeface="Futura PT Demi" panose="020B0604020202020204" charset="0"/>
                <a:hlinkClick r:id="rId4"/>
              </a:rPr>
              <a:t>/</a:t>
            </a:r>
            <a:r>
              <a:rPr lang="ru-RU" dirty="0" smtClean="0">
                <a:latin typeface="Futura PT Demi" panose="020B0604020202020204" charset="0"/>
              </a:rPr>
              <a:t> </a:t>
            </a:r>
            <a:endParaRPr lang="ru-RU" dirty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11. Вступительные </a:t>
            </a:r>
            <a:r>
              <a:rPr lang="ru-RU" u="sng" dirty="0">
                <a:latin typeface="Futura PT Demi" panose="020B0604020202020204" charset="0"/>
              </a:rPr>
              <a:t>испытания </a:t>
            </a:r>
            <a:endParaRPr lang="ru-RU" u="sng" dirty="0" smtClean="0">
              <a:latin typeface="Futura PT Demi" panose="020B0604020202020204" charset="0"/>
            </a:endParaRP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Дополнительные параметры выгрузки вступительных испытаний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Futura PT Demi" panose="020B0604020202020204" charset="0"/>
              </a:rPr>
              <a:t>«</a:t>
            </a:r>
            <a:r>
              <a:rPr lang="ru-RU" sz="1600" dirty="0">
                <a:latin typeface="Futura PT Demi" panose="020B0604020202020204" charset="0"/>
              </a:rPr>
              <a:t>Выгружать базовые ВИ» – если данная опция включена, то выгружаются базовые ВИ (основные предметы, с ЕГЭ и заменяемые). Если опция выключена, то выгружаются заменяющие ВИ (основные не ЕГЭ и предметы по выбору). Если опция выключена, то выгружаются заменяющие ВИ (основные не ЕГЭ и предметы по выбору). </a:t>
            </a:r>
            <a:r>
              <a:rPr lang="ru-RU" sz="1600" b="1" dirty="0">
                <a:latin typeface="Futura PT Demi" panose="020B0604020202020204" charset="0"/>
              </a:rPr>
              <a:t>Первоначально выгрузку вступительных испытаний нужно провести с включенной опцией</a:t>
            </a:r>
            <a:r>
              <a:rPr lang="ru-RU" sz="1600" b="1" dirty="0" smtClean="0">
                <a:latin typeface="Futura PT Demi" panose="020B0604020202020204" charset="0"/>
              </a:rPr>
              <a:t>.</a:t>
            </a:r>
            <a:endParaRPr lang="ru-RU" sz="1600" b="1" dirty="0">
              <a:latin typeface="Futura PT Demi" panose="020B06040202020202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65" y="3501008"/>
            <a:ext cx="8845277" cy="3035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11. Вступительные </a:t>
            </a:r>
            <a:r>
              <a:rPr lang="ru-RU" u="sng" dirty="0">
                <a:latin typeface="Futura PT Demi" panose="020B0604020202020204" charset="0"/>
              </a:rPr>
              <a:t>испытания </a:t>
            </a:r>
            <a:endParaRPr lang="ru-RU" u="sng" dirty="0" smtClean="0">
              <a:latin typeface="Futura PT Demi" panose="020B0604020202020204" charset="0"/>
            </a:endParaRPr>
          </a:p>
          <a:p>
            <a:endParaRPr lang="ru-RU" dirty="0" smtClean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Дополнительные параметры выгрузки вступительных испытаний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Futura PT Demi" panose="020B0604020202020204" charset="0"/>
              </a:rPr>
              <a:t>«</a:t>
            </a:r>
            <a:r>
              <a:rPr lang="ru-RU" sz="1600" dirty="0">
                <a:latin typeface="Futura PT Demi" panose="020B0604020202020204" charset="0"/>
              </a:rPr>
              <a:t>Выгружать общеобразовательные предметы для СПО» – если включена данная опция, то при выгрузке вступительных испытаний с типом «ВИ на базе среднего профессионального образования» в выгружаемые данные будут включаться общеобразовательные предметы (элементы справочника «Образовательные предметы (</a:t>
            </a:r>
            <a:r>
              <a:rPr lang="ru-RU" sz="1600" dirty="0" err="1">
                <a:latin typeface="Futura PT Demi" panose="020B0604020202020204" charset="0"/>
              </a:rPr>
              <a:t>SubjectCls</a:t>
            </a:r>
            <a:r>
              <a:rPr lang="ru-RU" sz="1600" dirty="0">
                <a:latin typeface="Futura PT Demi" panose="020B0604020202020204" charset="0"/>
              </a:rPr>
              <a:t>)» Сервиса приема с флагом «</a:t>
            </a:r>
            <a:r>
              <a:rPr lang="ru-RU" sz="1600" dirty="0" err="1">
                <a:latin typeface="Futura PT Demi" panose="020B0604020202020204" charset="0"/>
              </a:rPr>
              <a:t>Ege</a:t>
            </a:r>
            <a:r>
              <a:rPr lang="ru-RU" sz="1600" dirty="0">
                <a:latin typeface="Futura PT Demi" panose="020B0604020202020204" charset="0"/>
              </a:rPr>
              <a:t>» = </a:t>
            </a:r>
            <a:r>
              <a:rPr lang="ru-RU" sz="1600" dirty="0" err="1">
                <a:latin typeface="Futura PT Demi" panose="020B0604020202020204" charset="0"/>
              </a:rPr>
              <a:t>true</a:t>
            </a:r>
            <a:r>
              <a:rPr lang="ru-RU" sz="1600" dirty="0">
                <a:latin typeface="Futura PT Demi" panose="020B0604020202020204" charset="0"/>
              </a:rPr>
              <a:t>). Если опция «Выгружать общеобразовательные предметы для СПО» выключена, такие предметы выгружаться не </a:t>
            </a:r>
            <a:r>
              <a:rPr lang="ru-RU" sz="1600" dirty="0" smtClean="0">
                <a:latin typeface="Futura PT Demi" panose="020B0604020202020204" charset="0"/>
              </a:rPr>
              <a:t>будут. До </a:t>
            </a:r>
            <a:r>
              <a:rPr lang="ru-RU" sz="1600" dirty="0">
                <a:latin typeface="Futura PT Demi" panose="020B0604020202020204" charset="0"/>
              </a:rPr>
              <a:t>появления опции данные выгружались в таком виде, как если бы опция была </a:t>
            </a:r>
            <a:r>
              <a:rPr lang="ru-RU" sz="1600" dirty="0" smtClean="0">
                <a:latin typeface="Futura PT Demi" panose="020B0604020202020204" charset="0"/>
              </a:rPr>
              <a:t>включена. Если </a:t>
            </a:r>
            <a:r>
              <a:rPr lang="ru-RU" sz="1600" dirty="0">
                <a:latin typeface="Futura PT Demi" panose="020B0604020202020204" charset="0"/>
              </a:rPr>
              <a:t>требуется удалить вступительные испытания по общеобразовательным предметам с типом «ВИ на базе среднего профессионального образования», которые были выгружены ранее, перед удалением нужно включить </a:t>
            </a:r>
            <a:r>
              <a:rPr lang="ru-RU" sz="1600" dirty="0" smtClean="0">
                <a:latin typeface="Futura PT Demi" panose="020B0604020202020204" charset="0"/>
              </a:rPr>
              <a:t>опцию. В </a:t>
            </a:r>
            <a:r>
              <a:rPr lang="ru-RU" sz="1600" dirty="0">
                <a:latin typeface="Futura PT Demi" panose="020B0604020202020204" charset="0"/>
              </a:rPr>
              <a:t>дальнейшем опцию рекомендуется выключить.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Futura PT Demi" panose="020B0604020202020204" charset="0"/>
              </a:rPr>
              <a:t>«</a:t>
            </a:r>
            <a:r>
              <a:rPr lang="ru-RU" sz="1600" dirty="0">
                <a:latin typeface="Futura PT Demi" panose="020B0604020202020204" charset="0"/>
              </a:rPr>
              <a:t>Предметы, не выгружаемые при выгрузке СПО» – в этом поле могут быть перечислены предметы, которые не будут включаться в данные для выгрузки вступительных испытаний с типом «ВИ на базе среднего профессионального образования». </a:t>
            </a:r>
            <a:r>
              <a:rPr lang="ru-RU" sz="1600" dirty="0" smtClean="0">
                <a:latin typeface="Futura PT Demi" panose="020B0604020202020204" charset="0"/>
              </a:rPr>
              <a:t> Если </a:t>
            </a:r>
            <a:r>
              <a:rPr lang="ru-RU" sz="1600" dirty="0">
                <a:latin typeface="Futura PT Demi" panose="020B0604020202020204" charset="0"/>
              </a:rPr>
              <a:t>требуется удалить вступительные испытания по указанным предметам, которые были выгружены ранее, перед удалением нужно очистить </a:t>
            </a:r>
            <a:r>
              <a:rPr lang="ru-RU" sz="1600" dirty="0" smtClean="0">
                <a:latin typeface="Futura PT Demi" panose="020B0604020202020204" charset="0"/>
              </a:rPr>
              <a:t>настройку. В </a:t>
            </a:r>
            <a:r>
              <a:rPr lang="ru-RU" sz="1600" dirty="0">
                <a:latin typeface="Futura PT Demi" panose="020B0604020202020204" charset="0"/>
              </a:rPr>
              <a:t>большинстве случаев поле «Предметы, не выгружаемые при выгрузке СПО», не рекомендуется использовать и достаточно отключения опции «Выгружать общеобразовательные предметы для СПО», т.к. есть вероятность некорректной настройки.</a:t>
            </a:r>
          </a:p>
          <a:p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12. Расписание </a:t>
            </a:r>
            <a:r>
              <a:rPr lang="ru-RU" u="sng" dirty="0">
                <a:latin typeface="Futura PT Demi" panose="020B0604020202020204" charset="0"/>
              </a:rPr>
              <a:t>вступительных испытаний </a:t>
            </a:r>
            <a:endParaRPr lang="ru-RU" u="sng" dirty="0" smtClean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>
                <a:latin typeface="Futura PT Demi" panose="020B0604020202020204" charset="0"/>
              </a:rPr>
              <a:t>Если часть вступительных испытаний сдается очно, а часть – нет, то вначале нужно установить опцию «Тип сдачи ВИ очная», заполнить данные для отправки, в табличной части «Данные для заполнения» отметить сдаваемые в </a:t>
            </a:r>
            <a:r>
              <a:rPr lang="ru-RU" b="1" dirty="0">
                <a:latin typeface="Futura PT Demi" panose="020B0604020202020204" charset="0"/>
              </a:rPr>
              <a:t>очной </a:t>
            </a:r>
            <a:r>
              <a:rPr lang="ru-RU" dirty="0">
                <a:latin typeface="Futura PT Demi" panose="020B0604020202020204" charset="0"/>
              </a:rPr>
              <a:t>форме вступительные испытания и сформировать пакеты для отправки, а затем снять опцию «Тип сдачи ВИ очная», заполнить данные для отправки, отметить вступительные испытания, сдаваемые в </a:t>
            </a:r>
            <a:r>
              <a:rPr lang="ru-RU" b="1" dirty="0" smtClean="0">
                <a:latin typeface="Futura PT Demi" panose="020B0604020202020204" charset="0"/>
              </a:rPr>
              <a:t>заочной (дистанционной)</a:t>
            </a:r>
            <a:r>
              <a:rPr lang="ru-RU" dirty="0" smtClean="0">
                <a:latin typeface="Futura PT Demi" panose="020B0604020202020204" charset="0"/>
              </a:rPr>
              <a:t> </a:t>
            </a:r>
            <a:r>
              <a:rPr lang="ru-RU" dirty="0">
                <a:latin typeface="Futura PT Demi" panose="020B0604020202020204" charset="0"/>
              </a:rPr>
              <a:t>форме и также сформировать пакеты для отправки.</a:t>
            </a:r>
            <a:endParaRPr lang="ru-RU" dirty="0" smtClean="0">
              <a:latin typeface="Futura PT Demi" panose="020B06040202020202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81" y="3933056"/>
            <a:ext cx="8448245" cy="2678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12. Расписание </a:t>
            </a:r>
            <a:r>
              <a:rPr lang="ru-RU" u="sng" dirty="0">
                <a:latin typeface="Futura PT Demi" panose="020B0604020202020204" charset="0"/>
              </a:rPr>
              <a:t>вступительных испытаний </a:t>
            </a:r>
            <a:endParaRPr lang="ru-RU" u="sng" dirty="0" smtClean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Если </a:t>
            </a:r>
            <a:r>
              <a:rPr lang="ru-RU" dirty="0">
                <a:latin typeface="Futura PT Demi" panose="020B0604020202020204" charset="0"/>
              </a:rPr>
              <a:t>необходимо выгрузить </a:t>
            </a:r>
            <a:r>
              <a:rPr lang="ru-RU" b="1" dirty="0">
                <a:latin typeface="Futura PT Demi" panose="020B0604020202020204" charset="0"/>
              </a:rPr>
              <a:t>резервный день</a:t>
            </a:r>
            <a:r>
              <a:rPr lang="ru-RU" dirty="0">
                <a:latin typeface="Futura PT Demi" panose="020B0604020202020204" charset="0"/>
              </a:rPr>
              <a:t> сдачи вступительных испытаний, то </a:t>
            </a:r>
            <a:r>
              <a:rPr lang="ru-RU" dirty="0" smtClean="0">
                <a:latin typeface="Futura PT Demi" panose="020B0604020202020204" charset="0"/>
              </a:rPr>
              <a:t>нужно добавить </a:t>
            </a:r>
            <a:r>
              <a:rPr lang="ru-RU" dirty="0">
                <a:latin typeface="Futura PT Demi" panose="020B0604020202020204" charset="0"/>
              </a:rPr>
              <a:t>его в документе «Расписание вступительных испытаний</a:t>
            </a:r>
            <a:r>
              <a:rPr lang="ru-RU" dirty="0" smtClean="0">
                <a:latin typeface="Futura PT Demi" panose="020B0604020202020204" charset="0"/>
              </a:rPr>
              <a:t>», затем в обработке заполнить </a:t>
            </a:r>
            <a:r>
              <a:rPr lang="ru-RU" dirty="0">
                <a:latin typeface="Futura PT Demi" panose="020B0604020202020204" charset="0"/>
              </a:rPr>
              <a:t>данные для </a:t>
            </a:r>
            <a:r>
              <a:rPr lang="ru-RU" dirty="0" smtClean="0">
                <a:latin typeface="Futura PT Demi" panose="020B0604020202020204" charset="0"/>
              </a:rPr>
              <a:t>отправки, отметить </a:t>
            </a:r>
            <a:r>
              <a:rPr lang="ru-RU" dirty="0">
                <a:latin typeface="Futura PT Demi" panose="020B0604020202020204" charset="0"/>
              </a:rPr>
              <a:t>строки с резервными датами </a:t>
            </a:r>
            <a:r>
              <a:rPr lang="ru-RU" dirty="0" smtClean="0">
                <a:latin typeface="Futura PT Demi" panose="020B0604020202020204" charset="0"/>
              </a:rPr>
              <a:t>сдачи, установить </a:t>
            </a:r>
            <a:r>
              <a:rPr lang="ru-RU" dirty="0">
                <a:latin typeface="Futura PT Demi" panose="020B0604020202020204" charset="0"/>
              </a:rPr>
              <a:t>опцию </a:t>
            </a:r>
            <a:r>
              <a:rPr lang="ru-RU" b="1" dirty="0">
                <a:latin typeface="Futura PT Demi" panose="020B0604020202020204" charset="0"/>
              </a:rPr>
              <a:t>«Резервная дата ВИ</a:t>
            </a:r>
            <a:r>
              <a:rPr lang="ru-RU" b="1" dirty="0" smtClean="0">
                <a:latin typeface="Futura PT Demi" panose="020B0604020202020204" charset="0"/>
              </a:rPr>
              <a:t>»</a:t>
            </a:r>
            <a:r>
              <a:rPr lang="ru-RU" dirty="0" smtClean="0">
                <a:latin typeface="Futura PT Demi" panose="020B0604020202020204" charset="0"/>
              </a:rPr>
              <a:t> и сформировать </a:t>
            </a:r>
            <a:r>
              <a:rPr lang="ru-RU" dirty="0">
                <a:latin typeface="Futura PT Demi" panose="020B0604020202020204" charset="0"/>
              </a:rPr>
              <a:t>пакеты для </a:t>
            </a:r>
            <a:r>
              <a:rPr lang="ru-RU" dirty="0" smtClean="0">
                <a:latin typeface="Futura PT Demi" panose="020B0604020202020204" charset="0"/>
              </a:rPr>
              <a:t>отправки.</a:t>
            </a:r>
            <a:endParaRPr lang="ru-RU" dirty="0">
              <a:latin typeface="Futura PT Demi" panose="020B060402020202020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71" y="3497715"/>
            <a:ext cx="9371465" cy="2938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приемной кампании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604020202020204" charset="0"/>
              </a:rPr>
              <a:t>13. </a:t>
            </a:r>
            <a:r>
              <a:rPr lang="ru-RU" u="sng" dirty="0">
                <a:latin typeface="Futura PT Demi" panose="020B0604020202020204" charset="0"/>
              </a:rPr>
              <a:t>Смена статуса приемной кампании</a:t>
            </a:r>
          </a:p>
          <a:p>
            <a:endParaRPr lang="ru-RU" dirty="0">
              <a:latin typeface="Futura PT Demi" panose="020B0604020202020204" charset="0"/>
            </a:endParaRPr>
          </a:p>
          <a:p>
            <a:r>
              <a:rPr lang="ru-RU" dirty="0" smtClean="0">
                <a:latin typeface="Futura PT Demi" panose="020B0604020202020204" charset="0"/>
              </a:rPr>
              <a:t>Производится именно при смене статуса приемной кампании.</a:t>
            </a:r>
          </a:p>
          <a:p>
            <a:r>
              <a:rPr lang="ru-RU" dirty="0" smtClean="0">
                <a:latin typeface="Futura PT Demi" panose="020B0604020202020204" charset="0"/>
              </a:rPr>
              <a:t>Используется действие </a:t>
            </a:r>
            <a:r>
              <a:rPr lang="ru-RU" dirty="0">
                <a:latin typeface="Futura PT Demi" panose="020B0604020202020204" charset="0"/>
              </a:rPr>
              <a:t>«Изменение данных в системе»</a:t>
            </a:r>
            <a:endParaRPr lang="ru-RU" dirty="0" smtClean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  <a:p>
            <a:endParaRPr lang="ru-RU" dirty="0">
              <a:latin typeface="Futura PT Demi" panose="020B060402020202020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0" y="2996952"/>
            <a:ext cx="10097988" cy="3097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 txBox="1">
            <a:spLocks noChangeArrowheads="1"/>
          </p:cNvSpPr>
          <p:nvPr/>
        </p:nvSpPr>
        <p:spPr bwMode="auto">
          <a:xfrm>
            <a:off x="1992313" y="115888"/>
            <a:ext cx="7034212" cy="10810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«1С:Университет» и </a:t>
            </a:r>
            <a:b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«1С:Университет ПРОФ». </a:t>
            </a:r>
            <a:r>
              <a:rPr lang="ru-RU" altLang="ru-RU" sz="24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Futura PT Demi" panose="020B0702020204020303" pitchFamily="34" charset="-52"/>
              </a:rPr>
              <a:t>Общая информация о решениях.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itchFamily="3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прием в вуз, расчет и распределение нагрузки сотрудников, делопроизводство</a:t>
            </a:r>
            <a:br>
              <a:rPr lang="ru-RU" sz="1800" dirty="0">
                <a:solidFill>
                  <a:srgbClr val="008000"/>
                </a:solidFill>
              </a:rPr>
            </a:br>
            <a:r>
              <a:rPr lang="ru-RU" sz="1800" dirty="0">
                <a:solidFill>
                  <a:srgbClr val="008000"/>
                </a:solidFill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интеграция с ФИС ГИА и приема, интеграция с </a:t>
            </a:r>
            <a:r>
              <a:rPr lang="ru-RU" sz="1800" dirty="0" smtClean="0">
                <a:solidFill>
                  <a:srgbClr val="008000"/>
                </a:solidFill>
              </a:rPr>
              <a:t>ФРДО</a:t>
            </a:r>
            <a:endParaRPr lang="ru-RU" sz="1800" dirty="0">
              <a:solidFill>
                <a:srgbClr val="00800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расписание, послевузовское и дополнительное образование, планирование  и учет результатов выполнения НИР, механизмы эффективного контракта в рамках новых систем оплаты труда, личные кабинеты </a:t>
            </a:r>
            <a:r>
              <a:rPr lang="ru-RU" sz="1800" dirty="0" smtClean="0">
                <a:solidFill>
                  <a:srgbClr val="003399"/>
                </a:solidFill>
              </a:rPr>
              <a:t>поступающего, </a:t>
            </a:r>
            <a:r>
              <a:rPr lang="ru-RU" sz="1800" dirty="0">
                <a:solidFill>
                  <a:srgbClr val="003399"/>
                </a:solidFill>
              </a:rPr>
              <a:t>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</a:t>
            </a:r>
            <a:r>
              <a:rPr lang="ru-RU" sz="1800" dirty="0" smtClean="0">
                <a:solidFill>
                  <a:srgbClr val="003399"/>
                </a:solidFill>
              </a:rPr>
              <a:t>Сервисом приема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Московским социальным реестром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отчеты 1-НК, 2-наука, отчет о деятельности диссертационных советов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8000"/>
                </a:solidFill>
              </a:rPr>
              <a:t>1С:Университет</a:t>
            </a:r>
            <a:r>
              <a:rPr lang="ru-RU" sz="1600" dirty="0"/>
              <a:t>» </a:t>
            </a:r>
            <a:r>
              <a:rPr lang="ru-RU" sz="1600" dirty="0">
                <a:hlinkClick r:id="rId4"/>
              </a:rPr>
              <a:t>http://solutions.1c.ru/catalog/university</a:t>
            </a: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3399"/>
                </a:solidFill>
              </a:rPr>
              <a:t>1С:Университет ПРОФ</a:t>
            </a:r>
            <a:r>
              <a:rPr lang="ru-RU" sz="1600" dirty="0"/>
              <a:t>» </a:t>
            </a:r>
            <a:r>
              <a:rPr lang="ru-RU" sz="1600" dirty="0">
                <a:hlinkClick r:id="rId5"/>
              </a:rPr>
              <a:t>http://solutions.1c.ru/catalog/university-prof</a:t>
            </a:r>
            <a:endParaRPr lang="ru-RU" sz="16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вебинаров, перечень вузов, в которых внедрен/внедряется «1С:Университет» и «1С:Университет ПРОФ»: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1. </a:t>
            </a:r>
            <a:r>
              <a:rPr lang="ru-RU" u="sng" dirty="0" smtClean="0">
                <a:latin typeface="Futura PT Demi" panose="020B0604020202020204" charset="0"/>
              </a:rPr>
              <a:t>Заявление</a:t>
            </a:r>
            <a:r>
              <a:rPr lang="ru-RU" dirty="0" smtClean="0">
                <a:latin typeface="Futura PT Demi" panose="020B0604020202020204" charset="0"/>
              </a:rPr>
              <a:t> </a:t>
            </a:r>
            <a:r>
              <a:rPr lang="ru-RU" dirty="0">
                <a:latin typeface="Futura PT Demi" panose="020B0604020202020204" charset="0"/>
              </a:rPr>
              <a:t>(информация о профиле поступающего в первый раз выгружается в составе заявления). </a:t>
            </a:r>
            <a:endParaRPr lang="ru-RU" dirty="0" smtClean="0">
              <a:latin typeface="Futura PT Demi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2. </a:t>
            </a:r>
            <a:r>
              <a:rPr lang="ru-RU" u="sng" dirty="0" smtClean="0">
                <a:latin typeface="Futura PT Demi" panose="020B0604020202020204" charset="0"/>
              </a:rPr>
              <a:t>Профили </a:t>
            </a:r>
            <a:r>
              <a:rPr lang="ru-RU" u="sng" dirty="0">
                <a:latin typeface="Futura PT Demi" panose="020B0604020202020204" charset="0"/>
              </a:rPr>
              <a:t>поступающих </a:t>
            </a:r>
            <a:r>
              <a:rPr lang="ru-RU" dirty="0">
                <a:latin typeface="Futura PT Demi" panose="020B0604020202020204" charset="0"/>
              </a:rPr>
              <a:t>– т.к. в первый раз данные о профиле поступающего выгружается вместе с заявлением, то в дальнейшем выгрузка профиля может потребоваться</a:t>
            </a:r>
            <a:r>
              <a:rPr lang="ru-RU" dirty="0" smtClean="0">
                <a:latin typeface="Futura PT Demi" panose="020B0604020202020204" charset="0"/>
              </a:rPr>
              <a:t>, </a:t>
            </a:r>
            <a:r>
              <a:rPr lang="ru-RU" b="1" dirty="0" smtClean="0">
                <a:latin typeface="Futura PT Demi" panose="020B0604020202020204" charset="0"/>
              </a:rPr>
              <a:t>только</a:t>
            </a:r>
            <a:r>
              <a:rPr lang="ru-RU" dirty="0" smtClean="0">
                <a:latin typeface="Futura PT Demi" panose="020B0604020202020204" charset="0"/>
              </a:rPr>
              <a:t> </a:t>
            </a:r>
            <a:r>
              <a:rPr lang="ru-RU" dirty="0">
                <a:latin typeface="Futura PT Demi" panose="020B0604020202020204" charset="0"/>
              </a:rPr>
              <a:t>если в данных поступающего произошли изменения. Поэтому для выгрузки профилей поступающих используется действие «Изменение данных в системе».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3. </a:t>
            </a:r>
            <a:r>
              <a:rPr lang="ru-RU" u="sng" dirty="0" smtClean="0">
                <a:latin typeface="Futura PT Demi" panose="020B0604020202020204" charset="0"/>
              </a:rPr>
              <a:t>Документы</a:t>
            </a:r>
            <a:r>
              <a:rPr lang="ru-RU" u="sng" dirty="0">
                <a:latin typeface="Futura PT Demi" panose="020B0604020202020204" charset="0"/>
              </a:rPr>
              <a:t>, удостоверяющие личность поступающих </a:t>
            </a:r>
            <a:r>
              <a:rPr lang="ru-RU" u="sng" dirty="0" smtClean="0">
                <a:latin typeface="Futura PT Demi" panose="020B0604020202020204" charset="0"/>
              </a:rPr>
              <a:t>(дополнительные) </a:t>
            </a:r>
            <a:r>
              <a:rPr lang="ru-RU" dirty="0" smtClean="0">
                <a:latin typeface="Futura PT Demi" panose="020B0604020202020204" charset="0"/>
              </a:rPr>
              <a:t>– выгружаются </a:t>
            </a:r>
            <a:r>
              <a:rPr lang="ru-RU" dirty="0">
                <a:latin typeface="Futura PT Demi" panose="020B0604020202020204" charset="0"/>
              </a:rPr>
              <a:t>в любой момент времени после выгрузки заявлений </a:t>
            </a:r>
            <a:endParaRPr lang="ru-RU" dirty="0" smtClean="0">
              <a:latin typeface="Futura PT Demi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4. </a:t>
            </a:r>
            <a:r>
              <a:rPr lang="ru-RU" u="sng" dirty="0" smtClean="0">
                <a:latin typeface="Futura PT Demi" panose="020B0604020202020204" charset="0"/>
              </a:rPr>
              <a:t>Документы </a:t>
            </a:r>
            <a:r>
              <a:rPr lang="ru-RU" u="sng" dirty="0">
                <a:latin typeface="Futura PT Demi" panose="020B0604020202020204" charset="0"/>
              </a:rPr>
              <a:t>об образовании поступающих </a:t>
            </a:r>
            <a:r>
              <a:rPr lang="ru-RU" dirty="0" smtClean="0">
                <a:latin typeface="Futura PT Demi" panose="020B0604020202020204" charset="0"/>
              </a:rPr>
              <a:t>– выгружаются </a:t>
            </a:r>
            <a:r>
              <a:rPr lang="ru-RU" dirty="0">
                <a:latin typeface="Futura PT Demi" panose="020B0604020202020204" charset="0"/>
              </a:rPr>
              <a:t>в любой момент времени после выгрузки </a:t>
            </a:r>
            <a:r>
              <a:rPr lang="ru-RU" dirty="0" smtClean="0">
                <a:latin typeface="Futura PT Demi" panose="020B0604020202020204" charset="0"/>
              </a:rPr>
              <a:t>заявлений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5. </a:t>
            </a:r>
            <a:r>
              <a:rPr lang="ru-RU" u="sng" dirty="0" smtClean="0">
                <a:latin typeface="Futura PT Demi" panose="020B0604020202020204" charset="0"/>
              </a:rPr>
              <a:t>Документы</a:t>
            </a:r>
            <a:r>
              <a:rPr lang="ru-RU" u="sng" dirty="0">
                <a:latin typeface="Futura PT Demi" panose="020B0604020202020204" charset="0"/>
              </a:rPr>
              <a:t>, подтверждающие ИД </a:t>
            </a:r>
            <a:r>
              <a:rPr lang="ru-RU" dirty="0" smtClean="0">
                <a:latin typeface="Futura PT Demi" panose="020B0604020202020204" charset="0"/>
              </a:rPr>
              <a:t>– выгружаются </a:t>
            </a:r>
            <a:r>
              <a:rPr lang="ru-RU" dirty="0">
                <a:latin typeface="Futura PT Demi" panose="020B0604020202020204" charset="0"/>
              </a:rPr>
              <a:t>в любой момент времени после выгрузки </a:t>
            </a:r>
            <a:r>
              <a:rPr lang="ru-RU" dirty="0" smtClean="0">
                <a:latin typeface="Futura PT Demi" panose="020B0604020202020204" charset="0"/>
              </a:rPr>
              <a:t>заявлений</a:t>
            </a:r>
            <a:endParaRPr lang="ru-RU" dirty="0">
              <a:latin typeface="Futura PT Demi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Futura PT Demi" panose="020B0604020202020204" charset="0"/>
              </a:rPr>
              <a:t>6. </a:t>
            </a:r>
            <a:r>
              <a:rPr lang="ru-RU" u="sng" dirty="0" smtClean="0">
                <a:latin typeface="Futura PT Demi" panose="020B0604020202020204" charset="0"/>
              </a:rPr>
              <a:t>Документы</a:t>
            </a:r>
            <a:r>
              <a:rPr lang="ru-RU" u="sng" dirty="0">
                <a:latin typeface="Futura PT Demi" panose="020B0604020202020204" charset="0"/>
              </a:rPr>
              <a:t>, подтверждающие льготу или отличительный признак </a:t>
            </a:r>
            <a:r>
              <a:rPr lang="ru-RU" dirty="0" smtClean="0">
                <a:latin typeface="Futura PT Demi" panose="020B0604020202020204" charset="0"/>
              </a:rPr>
              <a:t>– выгружаются </a:t>
            </a:r>
            <a:r>
              <a:rPr lang="ru-RU" dirty="0">
                <a:latin typeface="Futura PT Demi" panose="020B0604020202020204" charset="0"/>
              </a:rPr>
              <a:t>в любой момент времени после выгрузки </a:t>
            </a:r>
            <a:r>
              <a:rPr lang="ru-RU" dirty="0" smtClean="0">
                <a:latin typeface="Futura PT Demi" panose="020B0604020202020204" charset="0"/>
              </a:rPr>
              <a:t>заявлений</a:t>
            </a:r>
          </a:p>
        </p:txBody>
      </p:sp>
    </p:spTree>
    <p:extLst>
      <p:ext uri="{BB962C8B-B14F-4D97-AF65-F5344CB8AC3E}">
        <p14:creationId xmlns:p14="http://schemas.microsoft.com/office/powerpoint/2010/main" val="29541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84784"/>
            <a:ext cx="10855071" cy="5111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7. </a:t>
            </a:r>
            <a:r>
              <a:rPr lang="ru-RU" u="sng" dirty="0">
                <a:latin typeface="Futura PT Demi" panose="020B0604020202020204" charset="0"/>
              </a:rPr>
              <a:t>Конкурсные группы заявления </a:t>
            </a:r>
            <a:r>
              <a:rPr lang="ru-RU" dirty="0">
                <a:latin typeface="Futura PT Demi" panose="020B0604020202020204" charset="0"/>
              </a:rPr>
              <a:t>– необходимо выбирать, если изменился состав конкурсов в заявлении, в частности, если были добавлены направления в заявление поступающего. 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8. Изменение </a:t>
            </a:r>
            <a:r>
              <a:rPr lang="ru-RU" u="sng" dirty="0">
                <a:latin typeface="Futura PT Demi" panose="020B0604020202020204" charset="0"/>
              </a:rPr>
              <a:t>приоритета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необходимо выбирать, если в заявлении поступающего изменились только приоритеты ранее добавленных конкурсов, т.е. добавления/удаления конкурсов не происходило. Если менялся состав конкурсов в заявлении, надо выбирать «Конкурсные группы заявления», приоритет нового конкурса выгрузится вместе с ним. 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u="sng" dirty="0" smtClean="0">
                <a:latin typeface="Futura PT Demi" panose="020B0604020202020204" charset="0"/>
              </a:rPr>
              <a:t>9. Изменение </a:t>
            </a:r>
            <a:r>
              <a:rPr lang="ru-RU" u="sng" dirty="0">
                <a:latin typeface="Futura PT Demi" panose="020B0604020202020204" charset="0"/>
              </a:rPr>
              <a:t>статуса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 выгружается после первоначальной выгрузки заявления (п.1 данного списка) или изменения конкурсной группы заявления (п.8 данного списка). При выборе этой сущности нужно нажать кнопку «Новый статус» и в открывшейся форме в поле «Устанавливаемый статус» выбрать статус, который будет установлен для выбранных конкурсных групп заявления при выгрузке, и нажать кнопку «Выбрать». После этого нужно нажать кнопку «Заполнить данные для отправки», отметить «галочкой» выгружаемые данные и нажать кнопку «Сформировать пакеты для отправки». В результате при выгрузке всем отмеченным заявлениям будет присвоен выбранный статус</a:t>
            </a:r>
            <a:r>
              <a:rPr lang="ru-RU" dirty="0" smtClean="0">
                <a:latin typeface="Futura PT Demi" panose="020B0604020202020204" charset="0"/>
              </a:rPr>
              <a:t>.</a:t>
            </a:r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1" y="1524648"/>
            <a:ext cx="10554791" cy="4856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10. Индивидуальные достижения поступающих </a:t>
            </a:r>
            <a:r>
              <a:rPr lang="ru-RU" sz="1600" dirty="0">
                <a:latin typeface="Futura PT Demi" panose="020B0604020202020204" charset="0"/>
              </a:rPr>
              <a:t>– данные выгружаются после того, как было выгружено заявление (п.1 данного списка) и документы, подтверждающие ИД (п.6 данного списка); если в состав конкурсов заявления вносились изменения, также должны быть выгружены конкурсные группы заявления (п.8 данного списка).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11. Особые льготы </a:t>
            </a:r>
            <a:r>
              <a:rPr lang="ru-RU" sz="1600" dirty="0">
                <a:latin typeface="Futura PT Demi" panose="020B0604020202020204" charset="0"/>
              </a:rPr>
              <a:t>– данные выгружаются после того, как было выгружено заявление (п.1 данного списка) и документы, подтверждающие льготу или отличительный признак (п.7 данного списка); если в состав конкурсов заявления вносились изменения, также должны быть выгружены конкурсные группы заявления (п.8 данного списка).</a:t>
            </a:r>
          </a:p>
          <a:p>
            <a:pPr>
              <a:spcAft>
                <a:spcPts val="1200"/>
              </a:spcAft>
            </a:pPr>
            <a:r>
              <a:rPr lang="ru-RU" sz="1600" u="sng" dirty="0" smtClean="0">
                <a:latin typeface="Futura PT Demi" panose="020B0604020202020204" charset="0"/>
              </a:rPr>
              <a:t>12</a:t>
            </a:r>
            <a:r>
              <a:rPr lang="ru-RU" sz="1600" u="sng" dirty="0">
                <a:latin typeface="Futura PT Demi" panose="020B0604020202020204" charset="0"/>
              </a:rPr>
              <a:t>. Оригинал документа об образовании, поданный в ООВО абитуриентом </a:t>
            </a:r>
            <a:r>
              <a:rPr lang="ru-RU" sz="1600" u="sng" dirty="0" smtClean="0">
                <a:latin typeface="Futura PT Demi" panose="020B0604020202020204" charset="0"/>
              </a:rPr>
              <a:t>лично</a:t>
            </a:r>
            <a:r>
              <a:rPr lang="ru-RU" sz="1600" dirty="0" smtClean="0">
                <a:latin typeface="Futura PT Demi" panose="020B0604020202020204" charset="0"/>
              </a:rPr>
              <a:t> – выгружается, если для документа об образовании в заявлении и личном деле поступающего указан вид документа «Оригинал».  </a:t>
            </a:r>
            <a:r>
              <a:rPr lang="ru-RU" sz="1600" dirty="0">
                <a:latin typeface="Futura PT Demi" panose="020B0604020202020204" charset="0"/>
              </a:rPr>
              <a:t>Действие – «Внесение данных в </a:t>
            </a:r>
            <a:r>
              <a:rPr lang="ru-RU" sz="1600" dirty="0" smtClean="0">
                <a:latin typeface="Futura PT Demi" panose="020B0604020202020204" charset="0"/>
              </a:rPr>
              <a:t>систему».</a:t>
            </a:r>
          </a:p>
          <a:p>
            <a:pPr>
              <a:spcAft>
                <a:spcPts val="1200"/>
              </a:spcAft>
            </a:pPr>
            <a:r>
              <a:rPr lang="ru-RU" sz="1600" u="sng" dirty="0" smtClean="0">
                <a:latin typeface="Futura PT Demi" panose="020B0604020202020204" charset="0"/>
              </a:rPr>
              <a:t>13. Запись </a:t>
            </a:r>
            <a:r>
              <a:rPr lang="ru-RU" sz="1600" u="sng" dirty="0">
                <a:latin typeface="Futura PT Demi" panose="020B0604020202020204" charset="0"/>
              </a:rPr>
              <a:t>на сдачу ВИ (предмета)</a:t>
            </a:r>
            <a:r>
              <a:rPr lang="ru-RU" sz="1600" dirty="0">
                <a:latin typeface="Futura PT Demi" panose="020B0604020202020204" charset="0"/>
              </a:rPr>
              <a:t> </a:t>
            </a:r>
            <a:r>
              <a:rPr lang="ru-RU" sz="1600" dirty="0" smtClean="0">
                <a:latin typeface="Futura PT Demi" panose="020B0604020202020204" charset="0"/>
              </a:rPr>
              <a:t>– выгружается, если для поступающего создан документ «Допуск к вступительным испытаниям».</a:t>
            </a:r>
          </a:p>
          <a:p>
            <a:pPr>
              <a:spcAft>
                <a:spcPts val="1200"/>
              </a:spcAft>
            </a:pPr>
            <a:r>
              <a:rPr lang="ru-RU" sz="1600" u="sng" dirty="0" smtClean="0">
                <a:latin typeface="Futura PT Demi" panose="020B0604020202020204" charset="0"/>
              </a:rPr>
              <a:t>14. Результаты </a:t>
            </a:r>
            <a:r>
              <a:rPr lang="ru-RU" sz="1600" u="sng" dirty="0">
                <a:latin typeface="Futura PT Demi" panose="020B0604020202020204" charset="0"/>
              </a:rPr>
              <a:t>вступительных </a:t>
            </a:r>
            <a:r>
              <a:rPr lang="ru-RU" sz="1600" u="sng" dirty="0" smtClean="0">
                <a:latin typeface="Futura PT Demi" panose="020B0604020202020204" charset="0"/>
              </a:rPr>
              <a:t>испытаний</a:t>
            </a:r>
            <a:r>
              <a:rPr lang="ru-RU" sz="1600" dirty="0" smtClean="0">
                <a:latin typeface="Futura PT Demi" panose="020B0604020202020204" charset="0"/>
              </a:rPr>
              <a:t> – выгружается, если для поступающего созданы и проведены документы «Свидетельство ЕГЭ» и/или «Экзаменационная ведомость», содержащие оценки (для свидетельства ЕГЭ должен быть установлен статус «Действительно».</a:t>
            </a:r>
          </a:p>
          <a:p>
            <a:pPr>
              <a:spcAft>
                <a:spcPts val="1200"/>
              </a:spcAft>
            </a:pPr>
            <a:r>
              <a:rPr lang="ru-RU" sz="1600" u="sng" dirty="0">
                <a:latin typeface="Futura PT Demi" panose="020B0604020202020204" charset="0"/>
              </a:rPr>
              <a:t>15. Уведомления поступающему по </a:t>
            </a:r>
            <a:r>
              <a:rPr lang="ru-RU" sz="1600" u="sng" dirty="0" smtClean="0">
                <a:latin typeface="Futura PT Demi" panose="020B0604020202020204" charset="0"/>
              </a:rPr>
              <a:t>заявлению</a:t>
            </a:r>
            <a:r>
              <a:rPr lang="ru-RU" sz="1600" dirty="0" smtClean="0">
                <a:latin typeface="Futura PT Demi" panose="020B0604020202020204" charset="0"/>
              </a:rPr>
              <a:t> – поступающим могут быть отправлены уведомления. Нужно нажать кнопку «Новый тип уведомления» и в открывшейся форме выбрать тип уведомления и внести текст сообщения. После этого нажать кнопку «Выбрать» и выгрузить данные.</a:t>
            </a:r>
            <a:endParaRPr lang="ru-RU" sz="1600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5" y="1628800"/>
            <a:ext cx="10392148" cy="4752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Загрузка заявлений поступающих из Сервиса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1553510"/>
            <a:ext cx="10873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Перейти на вкладку «Очередь сообщений»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Открыть сообщение с типом «Заявление» двойным щелчком левой кнопкой мыши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Проверить пришедшие данные на вкладках формы создания заявления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Проверить и при необходимости выбрать набор вступительных испытаний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Если заявление подается на полную оплату – выбрать на форме создания заявления вид договора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 smtClean="0">
                <a:latin typeface="Futura PT Demi" panose="020B0604020202020204" charset="0"/>
              </a:rPr>
              <a:t>Нажать кнопку «Сохранить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8373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Загрузка заявлений поступающих из Сервиса приема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99" y="1408465"/>
            <a:ext cx="8640960" cy="51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Руководство пользователя «1С:Университет ПРОФ», том 2, глава 3</a:t>
            </a:r>
            <a:br>
              <a:rPr lang="ru-RU" sz="1800" dirty="0" smtClean="0"/>
            </a:b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releases.1c.ru/project/SGU_UniversityPROF_2_2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 smtClean="0"/>
              <a:t>Телеграм</a:t>
            </a:r>
            <a:r>
              <a:rPr lang="ru-RU" sz="1800" dirty="0" smtClean="0"/>
              <a:t>-группа «</a:t>
            </a:r>
            <a:r>
              <a:rPr lang="ru-RU" sz="1800" dirty="0"/>
              <a:t>Суперсервис «Поступление в ВУЗ онлайн</a:t>
            </a:r>
            <a:r>
              <a:rPr lang="ru-RU" sz="1800" dirty="0" smtClean="0"/>
              <a:t>»:</a:t>
            </a:r>
            <a:br>
              <a:rPr lang="ru-RU" sz="1800" dirty="0" smtClean="0"/>
            </a:b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t.me/joinchat/FhRUaMF3d041Yzhi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 smtClean="0"/>
              <a:t>Телеграм</a:t>
            </a:r>
            <a:r>
              <a:rPr lang="ru-RU" sz="1800" dirty="0" smtClean="0"/>
              <a:t>-канал «</a:t>
            </a:r>
            <a:r>
              <a:rPr lang="ru-RU" sz="1800" dirty="0"/>
              <a:t>Поступление в вуз </a:t>
            </a:r>
            <a:r>
              <a:rPr lang="ru-RU" sz="1800" dirty="0" smtClean="0"/>
              <a:t>онлайн»:</a:t>
            </a:r>
            <a:br>
              <a:rPr lang="ru-RU" sz="1800" dirty="0" smtClean="0"/>
            </a:b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t.me/joinchat/B3rCe-VUY7Q5NjVi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 smtClean="0"/>
              <a:t>Телеграм</a:t>
            </a:r>
            <a:r>
              <a:rPr lang="ru-RU" sz="1800" dirty="0"/>
              <a:t>-группа «1С:Университет (1</a:t>
            </a:r>
            <a:r>
              <a:rPr lang="en-US" sz="1800" dirty="0"/>
              <a:t>C:University</a:t>
            </a:r>
            <a:r>
              <a:rPr lang="en-US" sz="1800" dirty="0" smtClean="0"/>
              <a:t>)</a:t>
            </a:r>
            <a:r>
              <a:rPr lang="ru-RU" sz="1800" dirty="0" smtClean="0"/>
              <a:t>»:</a:t>
            </a:r>
            <a:br>
              <a:rPr lang="ru-RU" sz="1800" dirty="0" smtClean="0"/>
            </a:b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t.me/chat1cUniver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Личный кабинет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dirty="0"/>
              <a:t>Сервис Приема </a:t>
            </a:r>
            <a:r>
              <a:rPr lang="ru-RU" sz="1800" dirty="0" smtClean="0"/>
              <a:t>ССПВО»:</a:t>
            </a:r>
            <a:br>
              <a:rPr lang="ru-RU" sz="1800" dirty="0" smtClean="0"/>
            </a:br>
            <a:r>
              <a:rPr lang="en-US" sz="1800" dirty="0">
                <a:hlinkClick r:id="rId7"/>
              </a:rPr>
              <a:t>http</a:t>
            </a:r>
            <a:r>
              <a:rPr lang="en-US" sz="1800" dirty="0" smtClean="0">
                <a:hlinkClick r:id="rId7"/>
              </a:rPr>
              <a:t>://</a:t>
            </a:r>
            <a:r>
              <a:rPr lang="ru-RU" sz="1800" dirty="0" smtClean="0">
                <a:hlinkClick r:id="rId7"/>
              </a:rPr>
              <a:t>85.142.162.21:8032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Портал информационной поддержки проектов Минобрнауки России:</a:t>
            </a:r>
            <a:br>
              <a:rPr lang="ru-RU" sz="1800" dirty="0" smtClean="0"/>
            </a:br>
            <a:r>
              <a:rPr lang="en-US" sz="1800" dirty="0">
                <a:hlinkClick r:id="rId8"/>
              </a:rPr>
              <a:t>https://fedportal.ru</a:t>
            </a:r>
            <a:r>
              <a:rPr lang="en-US" sz="1800" dirty="0" smtClean="0">
                <a:hlinkClick r:id="rId8"/>
              </a:rPr>
              <a:t>/</a:t>
            </a:r>
            <a:endParaRPr lang="ru-R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Решение типовых проблем при работе с программами электронной подписи (статья ИТС):</a:t>
            </a:r>
            <a:br>
              <a:rPr lang="ru-RU" sz="1800" dirty="0" smtClean="0"/>
            </a:br>
            <a:r>
              <a:rPr lang="en-US" sz="1800" dirty="0" smtClean="0">
                <a:hlinkClick r:id="rId9"/>
              </a:rPr>
              <a:t>https://its.1c.ru/db/metod81#content:5784:hdoc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Ответы на часто задаваемые вопросы</a:t>
            </a:r>
            <a:br>
              <a:rPr lang="ru-RU" sz="1800" dirty="0" smtClean="0"/>
            </a:br>
            <a:r>
              <a:rPr lang="en-US" sz="1800" dirty="0" smtClean="0">
                <a:hlinkClick r:id="rId10"/>
              </a:rPr>
              <a:t>https</a:t>
            </a:r>
            <a:r>
              <a:rPr lang="en-US" sz="1800" dirty="0">
                <a:hlinkClick r:id="rId10"/>
              </a:rPr>
              <a:t>://sgu-infocom.ru/support/faq</a:t>
            </a:r>
            <a:r>
              <a:rPr lang="en-US" sz="1800" dirty="0" smtClean="0">
                <a:hlinkClick r:id="rId10"/>
              </a:rPr>
              <a:t>/</a:t>
            </a:r>
            <a:r>
              <a:rPr lang="ru-RU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Записи </a:t>
            </a:r>
            <a:r>
              <a:rPr lang="ru-RU" sz="1800" dirty="0" err="1" smtClean="0"/>
              <a:t>вебинаров</a:t>
            </a:r>
            <a:r>
              <a:rPr lang="ru-RU" sz="1800" dirty="0" smtClean="0"/>
              <a:t> </a:t>
            </a:r>
            <a:r>
              <a:rPr lang="ru-RU" sz="1800" dirty="0"/>
              <a:t>«1С:Университет ПРОФ</a:t>
            </a:r>
            <a:r>
              <a:rPr lang="ru-RU" sz="1800" dirty="0" smtClean="0"/>
              <a:t>»:</a:t>
            </a:r>
            <a:br>
              <a:rPr lang="ru-RU" sz="1800" dirty="0" smtClean="0"/>
            </a:br>
            <a:r>
              <a:rPr lang="en-US" sz="1800" u="sng" dirty="0" smtClean="0">
                <a:solidFill>
                  <a:srgbClr val="009999"/>
                </a:solidFill>
              </a:rPr>
              <a:t>https</a:t>
            </a:r>
            <a:r>
              <a:rPr lang="en-US" sz="1800" u="sng" dirty="0">
                <a:solidFill>
                  <a:srgbClr val="009999"/>
                </a:solidFill>
              </a:rPr>
              <a:t>://sgu-infocom.ru/support/webinars/webinar-archive/</a:t>
            </a:r>
            <a:endParaRPr lang="ru-RU" sz="1800" u="sng" dirty="0">
              <a:solidFill>
                <a:srgbClr val="0099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Методические материалы</a:t>
            </a: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15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 smtClean="0">
                <a:latin typeface="Futura PT Demi" panose="020B0604020202020204" charset="0"/>
              </a:rPr>
              <a:t>Ответы на часто задаваемые вопросы при работе с «1С:Университет ПРОФ»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604020202020204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 smtClean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1631950" y="5696743"/>
            <a:ext cx="8782050" cy="969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dirty="0" smtClean="0">
                <a:latin typeface="Futura PT Demi" panose="020B0604020202020204" charset="0"/>
              </a:rPr>
              <a:t>На сайте </a:t>
            </a:r>
            <a:r>
              <a:rPr lang="ru-RU" altLang="ru-RU" sz="1800" dirty="0" smtClean="0">
                <a:latin typeface="Futura PT Demi" panose="020B0604020202020204" charset="0"/>
                <a:hlinkClick r:id="rId4"/>
              </a:rPr>
              <a:t>http://www.sgu-infocom.ru</a:t>
            </a:r>
            <a:r>
              <a:rPr lang="ru-RU" altLang="ru-RU" sz="1800" dirty="0" smtClean="0">
                <a:latin typeface="Futura PT Demi" panose="020B0604020202020204" charset="0"/>
              </a:rPr>
              <a:t> в разделе «Поддержка» </a:t>
            </a:r>
            <a:br>
              <a:rPr lang="ru-RU" altLang="ru-RU" sz="1800" dirty="0" smtClean="0">
                <a:latin typeface="Futura PT Demi" panose="020B0604020202020204" charset="0"/>
              </a:rPr>
            </a:br>
            <a:r>
              <a:rPr lang="ru-RU" altLang="ru-RU" sz="1800" dirty="0" smtClean="0">
                <a:latin typeface="Futura PT Demi" panose="020B0604020202020204" charset="0"/>
              </a:rPr>
              <a:t>присутствуют файлы с ответами на часто задаваемые вопросы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0" y="1523975"/>
            <a:ext cx="8782050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10188575" cy="1081088"/>
          </a:xfrm>
        </p:spPr>
        <p:txBody>
          <a:bodyPr/>
          <a:lstStyle/>
          <a:p>
            <a:r>
              <a:rPr lang="ru-RU" altLang="ru-RU" sz="2400" b="1" dirty="0" smtClean="0">
                <a:latin typeface="Futura PT Demi" panose="020B0604020202020204" charset="0"/>
              </a:rPr>
              <a:t>«1С:Университет» и «1С:Университет ПРОФ». </a:t>
            </a:r>
            <a:br>
              <a:rPr lang="ru-RU" altLang="ru-RU" sz="2400" b="1" dirty="0" smtClean="0">
                <a:latin typeface="Futura PT Demi" panose="020B0604020202020204" charset="0"/>
              </a:rPr>
            </a:br>
            <a:r>
              <a:rPr lang="ru-RU" altLang="ru-RU" sz="2400" b="1" dirty="0" smtClean="0">
                <a:latin typeface="Futura PT Demi" panose="020B0604020202020204" charset="0"/>
              </a:rPr>
              <a:t>Особенности «1С:Университет ПРОФ» и различия </a:t>
            </a:r>
            <a:br>
              <a:rPr lang="ru-RU" altLang="ru-RU" sz="2400" b="1" dirty="0" smtClean="0">
                <a:latin typeface="Futura PT Demi" panose="020B0604020202020204" charset="0"/>
              </a:rPr>
            </a:br>
            <a:r>
              <a:rPr lang="ru-RU" altLang="ru-RU" sz="2400" b="1" dirty="0" smtClean="0">
                <a:latin typeface="Futura PT Demi" panose="020B0604020202020204" charset="0"/>
              </a:rPr>
              <a:t>одинаковых подсистем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70625"/>
              </p:ext>
            </p:extLst>
          </p:nvPr>
        </p:nvGraphicFramePr>
        <p:xfrm>
          <a:off x="767407" y="1335965"/>
          <a:ext cx="10657186" cy="542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8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«1С:Университет ПРОФ»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«1С:Университет»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2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Подсистема планирования учебного процесса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Загрузка и выгрузка учебных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планов в форматах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.xml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plx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Загрузка и выгрузка учебных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планов в формате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.xml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Работа с программами дисциплин и образовательными программами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2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с учебно-методическими комплексами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2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Подсистема управления студенческим составом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2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с портфолио студентов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2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Подсистема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расчета и распределения учебной нагрузки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2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с портфолио преподавателей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2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Уникальные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возможности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 «1С:Университет ПРОФ»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r>
                        <a:rPr lang="ru-RU" sz="1400" b="0" i="0" u="none" dirty="0" smtClean="0">
                          <a:solidFill>
                            <a:schemeClr val="tx2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Веб-кабинеты для поступающего, студента и преподавателя</a:t>
                      </a: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r>
                        <a:rPr lang="ru-RU" sz="1400" b="0" i="0" u="none" dirty="0" smtClean="0">
                          <a:solidFill>
                            <a:schemeClr val="tx2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Интеграция с Сервисом приема</a:t>
                      </a: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1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Возможность подключения мобильного приложения в доп. подписке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Futura PT Demi" panose="020B0604020202020204" pitchFamily="34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Futura PT Demi" panose="020B0604020202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121921" marR="12192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</a:t>
            </a:r>
            <a:r>
              <a:rPr lang="ru-RU" altLang="ru-RU" b="1" dirty="0" smtClean="0">
                <a:solidFill>
                  <a:srgbClr val="000000"/>
                </a:solidFill>
                <a:latin typeface="Futura PT Demi" panose="020B0604020202020204" charset="0"/>
              </a:rPr>
              <a:t>Сервисом приема. Популярные </a:t>
            </a: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вопросы</a:t>
            </a:r>
            <a:endParaRPr lang="ru-RU" altLang="ru-RU" dirty="0" smtClean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484784"/>
            <a:ext cx="108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utura PT Demi" panose="020B0604020202020204" charset="0"/>
              </a:rPr>
              <a:t>В</a:t>
            </a:r>
            <a:r>
              <a:rPr lang="ru-RU" sz="1600" b="1" dirty="0">
                <a:latin typeface="Futura PT Demi" panose="020B0604020202020204" charset="0"/>
              </a:rPr>
              <a:t>: </a:t>
            </a:r>
            <a:r>
              <a:rPr lang="ru-RU" sz="1600" dirty="0" smtClean="0">
                <a:latin typeface="Futura PT Demi" panose="020B0604020202020204" charset="0"/>
              </a:rPr>
              <a:t>Возникает ошибка: «Для </a:t>
            </a:r>
            <a:r>
              <a:rPr lang="ru-RU" sz="1600" dirty="0">
                <a:latin typeface="Futura PT Demi" panose="020B0604020202020204" charset="0"/>
              </a:rPr>
              <a:t>значения «Вне конкурса» не задано соответствие в документе «Установка соответствия справочников (справочник Виды мест, </a:t>
            </a:r>
            <a:r>
              <a:rPr lang="ru-RU" sz="1600" dirty="0" err="1">
                <a:latin typeface="Futura PT Demi" panose="020B0604020202020204" charset="0"/>
              </a:rPr>
              <a:t>PlaceTypeCls</a:t>
            </a:r>
            <a:r>
              <a:rPr lang="ru-RU" sz="1600" dirty="0" smtClean="0">
                <a:latin typeface="Futura PT Demi" panose="020B0604020202020204" charset="0"/>
              </a:rPr>
              <a:t>)». Что делать?</a:t>
            </a:r>
          </a:p>
          <a:p>
            <a:endParaRPr lang="ru-RU" sz="1600" dirty="0" smtClean="0">
              <a:latin typeface="Futura PT Demi" panose="020B0604020202020204" charset="0"/>
            </a:endParaRPr>
          </a:p>
          <a:p>
            <a:r>
              <a:rPr lang="ru-RU" sz="1600" b="1" dirty="0">
                <a:latin typeface="Futura PT Demi" panose="020B0604020202020204" charset="0"/>
              </a:rPr>
              <a:t>О: </a:t>
            </a:r>
            <a:r>
              <a:rPr lang="ru-RU" sz="1600" dirty="0">
                <a:latin typeface="Futura PT Demi" panose="020B0604020202020204" charset="0"/>
              </a:rPr>
              <a:t>Необходимо проверить в конкурсных группах для особой квоты, что установлено основание поступления «Бюджетная основа» и особенность приема «Общие места». Если открыть элемент из документа «Установка соответствия справочников информационных систем», он должен выглядеть, как показано на скриншоте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143672" y="3126569"/>
            <a:ext cx="5040560" cy="35730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 smtClean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262945"/>
            <a:ext cx="113052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Futura PT Demi" panose="020B0604020202020204" charset="0"/>
              </a:rPr>
              <a:t>В</a:t>
            </a:r>
            <a:r>
              <a:rPr lang="ru-RU" sz="1400" b="1" dirty="0">
                <a:latin typeface="Futura PT Demi" panose="020B0604020202020204" charset="0"/>
              </a:rPr>
              <a:t>: </a:t>
            </a:r>
            <a:r>
              <a:rPr lang="ru-RU" sz="1400" dirty="0">
                <a:latin typeface="Futura PT Demi" panose="020B0604020202020204" charset="0"/>
              </a:rPr>
              <a:t>Какие настройки должны быть выполнены для корректной выгрузки данных филиалов</a:t>
            </a:r>
            <a:r>
              <a:rPr lang="ru-RU" sz="1400" dirty="0" smtClean="0">
                <a:latin typeface="Futura PT Demi" panose="020B0604020202020204" charset="0"/>
              </a:rPr>
              <a:t>?</a:t>
            </a:r>
          </a:p>
          <a:p>
            <a:endParaRPr lang="ru-RU" sz="1400" dirty="0" smtClean="0">
              <a:latin typeface="Futura PT Demi" panose="020B0604020202020204" charset="0"/>
            </a:endParaRPr>
          </a:p>
          <a:p>
            <a:r>
              <a:rPr lang="ru-RU" sz="1400" b="1" dirty="0">
                <a:latin typeface="Futura PT Demi" panose="020B0604020202020204" charset="0"/>
              </a:rPr>
              <a:t>О: </a:t>
            </a:r>
            <a:r>
              <a:rPr lang="ru-RU" sz="1400" dirty="0">
                <a:latin typeface="Futura PT Demi" panose="020B0604020202020204" charset="0"/>
              </a:rPr>
              <a:t>Необходимо:</a:t>
            </a:r>
          </a:p>
          <a:p>
            <a:r>
              <a:rPr lang="ru-RU" sz="1400" dirty="0">
                <a:latin typeface="Futura PT Demi" panose="020B0604020202020204" charset="0"/>
              </a:rPr>
              <a:t>1. Создать структурное подразделение для филиала</a:t>
            </a:r>
          </a:p>
          <a:p>
            <a:r>
              <a:rPr lang="ru-RU" sz="1400" dirty="0">
                <a:latin typeface="Futura PT Demi" panose="020B0604020202020204" charset="0"/>
              </a:rPr>
              <a:t>2. Добавить его в документ "Формирование структуры университета"</a:t>
            </a:r>
          </a:p>
          <a:p>
            <a:r>
              <a:rPr lang="ru-RU" sz="1400" dirty="0">
                <a:latin typeface="Futura PT Demi" panose="020B0604020202020204" charset="0"/>
              </a:rPr>
              <a:t>3. В справочнике "Контрагенты" добавить контрагента для филиала. Установить для него параметр "Данные вуза" и указать в поле "Структурное подразделение" ссылку на филиал. Заполнить поля "ОГРН", "ИНН", "КПП". Пример заполнения показан на скриншоте. ОГРН и КПП определяют организацию, которая будет указана в поле «Вуз» в конкурсах и прочих местах Сервиса приема. Одинаковые ОГРН  и КПП для головного вуза и филиала недопустимы.</a:t>
            </a:r>
          </a:p>
          <a:p>
            <a:endParaRPr lang="ru-RU" sz="700" u="sng" dirty="0">
              <a:latin typeface="Futura PT Demi" panose="020B0604020202020204" charset="0"/>
            </a:endParaRPr>
          </a:p>
          <a:p>
            <a:r>
              <a:rPr lang="ru-RU" sz="1400" u="sng" dirty="0" smtClean="0">
                <a:latin typeface="Futura PT Demi" panose="020B0604020202020204" charset="0"/>
              </a:rPr>
              <a:t>Если </a:t>
            </a:r>
            <a:r>
              <a:rPr lang="ru-RU" sz="1400" u="sng" dirty="0">
                <a:latin typeface="Futura PT Demi" panose="020B0604020202020204" charset="0"/>
              </a:rPr>
              <a:t>приемная кампания единая для головного вуза и филиалов</a:t>
            </a:r>
            <a:r>
              <a:rPr lang="ru-RU" sz="1400" dirty="0">
                <a:latin typeface="Futura PT Demi" panose="020B0604020202020204" charset="0"/>
              </a:rPr>
              <a:t>, то должны выполняться следующие условия:</a:t>
            </a:r>
          </a:p>
          <a:p>
            <a:r>
              <a:rPr lang="ru-RU" sz="1400" dirty="0">
                <a:latin typeface="Futura PT Demi" panose="020B0604020202020204" charset="0"/>
              </a:rPr>
              <a:t>1. В каждой конкурсной группе должно быть заполнено структурное подразделение (филиалом); это поле «Структурное подразделение» справочника «Конкурсные группы»</a:t>
            </a:r>
          </a:p>
          <a:p>
            <a:r>
              <a:rPr lang="ru-RU" sz="1400" dirty="0">
                <a:latin typeface="Futura PT Demi" panose="020B0604020202020204" charset="0"/>
              </a:rPr>
              <a:t>2. У этого подразделения в данных об организации должно быть заполнено КПП (у каждого филиала свой, в т.ч. и у головного подразделения), а также стоять галочка "Данные вуза"</a:t>
            </a:r>
          </a:p>
          <a:p>
            <a:r>
              <a:rPr lang="ru-RU" sz="1400" dirty="0">
                <a:latin typeface="Futura PT Demi" panose="020B0604020202020204" charset="0"/>
              </a:rPr>
              <a:t>3. В сервисе приема этот филиал должен быть в списке организаций с тем же КПП, что и в «1С:Университет ПРОФ» (смотреть, перейдя по ссылке «Перейти в личный кабинет администратора ООВО»)</a:t>
            </a:r>
          </a:p>
          <a:p>
            <a:endParaRPr lang="ru-RU" sz="700" dirty="0">
              <a:latin typeface="Futura PT Demi" panose="020B0604020202020204" charset="0"/>
            </a:endParaRPr>
          </a:p>
          <a:p>
            <a:r>
              <a:rPr lang="ru-RU" sz="1400" u="sng" dirty="0">
                <a:latin typeface="Futura PT Demi" panose="020B0604020202020204" charset="0"/>
              </a:rPr>
              <a:t>Если для филиала создана отдельная приемная кампания, то </a:t>
            </a:r>
          </a:p>
          <a:p>
            <a:r>
              <a:rPr lang="ru-RU" sz="1400" dirty="0">
                <a:latin typeface="Futura PT Demi" panose="020B0604020202020204" charset="0"/>
              </a:rPr>
              <a:t>1. необходимо в документе "Приемная кампания" для ПК филиала в поле "Приемная кампания в ФИС" указать ссылку на основную ПК.</a:t>
            </a:r>
          </a:p>
          <a:p>
            <a:r>
              <a:rPr lang="ru-RU" sz="1400" dirty="0">
                <a:latin typeface="Futura PT Demi" panose="020B0604020202020204" charset="0"/>
              </a:rPr>
              <a:t>2. Необходимо указать ссылку на контрагента, соответствующего филиалу, в поле «Структурное подразделение» справочника «Конкурсные группы» для конкурсных групп филиалов</a:t>
            </a:r>
          </a:p>
          <a:p>
            <a:r>
              <a:rPr lang="ru-RU" sz="1400" dirty="0">
                <a:latin typeface="Futura PT Demi" panose="020B0604020202020204" charset="0"/>
              </a:rPr>
              <a:t>3. Необходимо убедиться, что для ПК филиала нет своего проведенного документа "Установка соответствий справочников информационных систем" с видом справочника "Приемная кампания (внешний) (</a:t>
            </a:r>
            <a:r>
              <a:rPr lang="ru-RU" sz="1400" dirty="0" err="1">
                <a:latin typeface="Futura PT Demi" panose="020B0604020202020204" charset="0"/>
              </a:rPr>
              <a:t>ДокументПриемнаяКампанияВнешний</a:t>
            </a:r>
            <a:r>
              <a:rPr lang="ru-RU" sz="1400" dirty="0">
                <a:latin typeface="Futura PT Demi" panose="020B0604020202020204" charset="0"/>
              </a:rPr>
              <a:t>)" (иными словами, не должно быть попыток выгрузить ПК филиала как отдельную ПК). Если такой документ есть - необходимо пометить документ на удаление. Если такой документ будет в системе, то могут дублироваться данные либо подтягиваться неверный UID приемной кампании.</a:t>
            </a:r>
          </a:p>
        </p:txBody>
      </p:sp>
    </p:spTree>
    <p:extLst>
      <p:ext uri="{BB962C8B-B14F-4D97-AF65-F5344CB8AC3E}">
        <p14:creationId xmlns:p14="http://schemas.microsoft.com/office/powerpoint/2010/main" val="19527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 smtClean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484784"/>
            <a:ext cx="10873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utura PT Demi" panose="020B0604020202020204" charset="0"/>
              </a:rPr>
              <a:t>В</a:t>
            </a:r>
            <a:r>
              <a:rPr lang="ru-RU" sz="1600" b="1" dirty="0">
                <a:latin typeface="Futura PT Demi" panose="020B0604020202020204" charset="0"/>
              </a:rPr>
              <a:t>: </a:t>
            </a:r>
            <a:r>
              <a:rPr lang="ru-RU" sz="1600" dirty="0">
                <a:latin typeface="Futura PT Demi" panose="020B0604020202020204" charset="0"/>
              </a:rPr>
              <a:t>Не выгружаются сроки </a:t>
            </a:r>
            <a:r>
              <a:rPr lang="ru-RU" sz="1600" dirty="0" smtClean="0">
                <a:latin typeface="Futura PT Demi" panose="020B0604020202020204" charset="0"/>
              </a:rPr>
              <a:t>приема. Что делать?</a:t>
            </a:r>
          </a:p>
          <a:p>
            <a:endParaRPr lang="ru-RU" sz="1600" dirty="0" smtClean="0">
              <a:latin typeface="Futura PT Demi" panose="020B0604020202020204" charset="0"/>
            </a:endParaRPr>
          </a:p>
          <a:p>
            <a:r>
              <a:rPr lang="ru-RU" sz="1600" b="1" dirty="0" smtClean="0">
                <a:latin typeface="Futura PT Demi" panose="020B0604020202020204" charset="0"/>
              </a:rPr>
              <a:t>О: </a:t>
            </a:r>
            <a:r>
              <a:rPr lang="ru-RU" sz="1600" dirty="0">
                <a:latin typeface="Futura PT Demi" panose="020B0604020202020204" charset="0"/>
              </a:rPr>
              <a:t>Перед выгрузкой сроков приема необходимо убедиться, что среди этапов приемной кампании нет тех, для которых не созданы конкурсные группы. Т.е. в плане набора должна присутствовать хотя бы одна конкурсная группа для каждой комбинации характеристик этапа (уровень подготовки + форма обучения + основание поступления + особенности приема + категория приема). Также следует проверить корректность номеров этапов приемной кампании.</a:t>
            </a:r>
          </a:p>
          <a:p>
            <a:r>
              <a:rPr lang="ru-RU" sz="1600" dirty="0">
                <a:latin typeface="Futura PT Demi" panose="020B0604020202020204" charset="0"/>
              </a:rPr>
              <a:t>Требуемые номера этапов:	</a:t>
            </a:r>
          </a:p>
          <a:p>
            <a:r>
              <a:rPr lang="ru-RU" sz="1600" dirty="0">
                <a:latin typeface="Futura PT Demi" panose="020B0604020202020204" charset="0"/>
              </a:rPr>
              <a:t>• для особой квоты, отдельной (ранее специальной) квоты, целевого приема - 0;</a:t>
            </a:r>
          </a:p>
          <a:p>
            <a:r>
              <a:rPr lang="ru-RU" sz="1600" dirty="0">
                <a:latin typeface="Futura PT Demi" panose="020B0604020202020204" charset="0"/>
              </a:rPr>
              <a:t>• для общего конкурса, полного возмещения затрат - 1.</a:t>
            </a:r>
          </a:p>
          <a:p>
            <a:r>
              <a:rPr lang="ru-RU" sz="1600" dirty="0">
                <a:latin typeface="Futura PT Demi" panose="020B0604020202020204" charset="0"/>
              </a:rPr>
              <a:t>Также проверьте, что Вы выполнили все действия, описанные на вкладе "Быстрый старт" обработки "Взаимодействие с системой </a:t>
            </a:r>
            <a:r>
              <a:rPr lang="ru-RU" sz="1600" dirty="0" err="1">
                <a:latin typeface="Futura PT Demi" panose="020B0604020202020204" charset="0"/>
              </a:rPr>
              <a:t>Суперсервис</a:t>
            </a:r>
            <a:r>
              <a:rPr lang="ru-RU" sz="1600" dirty="0">
                <a:latin typeface="Futura PT Demi" panose="020B0604020202020204" charset="0"/>
              </a:rPr>
              <a:t>" в том порядке, в котором они описаны.</a:t>
            </a:r>
          </a:p>
          <a:p>
            <a:r>
              <a:rPr lang="ru-RU" sz="1600" dirty="0" smtClean="0">
                <a:latin typeface="Futura PT Demi" panose="020B0604020202020204" charset="0"/>
              </a:rPr>
              <a:t> </a:t>
            </a:r>
            <a:endParaRPr lang="ru-RU" sz="1600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Интеграция «1С:Университет ПРОФ» 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с Сервисом приема. Популярные вопросы</a:t>
            </a:r>
            <a:endParaRPr lang="ru-RU" altLang="ru-RU" dirty="0" smtClean="0">
              <a:latin typeface="Futura PT Demi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484784"/>
            <a:ext cx="10873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utura PT Demi" panose="020B0604020202020204" charset="0"/>
              </a:rPr>
              <a:t>В: </a:t>
            </a:r>
            <a:r>
              <a:rPr lang="ru-RU" sz="1600" dirty="0" smtClean="0">
                <a:latin typeface="Futura PT Demi" panose="020B0604020202020204" charset="0"/>
              </a:rPr>
              <a:t>Возникают ошибки вида: «Для </a:t>
            </a:r>
            <a:r>
              <a:rPr lang="ru-RU" sz="1600" dirty="0">
                <a:latin typeface="Futura PT Demi" panose="020B0604020202020204" charset="0"/>
              </a:rPr>
              <a:t>значения Бюджетная основа не задано соответствие в документе Установка соответствия справочников (справочник Виды мест, </a:t>
            </a:r>
            <a:r>
              <a:rPr lang="ru-RU" sz="1600" dirty="0" err="1">
                <a:latin typeface="Futura PT Demi" panose="020B0604020202020204" charset="0"/>
              </a:rPr>
              <a:t>PlaceTypeCls</a:t>
            </a:r>
            <a:r>
              <a:rPr lang="ru-RU" sz="1600" dirty="0" smtClean="0">
                <a:latin typeface="Futura PT Demi" panose="020B0604020202020204" charset="0"/>
              </a:rPr>
              <a:t>).», «Для </a:t>
            </a:r>
            <a:r>
              <a:rPr lang="ru-RU" sz="1600" dirty="0">
                <a:latin typeface="Futura PT Demi" panose="020B0604020202020204" charset="0"/>
              </a:rPr>
              <a:t>значения Имеющие особое право не задано соответствие в документе Установка соответствия справочников (справочник Виды мест, </a:t>
            </a:r>
            <a:r>
              <a:rPr lang="ru-RU" sz="1600" dirty="0" err="1">
                <a:latin typeface="Futura PT Demi" panose="020B0604020202020204" charset="0"/>
              </a:rPr>
              <a:t>PlaceTypeCls</a:t>
            </a:r>
            <a:r>
              <a:rPr lang="ru-RU" sz="1600" dirty="0" smtClean="0">
                <a:latin typeface="Futura PT Demi" panose="020B0604020202020204" charset="0"/>
              </a:rPr>
              <a:t>).» </a:t>
            </a:r>
            <a:r>
              <a:rPr lang="ru-RU" sz="1600" dirty="0">
                <a:latin typeface="Futura PT Demi" panose="020B0604020202020204" charset="0"/>
              </a:rPr>
              <a:t>Настройка соответствия справочника Виды мест стандартная.</a:t>
            </a:r>
          </a:p>
          <a:p>
            <a:endParaRPr lang="ru-RU" sz="1600" dirty="0" smtClean="0">
              <a:latin typeface="Futura PT Demi" panose="020B0604020202020204" charset="0"/>
            </a:endParaRPr>
          </a:p>
          <a:p>
            <a:r>
              <a:rPr lang="ru-RU" sz="1600" b="1" dirty="0" smtClean="0">
                <a:latin typeface="Futura PT Demi" panose="020B0604020202020204" charset="0"/>
              </a:rPr>
              <a:t>О: </a:t>
            </a:r>
            <a:r>
              <a:rPr lang="ru-RU" sz="1600" dirty="0">
                <a:latin typeface="Futura PT Demi" panose="020B0604020202020204" charset="0"/>
              </a:rPr>
              <a:t>1. Проверьте Этапы ПК, в частности, что там указаны </a:t>
            </a:r>
            <a:r>
              <a:rPr lang="ru-RU" sz="1600" b="1" dirty="0">
                <a:latin typeface="Futura PT Demi" panose="020B0604020202020204" charset="0"/>
              </a:rPr>
              <a:t>предопределенные </a:t>
            </a:r>
            <a:r>
              <a:rPr lang="ru-RU" sz="1600" dirty="0">
                <a:latin typeface="Futura PT Demi" panose="020B0604020202020204" charset="0"/>
              </a:rPr>
              <a:t>особенности приема (если это не специальная или отдельная квота, то должны быть общие места; для особой квоты указывается особенность приема «Общие места»)</a:t>
            </a:r>
          </a:p>
          <a:p>
            <a:r>
              <a:rPr lang="ru-RU" sz="1600" dirty="0">
                <a:latin typeface="Futura PT Demi" panose="020B0604020202020204" charset="0"/>
              </a:rPr>
              <a:t>2. Проверьте конкурсные группы, там также должны быть указаны </a:t>
            </a:r>
            <a:r>
              <a:rPr lang="ru-RU" sz="1600" b="1" dirty="0">
                <a:latin typeface="Futura PT Demi" panose="020B0604020202020204" charset="0"/>
              </a:rPr>
              <a:t>предопределенные </a:t>
            </a:r>
            <a:r>
              <a:rPr lang="ru-RU" sz="1600" dirty="0">
                <a:latin typeface="Futura PT Demi" panose="020B0604020202020204" charset="0"/>
              </a:rPr>
              <a:t>особенности приема</a:t>
            </a:r>
          </a:p>
          <a:p>
            <a:r>
              <a:rPr lang="ru-RU" sz="1600" dirty="0">
                <a:latin typeface="Futura PT Demi" panose="020B0604020202020204" charset="0"/>
              </a:rPr>
              <a:t>3. Проверьте, что этапы ПК соответствуют плану набора (характеристики этапов должны соответствовать позициям в плане набора).</a:t>
            </a:r>
          </a:p>
          <a:p>
            <a:r>
              <a:rPr lang="ru-RU" sz="1600" dirty="0">
                <a:latin typeface="Futura PT Demi" panose="020B0604020202020204" charset="0"/>
              </a:rPr>
              <a:t>4. При настройке должны использоваться </a:t>
            </a:r>
            <a:r>
              <a:rPr lang="ru-RU" sz="1600" b="1" dirty="0">
                <a:latin typeface="Futura PT Demi" panose="020B0604020202020204" charset="0"/>
              </a:rPr>
              <a:t>предопределенные </a:t>
            </a:r>
            <a:r>
              <a:rPr lang="ru-RU" sz="1600" dirty="0">
                <a:latin typeface="Futura PT Demi" panose="020B0604020202020204" charset="0"/>
              </a:rPr>
              <a:t>основания поступления, категории приема, особенности приема</a:t>
            </a:r>
          </a:p>
          <a:p>
            <a:r>
              <a:rPr lang="ru-RU" sz="1600" dirty="0">
                <a:latin typeface="Futura PT Demi" panose="020B0604020202020204" charset="0"/>
              </a:rPr>
              <a:t>5. Для конкурсных групп специальной квоты должна быть установлена «галочка» «Имеющие особое право», особенность приема «Специальная квота»</a:t>
            </a:r>
          </a:p>
        </p:txBody>
      </p:sp>
    </p:spTree>
    <p:extLst>
      <p:ext uri="{BB962C8B-B14F-4D97-AF65-F5344CB8AC3E}">
        <p14:creationId xmlns:p14="http://schemas.microsoft.com/office/powerpoint/2010/main" val="36215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19288" y="0"/>
            <a:ext cx="10272712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Внедрения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263525" y="1484313"/>
            <a:ext cx="11593513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kern="0" dirty="0" smtClean="0"/>
              <a:t>Вузами России приобретено более 450 экземпляров программного продукта.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ru-RU" altLang="ru-RU" sz="1800" kern="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kern="0" dirty="0" smtClean="0"/>
              <a:t>Среди вузов, внедряющих «1С:Университет» и «1С:Университет ПРОФ»: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НИТУ </a:t>
            </a:r>
            <a:r>
              <a:rPr lang="ru-RU" sz="1800" kern="0" dirty="0" err="1"/>
              <a:t>МИСиС</a:t>
            </a:r>
            <a:endParaRPr lang="ru-RU" sz="1800" kern="0" dirty="0"/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Финансовый университет при Правительстве Российской Федерации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Московский политехнический университет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Южный федеральный университет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Дальневосточный федеральный университет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Тюменский государственный университет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Российский институт театрального искусства – ГИТИС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Дипломатическая академия Министерства иностранных дел Российской Федерации</a:t>
            </a:r>
          </a:p>
          <a:p>
            <a:pPr marL="465138" indent="-285750" eaLnBrk="1" fontAlgn="b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800" kern="0" dirty="0"/>
              <a:t>Северо-Кавказский федеральный университет</a:t>
            </a:r>
            <a:endParaRPr lang="ru-RU" altLang="ru-RU" sz="1800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26333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9288" y="0"/>
            <a:ext cx="10272712" cy="1143000"/>
          </a:xfrm>
        </p:spPr>
        <p:txBody>
          <a:bodyPr/>
          <a:lstStyle/>
          <a:p>
            <a:r>
              <a:rPr lang="ru-RU" altLang="ru-RU" sz="2400" b="1" smtClean="0">
                <a:latin typeface="Futura PT Demi" panose="020B0604020202020204" charset="0"/>
              </a:rPr>
              <a:t>Поддержка. 1С:КП Отраслевой и 1С:СЛК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925" y="1500188"/>
            <a:ext cx="117840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Сопровождение </a:t>
            </a:r>
            <a:r>
              <a:rPr lang="ru-RU" altLang="ru-RU" sz="1600" b="1"/>
              <a:t>«1С:Университет»</a:t>
            </a:r>
            <a:r>
              <a:rPr lang="ru-RU" altLang="ru-RU" sz="1600"/>
              <a:t> осуществляется только при наличии активированного сервиса </a:t>
            </a:r>
            <a:r>
              <a:rPr lang="ru-RU" altLang="ru-RU" sz="1600" b="1"/>
              <a:t>1С:КП Отраслевой </a:t>
            </a:r>
            <a:r>
              <a:rPr lang="ru-RU" altLang="ru-RU" sz="1600"/>
              <a:t>при действующем договоре «1С:ИТС» или «1С:КП».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Для </a:t>
            </a:r>
            <a:r>
              <a:rPr lang="ru-RU" altLang="ru-RU" sz="1600" b="1"/>
              <a:t>«1С:Университет» </a:t>
            </a:r>
            <a:r>
              <a:rPr lang="ru-RU" altLang="ru-RU" sz="1600"/>
              <a:t>устанавливается сопровождение в рамках </a:t>
            </a:r>
            <a:r>
              <a:rPr lang="ru-RU" altLang="ru-RU" sz="1600" b="1"/>
              <a:t>«3-й категории»</a:t>
            </a:r>
            <a:endParaRPr lang="en-US" altLang="ru-RU" sz="1600" b="1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US" altLang="ru-RU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Подробную информацию можно получить по адресу </a:t>
            </a:r>
            <a:br>
              <a:rPr lang="ru-RU" altLang="ru-RU" sz="1600"/>
            </a:br>
            <a:r>
              <a:rPr lang="en-US" altLang="ru-RU" sz="1600">
                <a:hlinkClick r:id="rId4"/>
              </a:rPr>
              <a:t>https://solutions.1c.ru/catalog/university/support</a:t>
            </a:r>
            <a:r>
              <a:rPr lang="ru-RU" altLang="ru-RU" sz="16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3525" y="3581400"/>
            <a:ext cx="118094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Для «1С:Университет ПРОФ» выполнен переход с ИТС Отраслевой на ключи 1С:СЛК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Сопровождение </a:t>
            </a:r>
            <a:r>
              <a:rPr lang="ru-RU" altLang="ru-RU" sz="1600" b="1">
                <a:cs typeface="Arial" panose="020B0604020202020204" pitchFamily="34" charset="0"/>
              </a:rPr>
              <a:t>«1С:Университет ПРОФ» </a:t>
            </a:r>
            <a:r>
              <a:rPr lang="ru-RU" altLang="ru-RU" sz="1600">
                <a:cs typeface="Arial" panose="020B0604020202020204" pitchFamily="34" charset="0"/>
              </a:rPr>
              <a:t>осуществляется только при действующем договоре «1С:ИТС» и действующем ключе </a:t>
            </a:r>
            <a:r>
              <a:rPr lang="ru-RU" altLang="ru-RU" sz="1600" b="1">
                <a:cs typeface="Arial" panose="020B0604020202020204" pitchFamily="34" charset="0"/>
              </a:rPr>
              <a:t>1С:СЛК</a:t>
            </a:r>
            <a:r>
              <a:rPr lang="ru-RU" altLang="ru-RU" sz="160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Подробную информацию можно получить по адресу </a:t>
            </a:r>
            <a:br>
              <a:rPr lang="ru-RU" altLang="ru-RU" sz="1600">
                <a:cs typeface="Arial" panose="020B0604020202020204" pitchFamily="34" charset="0"/>
              </a:rPr>
            </a:br>
            <a:r>
              <a:rPr lang="en-US" altLang="ru-RU" sz="1600">
                <a:cs typeface="Arial" panose="020B0604020202020204" pitchFamily="34" charset="0"/>
                <a:hlinkClick r:id="rId5"/>
              </a:rPr>
              <a:t>https://solutions.1c.ru/catalog/university-prof/support</a:t>
            </a:r>
            <a:r>
              <a:rPr lang="ru-RU" altLang="ru-RU" sz="1600"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42684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9288" y="0"/>
            <a:ext cx="10272712" cy="1143000"/>
          </a:xfrm>
        </p:spPr>
        <p:txBody>
          <a:bodyPr/>
          <a:lstStyle/>
          <a:p>
            <a:r>
              <a:rPr lang="ru-RU" altLang="ru-RU" sz="2400" b="1" smtClean="0">
                <a:latin typeface="Futura PT Demi" panose="020B0604020202020204" charset="0"/>
              </a:rPr>
              <a:t>Поддержка. 1С:СЛК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63525" y="1844675"/>
            <a:ext cx="11617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1С:Система лицензирования и защиты конфигураций (</a:t>
            </a: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  <a:hlinkClick r:id="rId4"/>
              </a:rPr>
              <a:t>https://solutions.1c.ru/catalog/slk</a:t>
            </a: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в состав редакции 2.2 1С:Университет ПРОФ входит модуль 1С:СЛК. 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вместо активации подписок выполняется активация ключей. Используется </a:t>
            </a:r>
            <a:r>
              <a:rPr lang="ru-RU" altLang="ru-RU" sz="1600" kern="0" dirty="0" err="1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пин</a:t>
            </a: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-код.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повышается степень защиты. 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наличие действующего ключа позволяет устанавливать обновления конфигурации. 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без активированного ключа обновление установить не получится, но продукт работать будет.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Futura PT Demi" panose="020B0604020202020204" pitchFamily="34" charset="-52"/>
                <a:cs typeface="Arial" panose="020B0604020202020204" pitchFamily="34" charset="0"/>
              </a:rPr>
              <a:t>так же, как и с ИТС Отраслевой, для обращения на линию тех. поддержки потребуется активная подписка (активированный СЛК-ключ)</a:t>
            </a:r>
          </a:p>
        </p:txBody>
      </p:sp>
    </p:spTree>
    <p:extLst>
      <p:ext uri="{BB962C8B-B14F-4D97-AF65-F5344CB8AC3E}">
        <p14:creationId xmlns:p14="http://schemas.microsoft.com/office/powerpoint/2010/main" val="10695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334963" y="6111875"/>
            <a:ext cx="106568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kern="0" smtClean="0">
                <a:latin typeface="Futura PT Demi" panose="020B0604020202020204" charset="0"/>
                <a:hlinkClick r:id="rId4"/>
              </a:rPr>
              <a:t>https://demo.solutions.1c.ru/portal/index.php?kod=UniversityPROF&amp;type=1</a:t>
            </a:r>
            <a:endParaRPr lang="ru-RU" altLang="ru-RU" sz="1800" kern="0" smtClean="0">
              <a:latin typeface="Futura PT Demi" panose="020B060402020202020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546225"/>
            <a:ext cx="9504363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19288" y="0"/>
            <a:ext cx="102727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Онлайн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Futura PT Demi" panose="020B0604020202020204" pitchFamily="34" charset="-52"/>
              </a:rPr>
              <a:t>демо</a:t>
            </a:r>
            <a:r>
              <a:rPr lang="ru-RU" altLang="ru-RU" sz="2400" b="1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-доступ</a:t>
            </a:r>
            <a:r>
              <a:rPr lang="ru-RU" altLang="ru-RU" sz="24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  <a:br>
              <a:rPr lang="ru-RU" altLang="ru-RU" sz="24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(с установленным последним релизом) </a:t>
            </a:r>
            <a:endParaRPr lang="ru-RU" altLang="ru-RU" sz="2400" b="1" kern="0" dirty="0" smtClean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1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92313" y="0"/>
            <a:ext cx="10199687" cy="1081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Источники информации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63525" y="1484313"/>
            <a:ext cx="115220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Подробную информацию о функциональных возможностях подсистем можно получить на сайте фирмы «1С» и сайте компании «СГУ-</a:t>
            </a:r>
            <a:r>
              <a:rPr lang="ru-RU" altLang="ru-RU" sz="1600" dirty="0" err="1" smtClean="0">
                <a:solidFill>
                  <a:schemeClr val="tx1"/>
                </a:solidFill>
                <a:latin typeface="Futura PT Demi" panose="020B0604020202020204" pitchFamily="34" charset="-52"/>
              </a:rPr>
              <a:t>Инфоком</a:t>
            </a: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».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Futura PT Demi" panose="020B0604020202020204" pitchFamily="34" charset="-52"/>
                <a:hlinkClick r:id="rId3"/>
              </a:rPr>
              <a:t>1c.ru</a:t>
            </a:r>
            <a:endParaRPr lang="ru-RU" altLang="ru-RU" sz="1600" dirty="0" smtClean="0">
              <a:solidFill>
                <a:schemeClr val="accent5">
                  <a:lumMod val="50000"/>
                </a:schemeClr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 ПРОФ» - </a:t>
            </a:r>
            <a:r>
              <a:rPr lang="en-US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  <a:hlinkClick r:id="rId4"/>
              </a:rPr>
              <a:t>http://solutions.1c.ru/catalog/university-prof</a:t>
            </a:r>
            <a:r>
              <a:rPr lang="en-US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 </a:t>
            </a: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 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карточка «1С:Университет» - </a:t>
            </a:r>
            <a:r>
              <a:rPr lang="en-US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  <a:hlinkClick r:id="rId3"/>
              </a:rPr>
              <a:t>http://solutions.1c.ru/catalog/university</a:t>
            </a: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 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официальное информационное письмо об изменении стоимости и запуске электронных поставок - </a:t>
            </a:r>
            <a:r>
              <a:rPr lang="en-US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  <a:hlinkClick r:id="rId5"/>
              </a:rPr>
              <a:t>http://1c.ru/news/info.jsp?id=23782</a:t>
            </a: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defRPr/>
            </a:pPr>
            <a:endParaRPr lang="ru-RU" altLang="ru-RU" sz="1600" dirty="0" smtClean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  <a:hlinkClick r:id="rId6"/>
              </a:rPr>
              <a:t>http://www.sgu-infocom.ru</a:t>
            </a:r>
            <a:endParaRPr lang="ru-RU" altLang="ru-RU" sz="1600" dirty="0" smtClean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презентации 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перечень вузов, в которых внедрен</a:t>
            </a:r>
            <a:r>
              <a:rPr lang="en-US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/</a:t>
            </a:r>
            <a:r>
              <a:rPr lang="ru-RU" altLang="ru-RU" sz="1600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внедряется «1С:Университет» и «1С:Университет ПРОФ»</a:t>
            </a:r>
          </a:p>
          <a:p>
            <a:pPr marL="180975" indent="-180975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Futura PT Demi" panose="020B0604020202020204" pitchFamily="34" charset="-52"/>
              </a:rPr>
              <a:t>видеозаписи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Futura PT Demi" panose="020B0604020202020204" pitchFamily="34" charset="-52"/>
              </a:rPr>
              <a:t>вебинаров</a:t>
            </a:r>
            <a:endParaRPr lang="ru-RU" altLang="ru-RU" sz="1600" b="1" dirty="0" smtClean="0">
              <a:solidFill>
                <a:schemeClr val="tx1"/>
              </a:solidFill>
              <a:latin typeface="Futura PT Demi" panose="020B0604020202020204" pitchFamily="34" charset="-5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1268413"/>
            <a:ext cx="8523287" cy="7207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957263" y="1989138"/>
            <a:ext cx="10363200" cy="4364037"/>
          </a:xfrm>
        </p:spPr>
        <p:txBody>
          <a:bodyPr/>
          <a:lstStyle/>
          <a:p>
            <a:r>
              <a:rPr lang="ru-RU" altLang="ru-RU" dirty="0" smtClean="0"/>
              <a:t>ФИРМА «1С» </a:t>
            </a:r>
          </a:p>
          <a:p>
            <a:r>
              <a:rPr lang="ru-RU" altLang="ru-RU" dirty="0" err="1" smtClean="0"/>
              <a:t>web</a:t>
            </a:r>
            <a:r>
              <a:rPr lang="ru-RU" altLang="ru-RU" dirty="0" smtClean="0"/>
              <a:t>: </a:t>
            </a:r>
            <a:r>
              <a:rPr lang="ru-RU" altLang="ru-RU" dirty="0" smtClean="0">
                <a:hlinkClick r:id="rId3"/>
              </a:rPr>
              <a:t>http://solutions.1c.ru/catalog/university-prof</a:t>
            </a:r>
            <a:endParaRPr lang="ru-RU" altLang="ru-RU" dirty="0" smtClean="0"/>
          </a:p>
          <a:p>
            <a:r>
              <a:rPr lang="ru-RU" altLang="ru-RU" dirty="0" err="1" smtClean="0"/>
              <a:t>web</a:t>
            </a:r>
            <a:r>
              <a:rPr lang="ru-RU" altLang="ru-RU" dirty="0" smtClean="0"/>
              <a:t>: </a:t>
            </a:r>
            <a:r>
              <a:rPr lang="ru-RU" altLang="ru-RU" dirty="0" smtClean="0">
                <a:hlinkClick r:id="rId4"/>
              </a:rPr>
              <a:t>http://solutions.1c.ru/catalog/university</a:t>
            </a:r>
            <a:endParaRPr lang="ru-RU" altLang="ru-RU" dirty="0" smtClean="0"/>
          </a:p>
          <a:p>
            <a:r>
              <a:rPr lang="ru-RU" altLang="ru-RU" dirty="0" smtClean="0"/>
              <a:t>тел. +7 (495) 737-92-57</a:t>
            </a:r>
          </a:p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  <a:p>
            <a:r>
              <a:rPr lang="ru-RU" altLang="ru-RU" dirty="0" smtClean="0"/>
              <a:t>ООО «СГУ-Инфоком»</a:t>
            </a:r>
          </a:p>
          <a:p>
            <a:r>
              <a:rPr lang="ru-RU" altLang="ru-RU" dirty="0" err="1" smtClean="0"/>
              <a:t>web</a:t>
            </a:r>
            <a:r>
              <a:rPr lang="ru-RU" altLang="ru-RU" dirty="0" smtClean="0"/>
              <a:t>: </a:t>
            </a:r>
            <a:r>
              <a:rPr lang="ru-RU" altLang="ru-RU" dirty="0" smtClean="0">
                <a:hlinkClick r:id="rId5"/>
              </a:rPr>
              <a:t>http://sgu-infocom.ru</a:t>
            </a:r>
            <a:endParaRPr lang="ru-RU" altLang="ru-RU" dirty="0" smtClean="0"/>
          </a:p>
          <a:p>
            <a:r>
              <a:rPr lang="ru-RU" altLang="ru-RU" dirty="0" smtClean="0"/>
              <a:t>e-</a:t>
            </a:r>
            <a:r>
              <a:rPr lang="ru-RU" altLang="ru-RU" dirty="0" err="1" smtClean="0"/>
              <a:t>mail</a:t>
            </a:r>
            <a:r>
              <a:rPr lang="ru-RU" altLang="ru-RU" dirty="0" smtClean="0"/>
              <a:t>: </a:t>
            </a:r>
            <a:r>
              <a:rPr lang="ru-RU" altLang="ru-RU" dirty="0" smtClean="0">
                <a:hlinkClick r:id="rId6"/>
              </a:rPr>
              <a:t>1с@sgu-infocom.ru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1С-Коннект: </a:t>
            </a:r>
            <a:r>
              <a:rPr lang="ru-RU" altLang="ru-RU" dirty="0" smtClean="0">
                <a:hlinkClick r:id="rId7"/>
              </a:rPr>
              <a:t>ЛК Отраслевые решения линейки 1С:Университет</a:t>
            </a:r>
            <a:endParaRPr lang="ru-RU" altLang="ru-RU" dirty="0" smtClean="0"/>
          </a:p>
          <a:p>
            <a:r>
              <a:rPr lang="ru-RU" altLang="ru-RU" dirty="0" smtClean="0"/>
              <a:t>тел. +7 (499) 700-00-65</a:t>
            </a:r>
          </a:p>
        </p:txBody>
      </p:sp>
      <p:pic>
        <p:nvPicPr>
          <p:cNvPr id="41988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23844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4640263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14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Стоимость «1С:Университет» – 96 т.р., «1С:Университет ПРОФ» – 248 </a:t>
            </a:r>
            <a:r>
              <a:rPr lang="ru-RU" sz="1800" dirty="0" err="1"/>
              <a:t>т.р</a:t>
            </a:r>
            <a:r>
              <a:rPr lang="ru-RU" sz="1800" dirty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Поддержка </a:t>
            </a:r>
            <a:r>
              <a:rPr lang="ru-RU" sz="1800" dirty="0"/>
              <a:t>«1С:Университет» – </a:t>
            </a:r>
            <a:r>
              <a:rPr lang="ru-RU" sz="1800" dirty="0" smtClean="0"/>
              <a:t>63,2 </a:t>
            </a:r>
            <a:r>
              <a:rPr lang="ru-RU" sz="1800" dirty="0" err="1"/>
              <a:t>т.р</a:t>
            </a:r>
            <a:r>
              <a:rPr lang="ru-RU" sz="1800" dirty="0"/>
              <a:t>./год </a:t>
            </a:r>
            <a:r>
              <a:rPr lang="ru-RU" sz="1800" dirty="0" smtClean="0"/>
              <a:t>(КП </a:t>
            </a:r>
            <a:r>
              <a:rPr lang="ru-RU" sz="1800" dirty="0"/>
              <a:t>Отраслевой), </a:t>
            </a:r>
            <a:r>
              <a:rPr lang="ru-RU" altLang="ru-RU" sz="1800" dirty="0"/>
              <a:t>«1С:Университет ПРОФ» </a:t>
            </a:r>
            <a:r>
              <a:rPr lang="ru-RU" sz="1800" dirty="0"/>
              <a:t>– </a:t>
            </a:r>
            <a:r>
              <a:rPr lang="ru-RU" altLang="ru-RU" sz="1800" dirty="0" smtClean="0"/>
              <a:t>215 </a:t>
            </a:r>
            <a:r>
              <a:rPr lang="ru-RU" altLang="ru-RU" sz="1800" dirty="0" err="1"/>
              <a:t>т.р</a:t>
            </a:r>
            <a:r>
              <a:rPr lang="ru-RU" altLang="ru-RU" sz="1800" dirty="0"/>
              <a:t>./год (СЛК)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Лицензия на сервер </a:t>
            </a:r>
            <a:r>
              <a:rPr lang="ru-RU" sz="1800"/>
              <a:t>– </a:t>
            </a:r>
            <a:r>
              <a:rPr lang="ru-RU" sz="1800" smtClean="0"/>
              <a:t>95,1 </a:t>
            </a:r>
            <a:r>
              <a:rPr lang="ru-RU" sz="1800" dirty="0"/>
              <a:t>т.р.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Клиентская лицензия – примерно 3,7 т.р.,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Соответствие нормативной базе, постоянные обновления (4-5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«1С:Предприятие 8.3»/«1С:Предприятие 8.3</a:t>
            </a:r>
            <a:r>
              <a:rPr lang="en-US" sz="1800" dirty="0"/>
              <a:t>z</a:t>
            </a:r>
            <a:r>
              <a:rPr lang="ru-RU" sz="1800" dirty="0"/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Штатное обновление с «1С:Университет» на «1С:Университет ПРОФ»</a:t>
            </a:r>
          </a:p>
        </p:txBody>
      </p:sp>
      <p:sp>
        <p:nvSpPr>
          <p:cNvPr id="1024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00"/>
                </a:solidFill>
              </a:rPr>
              <a:t>«1С:Университет» и </a:t>
            </a:r>
            <a:br>
              <a:rPr lang="ru-RU" altLang="ru-RU" b="1" smtClean="0">
                <a:solidFill>
                  <a:srgbClr val="000000"/>
                </a:solidFill>
              </a:rPr>
            </a:br>
            <a:r>
              <a:rPr lang="ru-RU" altLang="ru-RU" b="1" smtClean="0">
                <a:solidFill>
                  <a:srgbClr val="000000"/>
                </a:solidFill>
              </a:rPr>
              <a:t>«1С:Университет ПРОФ». </a:t>
            </a:r>
            <a:r>
              <a:rPr lang="ru-RU" altLang="ru-RU" smtClean="0">
                <a:solidFill>
                  <a:srgbClr val="000000"/>
                </a:solidFill>
              </a:rPr>
              <a:t/>
            </a:r>
            <a:br>
              <a:rPr lang="ru-RU" altLang="ru-RU" smtClean="0">
                <a:solidFill>
                  <a:srgbClr val="000000"/>
                </a:solidFill>
              </a:rPr>
            </a:br>
            <a:r>
              <a:rPr lang="ru-RU" altLang="ru-RU" smtClean="0">
                <a:solidFill>
                  <a:srgbClr val="000000"/>
                </a:solidFill>
              </a:rPr>
              <a:t>Дополнительная информация.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8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10199687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anose="020B0604020202020204" charset="0"/>
              </a:rPr>
              <a:t>«</a:t>
            </a:r>
            <a:r>
              <a:rPr lang="ru-RU" altLang="ru-RU" sz="2400" b="1" dirty="0" smtClean="0">
                <a:latin typeface="Futura PT Demi" panose="020B0604020202020204" charset="0"/>
              </a:rPr>
              <a:t>1С:Университет» и «1С:Университет ПРОФ». </a:t>
            </a:r>
            <a:br>
              <a:rPr lang="ru-RU" altLang="ru-RU" sz="2400" b="1" dirty="0" smtClean="0">
                <a:latin typeface="Futura PT Demi" panose="020B0604020202020204" charset="0"/>
              </a:rPr>
            </a:br>
            <a:r>
              <a:rPr lang="ru-RU" altLang="ru-RU" sz="2400" b="1" dirty="0" smtClean="0">
                <a:latin typeface="Futura PT Demi" panose="020B0604020202020204" charset="0"/>
              </a:rPr>
              <a:t>Структура конфигурации.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28700"/>
            <a:ext cx="87264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76320" y="4653136"/>
            <a:ext cx="12241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5640" y="4653136"/>
            <a:ext cx="12241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Futura PT Demi" panose="020B0604020202020204" charset="0"/>
              </a:rPr>
              <a:t>«1С:Университет» и</a:t>
            </a:r>
            <a:br>
              <a:rPr lang="ru-RU" altLang="ru-RU" b="1" dirty="0" smtClean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 smtClean="0">
                <a:solidFill>
                  <a:srgbClr val="000000"/>
                </a:solidFill>
                <a:latin typeface="Futura PT Demi" panose="020B0604020202020204" charset="0"/>
              </a:rPr>
              <a:t>«1С:Университет ПРОФ».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604020202020204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dirty="0" smtClean="0">
                <a:latin typeface="Futura PT Demi" panose="020B0604020202020204" charset="0"/>
              </a:rPr>
              <a:t>Единая информационная среда по организации приемной кампании</a:t>
            </a: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38"/>
            <a:ext cx="1189831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3" y="4293096"/>
            <a:ext cx="10363200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</a:t>
            </a:r>
            <a:r>
              <a:rPr lang="ru-RU" sz="4000" dirty="0" smtClean="0"/>
              <a:t>ПРОФ». </a:t>
            </a:r>
          </a:p>
          <a:p>
            <a:pPr>
              <a:defRPr/>
            </a:pPr>
            <a:r>
              <a:rPr lang="ru-RU" sz="4000" dirty="0" smtClean="0"/>
              <a:t>Интеграция с Сервисом приема</a:t>
            </a: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 smtClean="0">
                <a:latin typeface="Futura PT Demi" panose="020B0604020202020204" charset="0"/>
              </a:rPr>
              <a:t>Справочники, в которых должны быть настроены соответствия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5399" y="2248272"/>
            <a:ext cx="5436605" cy="47091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Направления </a:t>
            </a:r>
            <a:r>
              <a:rPr lang="ru-RU" sz="1600" dirty="0"/>
              <a:t>подготовки (</a:t>
            </a:r>
            <a:r>
              <a:rPr lang="en-US" sz="1600" dirty="0" err="1"/>
              <a:t>DirectionCls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Уровни </a:t>
            </a:r>
            <a:r>
              <a:rPr lang="ru-RU" sz="1600" dirty="0"/>
              <a:t>образования (</a:t>
            </a:r>
            <a:r>
              <a:rPr lang="en-US" sz="1600" dirty="0" err="1"/>
              <a:t>EducationLevelCls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Формы </a:t>
            </a:r>
            <a:r>
              <a:rPr lang="ru-RU" sz="1600" dirty="0"/>
              <a:t>образования (</a:t>
            </a:r>
            <a:r>
              <a:rPr lang="en-US" sz="1600" dirty="0" err="1"/>
              <a:t>EducationFormCls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Образовательные </a:t>
            </a:r>
            <a:r>
              <a:rPr lang="ru-RU" sz="1600" dirty="0"/>
              <a:t>предметы (</a:t>
            </a:r>
            <a:r>
              <a:rPr lang="en-US" sz="1600" dirty="0" err="1"/>
              <a:t>SubjectCls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Типы </a:t>
            </a:r>
            <a:r>
              <a:rPr lang="ru-RU" sz="1600" dirty="0"/>
              <a:t>документов (</a:t>
            </a:r>
            <a:r>
              <a:rPr lang="en-US" sz="1600" dirty="0" err="1"/>
              <a:t>DocumentTypeCls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 smtClean="0"/>
              <a:t>Виды </a:t>
            </a:r>
            <a:r>
              <a:rPr lang="ru-RU" sz="1600" dirty="0"/>
              <a:t>мест (</a:t>
            </a:r>
            <a:r>
              <a:rPr lang="en-US" sz="1600" dirty="0" err="1"/>
              <a:t>PlaceTypeCls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мероприятий (</a:t>
            </a:r>
            <a:r>
              <a:rPr lang="en-US" sz="1600" dirty="0" err="1"/>
              <a:t>AdmissionEventCls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Общероссийский классификатор стран мира (</a:t>
            </a:r>
            <a:r>
              <a:rPr lang="ru-RU" sz="1600" dirty="0" err="1"/>
              <a:t>OksmCls</a:t>
            </a:r>
            <a:r>
              <a:rPr lang="ru-RU" sz="160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Категории индивидуальных достижений (</a:t>
            </a:r>
            <a:r>
              <a:rPr lang="en-US" sz="1600" dirty="0" err="1"/>
              <a:t>AchievementCategoryCls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Статусы документов (</a:t>
            </a:r>
            <a:r>
              <a:rPr lang="en-US" sz="1600" dirty="0" err="1"/>
              <a:t>DocumentCheckStatusCls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Пол (</a:t>
            </a:r>
            <a:r>
              <a:rPr lang="en-US" sz="1600" dirty="0" err="1"/>
              <a:t>GenderCls</a:t>
            </a:r>
            <a:r>
              <a:rPr lang="en-US" sz="1600" dirty="0"/>
              <a:t>)</a:t>
            </a:r>
            <a:endParaRPr lang="ru-RU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utura PT Demi" panose="020B0604020202020204" charset="0"/>
              </a:rPr>
              <a:t>Справочники, для </a:t>
            </a:r>
            <a:r>
              <a:rPr lang="ru-RU" dirty="0">
                <a:latin typeface="Futura PT Demi" panose="020B0604020202020204" charset="0"/>
              </a:rPr>
              <a:t>которых должны быть настроены соответствия перед началом выгрузки данных в Сервис приема и загрузки заявлений из Сервиса приема: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564051" y="2248272"/>
            <a:ext cx="5436605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вступительных испытаний (</a:t>
            </a:r>
            <a:r>
              <a:rPr lang="en-US" sz="1600" dirty="0" err="1"/>
              <a:t>EntranceTestTypeCls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 smtClean="0"/>
              <a:t>Предметы </a:t>
            </a:r>
            <a:r>
              <a:rPr lang="ru-RU" sz="1600" kern="0" dirty="0"/>
              <a:t>централизованного тестирования Республики Беларусь (</a:t>
            </a:r>
            <a:r>
              <a:rPr lang="ru-RU" sz="1600" kern="0" dirty="0" err="1"/>
              <a:t>ПредметыЦТРеспубликиБеларусьВнутренний</a:t>
            </a:r>
            <a:r>
              <a:rPr lang="ru-RU" sz="1600" kern="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Предметы ОВИ для новых субъектов РФ (</a:t>
            </a:r>
            <a:r>
              <a:rPr lang="ru-RU" sz="1600" kern="0" dirty="0" err="1"/>
              <a:t>ПредметыОВИДляНовыхСубъектовРФВнутренний</a:t>
            </a:r>
            <a:r>
              <a:rPr lang="ru-RU" sz="1600" kern="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Предметы ВВИ по 528 постановлению (ПредметыВВИПо528ПостановлениюВнутренний</a:t>
            </a:r>
            <a:r>
              <a:rPr lang="ru-RU" sz="1600" kern="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Олимпиады (</a:t>
            </a:r>
            <a:r>
              <a:rPr lang="en-US" sz="1600" kern="0" dirty="0" err="1"/>
              <a:t>OlympicCls</a:t>
            </a:r>
            <a:r>
              <a:rPr lang="en-US" sz="1600" kern="0" dirty="0" smtClean="0"/>
              <a:t>)</a:t>
            </a:r>
            <a:endParaRPr lang="ru-RU" sz="1600" kern="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Реквизиты документов внешний (внешний) (</a:t>
            </a:r>
            <a:r>
              <a:rPr lang="ru-RU" sz="1600" kern="0" dirty="0" err="1"/>
              <a:t>РеквизитыДокументовВнешний</a:t>
            </a:r>
            <a:r>
              <a:rPr lang="ru-RU" sz="1600" kern="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Согласие на передачу заявления в ЕПГУ (внутренний) (</a:t>
            </a:r>
            <a:r>
              <a:rPr lang="ru-RU" sz="1600" kern="0" dirty="0" err="1"/>
              <a:t>СогласиеНаПередачуЗаявленияВЕПГУВнутренний</a:t>
            </a:r>
            <a:r>
              <a:rPr lang="ru-RU" sz="1600" kern="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kern="0" dirty="0"/>
              <a:t>Тип документа об образовании "Нет документа об образовании" (внутренний) (</a:t>
            </a:r>
            <a:r>
              <a:rPr lang="ru-RU" sz="1600" kern="0" dirty="0" err="1"/>
              <a:t>ТипДокументаНетДокументаОбОбразованииВнутренний</a:t>
            </a:r>
            <a:r>
              <a:rPr lang="ru-RU" sz="16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33331</TotalTime>
  <Words>4139</Words>
  <Application>Microsoft Office PowerPoint</Application>
  <PresentationFormat>Произвольный</PresentationFormat>
  <Paragraphs>417</Paragraphs>
  <Slides>49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Futura PT Book</vt:lpstr>
      <vt:lpstr>Wingdings</vt:lpstr>
      <vt:lpstr>Times New Roman</vt:lpstr>
      <vt:lpstr>Calibri</vt:lpstr>
      <vt:lpstr>Futura PT Demi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«1С:Университет» и «1С:Университет ПРОФ».  Особенности «1С:Университет ПРОФ» и различия  одинаковых подсистем</vt:lpstr>
      <vt:lpstr>«1С:Университет» и  «1С:Университет ПРОФ».  Дополнительная информация.</vt:lpstr>
      <vt:lpstr>«1С:Университет» и «1С:Университет ПРОФ».  Структура конфигурации.</vt:lpstr>
      <vt:lpstr>«1С:Университет» и «1С:Университет ПРОФ». Единая информационная среда по организации приемной кампании</vt:lpstr>
      <vt:lpstr>Презентация PowerPoint</vt:lpstr>
      <vt:lpstr>Справочники, в которых должны быть настроены соответствия</vt:lpstr>
      <vt:lpstr>Быстрый старт</vt:lpstr>
      <vt:lpstr>Общий алгоритм выгрузки данных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приемной кампании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Загрузка заявлений поступающих из Сервиса приема</vt:lpstr>
      <vt:lpstr>Загрузка заявлений поступающих из Сервиса приема</vt:lpstr>
      <vt:lpstr>Суперсервис «Поступление в вуз онлайн» Методические материалы </vt:lpstr>
      <vt:lpstr>Ответы на часто задаваемые вопросы при работе с «1С:Университет ПРОФ» 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Интеграция «1С:Университет ПРОФ»  с Сервисом приема. Популярные вопросы</vt:lpstr>
      <vt:lpstr>Презентация PowerPoint</vt:lpstr>
      <vt:lpstr>Поддержка. 1С:КП Отраслевой и 1С:СЛК</vt:lpstr>
      <vt:lpstr>Поддержка. 1С:СЛК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Зданевич Яна</cp:lastModifiedBy>
  <cp:revision>1234</cp:revision>
  <dcterms:created xsi:type="dcterms:W3CDTF">2015-09-09T08:16:26Z</dcterms:created>
  <dcterms:modified xsi:type="dcterms:W3CDTF">2023-06-08T08:32:20Z</dcterms:modified>
</cp:coreProperties>
</file>