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9"/>
  </p:notesMasterIdLst>
  <p:handoutMasterIdLst>
    <p:handoutMasterId r:id="rId50"/>
  </p:handoutMasterIdLst>
  <p:sldIdLst>
    <p:sldId id="257" r:id="rId2"/>
    <p:sldId id="443" r:id="rId3"/>
    <p:sldId id="368" r:id="rId4"/>
    <p:sldId id="447" r:id="rId5"/>
    <p:sldId id="448" r:id="rId6"/>
    <p:sldId id="446" r:id="rId7"/>
    <p:sldId id="449" r:id="rId8"/>
    <p:sldId id="486" r:id="rId9"/>
    <p:sldId id="453" r:id="rId10"/>
    <p:sldId id="485" r:id="rId11"/>
    <p:sldId id="483" r:id="rId12"/>
    <p:sldId id="484" r:id="rId13"/>
    <p:sldId id="441" r:id="rId14"/>
    <p:sldId id="451" r:id="rId15"/>
    <p:sldId id="455" r:id="rId16"/>
    <p:sldId id="452" r:id="rId17"/>
    <p:sldId id="445" r:id="rId18"/>
    <p:sldId id="462" r:id="rId19"/>
    <p:sldId id="456" r:id="rId20"/>
    <p:sldId id="467" r:id="rId21"/>
    <p:sldId id="458" r:id="rId22"/>
    <p:sldId id="459" r:id="rId23"/>
    <p:sldId id="460" r:id="rId24"/>
    <p:sldId id="461" r:id="rId25"/>
    <p:sldId id="468" r:id="rId26"/>
    <p:sldId id="469" r:id="rId27"/>
    <p:sldId id="463" r:id="rId28"/>
    <p:sldId id="470" r:id="rId29"/>
    <p:sldId id="464" r:id="rId30"/>
    <p:sldId id="473" r:id="rId31"/>
    <p:sldId id="465" r:id="rId32"/>
    <p:sldId id="472" r:id="rId33"/>
    <p:sldId id="471" r:id="rId34"/>
    <p:sldId id="487" r:id="rId35"/>
    <p:sldId id="466" r:id="rId36"/>
    <p:sldId id="474" r:id="rId37"/>
    <p:sldId id="488" r:id="rId38"/>
    <p:sldId id="476" r:id="rId39"/>
    <p:sldId id="475" r:id="rId40"/>
    <p:sldId id="489" r:id="rId41"/>
    <p:sldId id="477" r:id="rId42"/>
    <p:sldId id="479" r:id="rId43"/>
    <p:sldId id="480" r:id="rId44"/>
    <p:sldId id="478" r:id="rId45"/>
    <p:sldId id="481" r:id="rId46"/>
    <p:sldId id="267" r:id="rId47"/>
    <p:sldId id="482" r:id="rId48"/>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Futura PT Demi" panose="020B0604020202020204" charset="0"/>
      <p:regular r:id="rId55"/>
      <p:italic r:id="rId56"/>
    </p:embeddedFont>
    <p:embeddedFont>
      <p:font typeface="Futura PT Book" panose="020B0604020202020204" charset="0"/>
      <p:regular r:id="rId57"/>
      <p:italic r:id="rId58"/>
    </p:embeddedFont>
  </p:embeddedFont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2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иколай Терновой"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99"/>
    <a:srgbClr val="62C0C0"/>
    <a:srgbClr val="FFFFE5"/>
    <a:srgbClr val="FFFFAF"/>
    <a:srgbClr val="008000"/>
    <a:srgbClr val="003399"/>
    <a:srgbClr val="CC9900"/>
    <a:srgbClr val="CC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7" autoAdjust="0"/>
    <p:restoredTop sz="87764" autoAdjust="0"/>
  </p:normalViewPr>
  <p:slideViewPr>
    <p:cSldViewPr>
      <p:cViewPr varScale="1">
        <p:scale>
          <a:sx n="101" d="100"/>
          <a:sy n="101" d="100"/>
        </p:scale>
        <p:origin x="1254" y="114"/>
      </p:cViewPr>
      <p:guideLst>
        <p:guide orient="horz" pos="2160"/>
        <p:guide pos="4203"/>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0" d="100"/>
          <a:sy n="90" d="100"/>
        </p:scale>
        <p:origin x="26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4B10C6-6A98-4E5D-A8C3-CB658D8CC609}" type="datetimeFigureOut">
              <a:rPr lang="ru-RU" smtClean="0"/>
              <a:t>29.03.2022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11E84E-68AA-4FBD-A8FB-FA36548C4CD9}" type="slidenum">
              <a:rPr lang="ru-RU" smtClean="0"/>
              <a:t>‹#›</a:t>
            </a:fld>
            <a:endParaRPr lang="ru-RU"/>
          </a:p>
        </p:txBody>
      </p:sp>
    </p:spTree>
    <p:extLst>
      <p:ext uri="{BB962C8B-B14F-4D97-AF65-F5344CB8AC3E}">
        <p14:creationId xmlns:p14="http://schemas.microsoft.com/office/powerpoint/2010/main" val="2026114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ru-RU" altLang="ru-RU"/>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1426B7C6-CF14-4E63-A109-AA3FBEB2F025}" type="datetimeFigureOut">
              <a:rPr lang="ru-RU" altLang="ru-RU"/>
              <a:pPr>
                <a:defRPr/>
              </a:pPr>
              <a:t>29.03.2022</a:t>
            </a:fld>
            <a:endParaRPr lang="ru-RU" altLang="ru-RU"/>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ru-RU" altLang="ru-RU"/>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1533C6-0229-4B04-88F8-AC14F5A76FB4}"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a:t>
            </a:fld>
            <a:endParaRPr lang="ru-RU" altLang="ru-RU"/>
          </a:p>
        </p:txBody>
      </p:sp>
    </p:spTree>
    <p:extLst>
      <p:ext uri="{BB962C8B-B14F-4D97-AF65-F5344CB8AC3E}">
        <p14:creationId xmlns:p14="http://schemas.microsoft.com/office/powerpoint/2010/main" val="263030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12</a:t>
            </a:fld>
            <a:endParaRPr lang="ru-RU" altLang="ru-RU"/>
          </a:p>
        </p:txBody>
      </p:sp>
    </p:spTree>
    <p:extLst>
      <p:ext uri="{BB962C8B-B14F-4D97-AF65-F5344CB8AC3E}">
        <p14:creationId xmlns:p14="http://schemas.microsoft.com/office/powerpoint/2010/main" val="55916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13</a:t>
            </a:fld>
            <a:endParaRPr lang="ru-RU" altLang="ru-RU"/>
          </a:p>
        </p:txBody>
      </p:sp>
    </p:spTree>
    <p:extLst>
      <p:ext uri="{BB962C8B-B14F-4D97-AF65-F5344CB8AC3E}">
        <p14:creationId xmlns:p14="http://schemas.microsoft.com/office/powerpoint/2010/main" val="371332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14</a:t>
            </a:fld>
            <a:endParaRPr lang="ru-RU" altLang="ru-RU"/>
          </a:p>
        </p:txBody>
      </p:sp>
    </p:spTree>
    <p:extLst>
      <p:ext uri="{BB962C8B-B14F-4D97-AF65-F5344CB8AC3E}">
        <p14:creationId xmlns:p14="http://schemas.microsoft.com/office/powerpoint/2010/main" val="395000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15</a:t>
            </a:fld>
            <a:endParaRPr lang="ru-RU" altLang="ru-RU"/>
          </a:p>
        </p:txBody>
      </p:sp>
    </p:spTree>
    <p:extLst>
      <p:ext uri="{BB962C8B-B14F-4D97-AF65-F5344CB8AC3E}">
        <p14:creationId xmlns:p14="http://schemas.microsoft.com/office/powerpoint/2010/main" val="278504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17</a:t>
            </a:fld>
            <a:endParaRPr lang="ru-RU" altLang="ru-RU"/>
          </a:p>
        </p:txBody>
      </p:sp>
    </p:spTree>
    <p:extLst>
      <p:ext uri="{BB962C8B-B14F-4D97-AF65-F5344CB8AC3E}">
        <p14:creationId xmlns:p14="http://schemas.microsoft.com/office/powerpoint/2010/main" val="151345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18</a:t>
            </a:fld>
            <a:endParaRPr lang="ru-RU" altLang="ru-RU"/>
          </a:p>
        </p:txBody>
      </p:sp>
    </p:spTree>
    <p:extLst>
      <p:ext uri="{BB962C8B-B14F-4D97-AF65-F5344CB8AC3E}">
        <p14:creationId xmlns:p14="http://schemas.microsoft.com/office/powerpoint/2010/main" val="318634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19</a:t>
            </a:fld>
            <a:endParaRPr lang="ru-RU" altLang="ru-RU"/>
          </a:p>
        </p:txBody>
      </p:sp>
    </p:spTree>
    <p:extLst>
      <p:ext uri="{BB962C8B-B14F-4D97-AF65-F5344CB8AC3E}">
        <p14:creationId xmlns:p14="http://schemas.microsoft.com/office/powerpoint/2010/main" val="164232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20</a:t>
            </a:fld>
            <a:endParaRPr lang="ru-RU" altLang="ru-RU"/>
          </a:p>
        </p:txBody>
      </p:sp>
    </p:spTree>
    <p:extLst>
      <p:ext uri="{BB962C8B-B14F-4D97-AF65-F5344CB8AC3E}">
        <p14:creationId xmlns:p14="http://schemas.microsoft.com/office/powerpoint/2010/main" val="4159790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21</a:t>
            </a:fld>
            <a:endParaRPr lang="ru-RU" altLang="ru-RU"/>
          </a:p>
        </p:txBody>
      </p:sp>
    </p:spTree>
    <p:extLst>
      <p:ext uri="{BB962C8B-B14F-4D97-AF65-F5344CB8AC3E}">
        <p14:creationId xmlns:p14="http://schemas.microsoft.com/office/powerpoint/2010/main" val="200623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22</a:t>
            </a:fld>
            <a:endParaRPr lang="ru-RU" altLang="ru-RU"/>
          </a:p>
        </p:txBody>
      </p:sp>
    </p:spTree>
    <p:extLst>
      <p:ext uri="{BB962C8B-B14F-4D97-AF65-F5344CB8AC3E}">
        <p14:creationId xmlns:p14="http://schemas.microsoft.com/office/powerpoint/2010/main" val="244399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a:t>
            </a:fld>
            <a:endParaRPr lang="ru-RU" altLang="ru-RU"/>
          </a:p>
        </p:txBody>
      </p:sp>
    </p:spTree>
    <p:extLst>
      <p:ext uri="{BB962C8B-B14F-4D97-AF65-F5344CB8AC3E}">
        <p14:creationId xmlns:p14="http://schemas.microsoft.com/office/powerpoint/2010/main" val="2126102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23</a:t>
            </a:fld>
            <a:endParaRPr lang="ru-RU" altLang="ru-RU"/>
          </a:p>
        </p:txBody>
      </p:sp>
    </p:spTree>
    <p:extLst>
      <p:ext uri="{BB962C8B-B14F-4D97-AF65-F5344CB8AC3E}">
        <p14:creationId xmlns:p14="http://schemas.microsoft.com/office/powerpoint/2010/main" val="998353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24</a:t>
            </a:fld>
            <a:endParaRPr lang="ru-RU" altLang="ru-RU"/>
          </a:p>
        </p:txBody>
      </p:sp>
    </p:spTree>
    <p:extLst>
      <p:ext uri="{BB962C8B-B14F-4D97-AF65-F5344CB8AC3E}">
        <p14:creationId xmlns:p14="http://schemas.microsoft.com/office/powerpoint/2010/main" val="140919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25</a:t>
            </a:fld>
            <a:endParaRPr lang="ru-RU" altLang="ru-RU"/>
          </a:p>
        </p:txBody>
      </p:sp>
    </p:spTree>
    <p:extLst>
      <p:ext uri="{BB962C8B-B14F-4D97-AF65-F5344CB8AC3E}">
        <p14:creationId xmlns:p14="http://schemas.microsoft.com/office/powerpoint/2010/main" val="2138509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26</a:t>
            </a:fld>
            <a:endParaRPr lang="ru-RU" altLang="ru-RU"/>
          </a:p>
        </p:txBody>
      </p:sp>
    </p:spTree>
    <p:extLst>
      <p:ext uri="{BB962C8B-B14F-4D97-AF65-F5344CB8AC3E}">
        <p14:creationId xmlns:p14="http://schemas.microsoft.com/office/powerpoint/2010/main" val="153205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27</a:t>
            </a:fld>
            <a:endParaRPr lang="ru-RU" altLang="ru-RU"/>
          </a:p>
        </p:txBody>
      </p:sp>
    </p:spTree>
    <p:extLst>
      <p:ext uri="{BB962C8B-B14F-4D97-AF65-F5344CB8AC3E}">
        <p14:creationId xmlns:p14="http://schemas.microsoft.com/office/powerpoint/2010/main" val="3852517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28</a:t>
            </a:fld>
            <a:endParaRPr lang="ru-RU" altLang="ru-RU"/>
          </a:p>
        </p:txBody>
      </p:sp>
    </p:spTree>
    <p:extLst>
      <p:ext uri="{BB962C8B-B14F-4D97-AF65-F5344CB8AC3E}">
        <p14:creationId xmlns:p14="http://schemas.microsoft.com/office/powerpoint/2010/main" val="1826175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29</a:t>
            </a:fld>
            <a:endParaRPr lang="ru-RU" altLang="ru-RU"/>
          </a:p>
        </p:txBody>
      </p:sp>
    </p:spTree>
    <p:extLst>
      <p:ext uri="{BB962C8B-B14F-4D97-AF65-F5344CB8AC3E}">
        <p14:creationId xmlns:p14="http://schemas.microsoft.com/office/powerpoint/2010/main" val="1564536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30</a:t>
            </a:fld>
            <a:endParaRPr lang="ru-RU" altLang="ru-RU"/>
          </a:p>
        </p:txBody>
      </p:sp>
    </p:spTree>
    <p:extLst>
      <p:ext uri="{BB962C8B-B14F-4D97-AF65-F5344CB8AC3E}">
        <p14:creationId xmlns:p14="http://schemas.microsoft.com/office/powerpoint/2010/main" val="2686985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31</a:t>
            </a:fld>
            <a:endParaRPr lang="ru-RU" altLang="ru-RU"/>
          </a:p>
        </p:txBody>
      </p:sp>
    </p:spTree>
    <p:extLst>
      <p:ext uri="{BB962C8B-B14F-4D97-AF65-F5344CB8AC3E}">
        <p14:creationId xmlns:p14="http://schemas.microsoft.com/office/powerpoint/2010/main" val="3741387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32</a:t>
            </a:fld>
            <a:endParaRPr lang="ru-RU" altLang="ru-RU"/>
          </a:p>
        </p:txBody>
      </p:sp>
    </p:spTree>
    <p:extLst>
      <p:ext uri="{BB962C8B-B14F-4D97-AF65-F5344CB8AC3E}">
        <p14:creationId xmlns:p14="http://schemas.microsoft.com/office/powerpoint/2010/main" val="164726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a:t>
            </a:fld>
            <a:endParaRPr lang="ru-RU" altLang="ru-RU"/>
          </a:p>
        </p:txBody>
      </p:sp>
    </p:spTree>
    <p:extLst>
      <p:ext uri="{BB962C8B-B14F-4D97-AF65-F5344CB8AC3E}">
        <p14:creationId xmlns:p14="http://schemas.microsoft.com/office/powerpoint/2010/main" val="3526930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33</a:t>
            </a:fld>
            <a:endParaRPr lang="ru-RU" altLang="ru-RU"/>
          </a:p>
        </p:txBody>
      </p:sp>
    </p:spTree>
    <p:extLst>
      <p:ext uri="{BB962C8B-B14F-4D97-AF65-F5344CB8AC3E}">
        <p14:creationId xmlns:p14="http://schemas.microsoft.com/office/powerpoint/2010/main" val="2082012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34</a:t>
            </a:fld>
            <a:endParaRPr lang="ru-RU" altLang="ru-RU"/>
          </a:p>
        </p:txBody>
      </p:sp>
    </p:spTree>
    <p:extLst>
      <p:ext uri="{BB962C8B-B14F-4D97-AF65-F5344CB8AC3E}">
        <p14:creationId xmlns:p14="http://schemas.microsoft.com/office/powerpoint/2010/main" val="917541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35</a:t>
            </a:fld>
            <a:endParaRPr lang="ru-RU" altLang="ru-RU"/>
          </a:p>
        </p:txBody>
      </p:sp>
    </p:spTree>
    <p:extLst>
      <p:ext uri="{BB962C8B-B14F-4D97-AF65-F5344CB8AC3E}">
        <p14:creationId xmlns:p14="http://schemas.microsoft.com/office/powerpoint/2010/main" val="1102640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36</a:t>
            </a:fld>
            <a:endParaRPr lang="ru-RU" altLang="ru-RU"/>
          </a:p>
        </p:txBody>
      </p:sp>
    </p:spTree>
    <p:extLst>
      <p:ext uri="{BB962C8B-B14F-4D97-AF65-F5344CB8AC3E}">
        <p14:creationId xmlns:p14="http://schemas.microsoft.com/office/powerpoint/2010/main" val="3962751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37</a:t>
            </a:fld>
            <a:endParaRPr lang="ru-RU" altLang="ru-RU"/>
          </a:p>
        </p:txBody>
      </p:sp>
    </p:spTree>
    <p:extLst>
      <p:ext uri="{BB962C8B-B14F-4D97-AF65-F5344CB8AC3E}">
        <p14:creationId xmlns:p14="http://schemas.microsoft.com/office/powerpoint/2010/main" val="3825121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38</a:t>
            </a:fld>
            <a:endParaRPr lang="ru-RU" altLang="ru-RU"/>
          </a:p>
        </p:txBody>
      </p:sp>
    </p:spTree>
    <p:extLst>
      <p:ext uri="{BB962C8B-B14F-4D97-AF65-F5344CB8AC3E}">
        <p14:creationId xmlns:p14="http://schemas.microsoft.com/office/powerpoint/2010/main" val="2627948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39</a:t>
            </a:fld>
            <a:endParaRPr lang="ru-RU" altLang="ru-RU"/>
          </a:p>
        </p:txBody>
      </p:sp>
    </p:spTree>
    <p:extLst>
      <p:ext uri="{BB962C8B-B14F-4D97-AF65-F5344CB8AC3E}">
        <p14:creationId xmlns:p14="http://schemas.microsoft.com/office/powerpoint/2010/main" val="2605898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40</a:t>
            </a:fld>
            <a:endParaRPr lang="ru-RU" altLang="ru-RU"/>
          </a:p>
        </p:txBody>
      </p:sp>
    </p:spTree>
    <p:extLst>
      <p:ext uri="{BB962C8B-B14F-4D97-AF65-F5344CB8AC3E}">
        <p14:creationId xmlns:p14="http://schemas.microsoft.com/office/powerpoint/2010/main" val="543631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41</a:t>
            </a:fld>
            <a:endParaRPr lang="ru-RU" altLang="ru-RU"/>
          </a:p>
        </p:txBody>
      </p:sp>
    </p:spTree>
    <p:extLst>
      <p:ext uri="{BB962C8B-B14F-4D97-AF65-F5344CB8AC3E}">
        <p14:creationId xmlns:p14="http://schemas.microsoft.com/office/powerpoint/2010/main" val="2044311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42</a:t>
            </a:fld>
            <a:endParaRPr lang="ru-RU" altLang="ru-RU"/>
          </a:p>
        </p:txBody>
      </p:sp>
    </p:spTree>
    <p:extLst>
      <p:ext uri="{BB962C8B-B14F-4D97-AF65-F5344CB8AC3E}">
        <p14:creationId xmlns:p14="http://schemas.microsoft.com/office/powerpoint/2010/main" val="427446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a:t>
            </a:fld>
            <a:endParaRPr lang="ru-RU" altLang="ru-RU"/>
          </a:p>
        </p:txBody>
      </p:sp>
    </p:spTree>
    <p:extLst>
      <p:ext uri="{BB962C8B-B14F-4D97-AF65-F5344CB8AC3E}">
        <p14:creationId xmlns:p14="http://schemas.microsoft.com/office/powerpoint/2010/main" val="3881324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43</a:t>
            </a:fld>
            <a:endParaRPr lang="ru-RU" altLang="ru-RU"/>
          </a:p>
        </p:txBody>
      </p:sp>
    </p:spTree>
    <p:extLst>
      <p:ext uri="{BB962C8B-B14F-4D97-AF65-F5344CB8AC3E}">
        <p14:creationId xmlns:p14="http://schemas.microsoft.com/office/powerpoint/2010/main" val="331262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44</a:t>
            </a:fld>
            <a:endParaRPr lang="ru-RU" altLang="ru-RU"/>
          </a:p>
        </p:txBody>
      </p:sp>
    </p:spTree>
    <p:extLst>
      <p:ext uri="{BB962C8B-B14F-4D97-AF65-F5344CB8AC3E}">
        <p14:creationId xmlns:p14="http://schemas.microsoft.com/office/powerpoint/2010/main" val="3065289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45</a:t>
            </a:fld>
            <a:endParaRPr lang="ru-RU" altLang="ru-RU"/>
          </a:p>
        </p:txBody>
      </p:sp>
    </p:spTree>
    <p:extLst>
      <p:ext uri="{BB962C8B-B14F-4D97-AF65-F5344CB8AC3E}">
        <p14:creationId xmlns:p14="http://schemas.microsoft.com/office/powerpoint/2010/main" val="1719678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46</a:t>
            </a:fld>
            <a:endParaRPr lang="ru-RU" altLang="ru-RU"/>
          </a:p>
        </p:txBody>
      </p:sp>
    </p:spTree>
    <p:extLst>
      <p:ext uri="{BB962C8B-B14F-4D97-AF65-F5344CB8AC3E}">
        <p14:creationId xmlns:p14="http://schemas.microsoft.com/office/powerpoint/2010/main" val="4237262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47</a:t>
            </a:fld>
            <a:endParaRPr lang="ru-RU" altLang="ru-RU"/>
          </a:p>
        </p:txBody>
      </p:sp>
    </p:spTree>
    <p:extLst>
      <p:ext uri="{BB962C8B-B14F-4D97-AF65-F5344CB8AC3E}">
        <p14:creationId xmlns:p14="http://schemas.microsoft.com/office/powerpoint/2010/main" val="113044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6</a:t>
            </a:fld>
            <a:endParaRPr lang="ru-RU" altLang="ru-RU"/>
          </a:p>
        </p:txBody>
      </p:sp>
    </p:spTree>
    <p:extLst>
      <p:ext uri="{BB962C8B-B14F-4D97-AF65-F5344CB8AC3E}">
        <p14:creationId xmlns:p14="http://schemas.microsoft.com/office/powerpoint/2010/main" val="376769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7</a:t>
            </a:fld>
            <a:endParaRPr lang="ru-RU" altLang="ru-RU"/>
          </a:p>
        </p:txBody>
      </p:sp>
    </p:spTree>
    <p:extLst>
      <p:ext uri="{BB962C8B-B14F-4D97-AF65-F5344CB8AC3E}">
        <p14:creationId xmlns:p14="http://schemas.microsoft.com/office/powerpoint/2010/main" val="264371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9</a:t>
            </a:fld>
            <a:endParaRPr lang="ru-RU" altLang="ru-RU"/>
          </a:p>
        </p:txBody>
      </p:sp>
    </p:spTree>
    <p:extLst>
      <p:ext uri="{BB962C8B-B14F-4D97-AF65-F5344CB8AC3E}">
        <p14:creationId xmlns:p14="http://schemas.microsoft.com/office/powerpoint/2010/main" val="193869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10</a:t>
            </a:fld>
            <a:endParaRPr lang="ru-RU" altLang="ru-RU"/>
          </a:p>
        </p:txBody>
      </p:sp>
    </p:spTree>
    <p:extLst>
      <p:ext uri="{BB962C8B-B14F-4D97-AF65-F5344CB8AC3E}">
        <p14:creationId xmlns:p14="http://schemas.microsoft.com/office/powerpoint/2010/main" val="21578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11</a:t>
            </a:fld>
            <a:endParaRPr lang="ru-RU" altLang="ru-RU"/>
          </a:p>
        </p:txBody>
      </p:sp>
    </p:spTree>
    <p:extLst>
      <p:ext uri="{BB962C8B-B14F-4D97-AF65-F5344CB8AC3E}">
        <p14:creationId xmlns:p14="http://schemas.microsoft.com/office/powerpoint/2010/main" val="3246737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pic>
        <p:nvPicPr>
          <p:cNvPr id="2" name="Рисунок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30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7583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957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66201" y="115889"/>
            <a:ext cx="2891367" cy="4752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87867" y="115889"/>
            <a:ext cx="8475133" cy="4752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92006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639616" y="529217"/>
            <a:ext cx="8714184" cy="739544"/>
          </a:xfrm>
          <a:prstGeom prst="rect">
            <a:avLst/>
          </a:prstGeom>
        </p:spPr>
        <p:txBody>
          <a:bodyPr rtlCol="0">
            <a:normAutofit/>
          </a:bodyPr>
          <a:lstStyle/>
          <a:p>
            <a:r>
              <a:rPr lang="ru-RU"/>
              <a:t>Образец заголовка</a:t>
            </a:r>
            <a:endParaRPr lang="ru-RU" dirty="0"/>
          </a:p>
        </p:txBody>
      </p:sp>
      <p:sp>
        <p:nvSpPr>
          <p:cNvPr id="6" name="Текст 2"/>
          <p:cNvSpPr>
            <a:spLocks noGrp="1"/>
          </p:cNvSpPr>
          <p:nvPr>
            <p:ph idx="1"/>
          </p:nvPr>
        </p:nvSpPr>
        <p:spPr>
          <a:xfrm>
            <a:off x="838200" y="1825625"/>
            <a:ext cx="10515600" cy="4351338"/>
          </a:xfrm>
          <a:prstGeom prst="rect">
            <a:avLst/>
          </a:prstGeom>
        </p:spPr>
        <p:txBody>
          <a:bodyPr rtlCol="0">
            <a:normAutofit/>
          </a:body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Tree>
    <p:extLst>
      <p:ext uri="{BB962C8B-B14F-4D97-AF65-F5344CB8AC3E}">
        <p14:creationId xmlns:p14="http://schemas.microsoft.com/office/powerpoint/2010/main" val="339304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spTree>
      <p:nvGrpSpPr>
        <p:cNvPr id="1" name=""/>
        <p:cNvGrpSpPr/>
        <p:nvPr/>
      </p:nvGrpSpPr>
      <p:grpSpPr>
        <a:xfrm>
          <a:off x="0" y="0"/>
          <a:ext cx="0" cy="0"/>
          <a:chOff x="0" y="0"/>
          <a:chExt cx="0" cy="0"/>
        </a:xfrm>
      </p:grpSpPr>
      <p:pic>
        <p:nvPicPr>
          <p:cNvPr id="2" name="Рисунок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23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12833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3" name="Рисунок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63747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404373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5708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7359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16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06313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Рисунок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2"/>
          <p:cNvSpPr>
            <a:spLocks noGrp="1" noChangeArrowheads="1"/>
          </p:cNvSpPr>
          <p:nvPr>
            <p:ph type="body" idx="1"/>
          </p:nvPr>
        </p:nvSpPr>
        <p:spPr bwMode="auto">
          <a:xfrm>
            <a:off x="287338" y="1700213"/>
            <a:ext cx="115697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13"/>
          <p:cNvSpPr>
            <a:spLocks noGrp="1" noChangeArrowheads="1"/>
          </p:cNvSpPr>
          <p:nvPr>
            <p:ph type="title"/>
          </p:nvPr>
        </p:nvSpPr>
        <p:spPr bwMode="auto">
          <a:xfrm>
            <a:off x="2446338" y="115888"/>
            <a:ext cx="94107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75" r:id="rId3"/>
    <p:sldLayoutId id="2147483887"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CC0000"/>
        </a:buClr>
        <a:buChar char="•"/>
        <a:defRPr sz="2000">
          <a:solidFill>
            <a:schemeClr val="tx1"/>
          </a:solidFill>
          <a:latin typeface="Futura PT Demi" panose="020B0702020204020303" pitchFamily="34" charset="0"/>
          <a:ea typeface="+mn-ea"/>
          <a:cs typeface="+mn-cs"/>
        </a:defRPr>
      </a:lvl1pPr>
      <a:lvl2pPr marL="742950" indent="-285750" algn="l" rtl="0" eaLnBrk="0" fontAlgn="base" hangingPunct="0">
        <a:spcBef>
          <a:spcPct val="20000"/>
        </a:spcBef>
        <a:spcAft>
          <a:spcPct val="0"/>
        </a:spcAft>
        <a:buClr>
          <a:srgbClr val="CC0000"/>
        </a:buClr>
        <a:buChar char="•"/>
        <a:defRPr>
          <a:solidFill>
            <a:schemeClr val="tx1"/>
          </a:solidFill>
          <a:latin typeface="Futura PT Demi" panose="020B0702020204020303" pitchFamily="34" charset="0"/>
        </a:defRPr>
      </a:lvl2pPr>
      <a:lvl3pPr marL="1143000" indent="-228600" algn="l" rtl="0" eaLnBrk="0" fontAlgn="base" hangingPunct="0">
        <a:spcBef>
          <a:spcPct val="20000"/>
        </a:spcBef>
        <a:spcAft>
          <a:spcPct val="0"/>
        </a:spcAft>
        <a:buClr>
          <a:srgbClr val="CC0000"/>
        </a:buClr>
        <a:buChar char="•"/>
        <a:defRPr sz="1600">
          <a:solidFill>
            <a:schemeClr val="tx1"/>
          </a:solidFill>
          <a:latin typeface="Futura PT Demi" panose="020B0702020204020303" pitchFamily="34" charset="0"/>
        </a:defRPr>
      </a:lvl3pPr>
      <a:lvl4pPr marL="1600200" indent="-228600" algn="l" rtl="0" eaLnBrk="0" fontAlgn="base" hangingPunct="0">
        <a:spcBef>
          <a:spcPct val="20000"/>
        </a:spcBef>
        <a:spcAft>
          <a:spcPct val="0"/>
        </a:spcAft>
        <a:buClr>
          <a:srgbClr val="CC0000"/>
        </a:buClr>
        <a:buChar char="•"/>
        <a:defRPr sz="1400">
          <a:solidFill>
            <a:schemeClr val="tx1"/>
          </a:solidFill>
          <a:latin typeface="Futura PT Demi" panose="020B0702020204020303" pitchFamily="34" charset="0"/>
        </a:defRPr>
      </a:lvl4pPr>
      <a:lvl5pPr marL="2057400" indent="-228600" algn="l" rtl="0" eaLnBrk="0" fontAlgn="base" hangingPunct="0">
        <a:spcBef>
          <a:spcPct val="20000"/>
        </a:spcBef>
        <a:spcAft>
          <a:spcPct val="0"/>
        </a:spcAft>
        <a:buClr>
          <a:srgbClr val="CC0000"/>
        </a:buClr>
        <a:buChar char="•"/>
        <a:defRPr sz="1200">
          <a:solidFill>
            <a:schemeClr val="tx1"/>
          </a:solidFill>
          <a:latin typeface="Futura PT Demi" panose="020B0702020204020303" pitchFamily="34" charset="0"/>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fedportal.ru/" TargetMode="External"/><Relationship Id="rId3" Type="http://schemas.openxmlformats.org/officeDocument/2006/relationships/hyperlink" Target="https://releases.1c.ru/project/SGU_UniversityPROF_2_2" TargetMode="External"/><Relationship Id="rId7" Type="http://schemas.openxmlformats.org/officeDocument/2006/relationships/hyperlink" Target="http://85.142.162.4:803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me/chat1cUniver" TargetMode="External"/><Relationship Id="rId5" Type="http://schemas.openxmlformats.org/officeDocument/2006/relationships/hyperlink" Target="https://t.me/joinchat/B3rCe-VUY7Q5NjVi" TargetMode="External"/><Relationship Id="rId10" Type="http://schemas.openxmlformats.org/officeDocument/2006/relationships/image" Target="../media/image5.png"/><Relationship Id="rId4" Type="http://schemas.openxmlformats.org/officeDocument/2006/relationships/hyperlink" Target="https://t.me/joinchat/FhRUaMF3d041Yzhi" TargetMode="External"/><Relationship Id="rId9" Type="http://schemas.openxmlformats.org/officeDocument/2006/relationships/hyperlink" Target="https://its.1c.ru/db/metod81#content:5784:hdo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www.sgu-infocom.r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sgu-infocom.ru/" TargetMode="External"/><Relationship Id="rId5" Type="http://schemas.openxmlformats.org/officeDocument/2006/relationships/hyperlink" Target="http://solutions.1c.ru/catalog/university-prof" TargetMode="External"/><Relationship Id="rId4" Type="http://schemas.openxmlformats.org/officeDocument/2006/relationships/hyperlink" Target="http://solutions.1c.ru/catalog/universit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gu-infocom.ru/clientmap" TargetMode="Externa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solutions.1c.ru/catalog/university-prof/support" TargetMode="External"/><Relationship Id="rId4" Type="http://schemas.openxmlformats.org/officeDocument/2006/relationships/hyperlink" Target="https://solutions.1c.ru/catalog/university/suppor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solutions.1c.ru/catalog/sl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s://demo.solutions.1c.ru/portal/index.php?kod=UniversityPROF&amp;type=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olutions.1c.ru/catalog/university"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hyperlink" Target="http://www.sgu-infocom.ru/" TargetMode="External"/><Relationship Id="rId5" Type="http://schemas.openxmlformats.org/officeDocument/2006/relationships/hyperlink" Target="http://1c.ru/news/info.jsp?id=23782" TargetMode="External"/><Relationship Id="rId4" Type="http://schemas.openxmlformats.org/officeDocument/2006/relationships/hyperlink" Target="http://solutions.1c.ru/catalog/university-prof"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olutions.1c.ru/catalog/university-prof" TargetMode="External"/><Relationship Id="rId7" Type="http://schemas.openxmlformats.org/officeDocument/2006/relationships/hyperlink" Target="https://1c-connect.com/join/s/riwg6ipz1idap8p9wi3rutoipa"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mailto:1&#1089;@sgu-infocom.ru" TargetMode="External"/><Relationship Id="rId5" Type="http://schemas.openxmlformats.org/officeDocument/2006/relationships/hyperlink" Target="http://sgu-infocom.ru/" TargetMode="External"/><Relationship Id="rId4" Type="http://schemas.openxmlformats.org/officeDocument/2006/relationships/hyperlink" Target="http://solutions.1c.ru/catalog/university" TargetMode="External"/><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1055689" y="2420888"/>
            <a:ext cx="10800952" cy="3554362"/>
          </a:xfrm>
          <a:prstGeom prst="rect">
            <a:avLst/>
          </a:prstGeom>
          <a:noFill/>
          <a:ln>
            <a:noFill/>
          </a:ln>
        </p:spPr>
        <p:txBody>
          <a:bodyPr wrap="none" lIns="0" tIns="0" rIns="0" bIns="0"/>
          <a:lstStyle>
            <a:lvl1pPr>
              <a:lnSpc>
                <a:spcPct val="90000"/>
              </a:lnSpc>
              <a:spcBef>
                <a:spcPts val="1000"/>
              </a:spcBef>
              <a:buFont typeface="Arial" panose="020B0604020202020204" pitchFamily="34" charset="0"/>
              <a:buChar char="•"/>
              <a:defRPr sz="2800">
                <a:solidFill>
                  <a:schemeClr val="tx1"/>
                </a:solidFill>
                <a:latin typeface="Futura PT Book" panose="020B0502020204020303" pitchFamily="34" charset="-52"/>
              </a:defRPr>
            </a:lvl1pPr>
            <a:lvl2pPr marL="742950" indent="-285750">
              <a:lnSpc>
                <a:spcPct val="90000"/>
              </a:lnSpc>
              <a:spcBef>
                <a:spcPts val="500"/>
              </a:spcBef>
              <a:buFont typeface="Arial" panose="020B0604020202020204" pitchFamily="34" charset="0"/>
              <a:buChar char="•"/>
              <a:defRPr sz="2400">
                <a:solidFill>
                  <a:schemeClr val="tx1"/>
                </a:solidFill>
                <a:latin typeface="Futura PT Book" panose="020B0502020204020303" pitchFamily="34" charset="-52"/>
              </a:defRPr>
            </a:lvl2pPr>
            <a:lvl3pPr marL="1143000" indent="-228600">
              <a:lnSpc>
                <a:spcPct val="90000"/>
              </a:lnSpc>
              <a:spcBef>
                <a:spcPts val="500"/>
              </a:spcBef>
              <a:buFont typeface="Arial" panose="020B0604020202020204" pitchFamily="34" charset="0"/>
              <a:buChar char="•"/>
              <a:defRPr sz="2000">
                <a:solidFill>
                  <a:schemeClr val="tx1"/>
                </a:solidFill>
                <a:latin typeface="Futura PT Book" panose="020B0502020204020303" pitchFamily="34" charset="-52"/>
              </a:defRPr>
            </a:lvl3pPr>
            <a:lvl4pPr marL="1600200" indent="-228600">
              <a:lnSpc>
                <a:spcPct val="90000"/>
              </a:lnSpc>
              <a:spcBef>
                <a:spcPts val="500"/>
              </a:spcBef>
              <a:buFont typeface="Arial" panose="020B0604020202020204" pitchFamily="34" charset="0"/>
              <a:buChar char="•"/>
              <a:defRPr>
                <a:solidFill>
                  <a:schemeClr val="tx1"/>
                </a:solidFill>
                <a:latin typeface="Futura PT Book" panose="020B0502020204020303" pitchFamily="34" charset="-52"/>
              </a:defRPr>
            </a:lvl4pPr>
            <a:lvl5pPr marL="2057400" indent="-228600">
              <a:lnSpc>
                <a:spcPct val="90000"/>
              </a:lnSpc>
              <a:spcBef>
                <a:spcPts val="500"/>
              </a:spcBef>
              <a:buFont typeface="Arial" panose="020B0604020202020204" pitchFamily="34" charset="0"/>
              <a:buChar char="•"/>
              <a:defRPr>
                <a:solidFill>
                  <a:schemeClr val="tx1"/>
                </a:solidFill>
                <a:latin typeface="Futura PT Book" panose="020B0502020204020303" pitchFamily="34" charset="-5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9pPr>
          </a:lstStyle>
          <a:p>
            <a:pPr marL="514350" indent="-514350" eaLnBrk="1" hangingPunct="1">
              <a:lnSpc>
                <a:spcPct val="100000"/>
              </a:lnSpc>
              <a:spcBef>
                <a:spcPct val="0"/>
              </a:spcBef>
              <a:buClr>
                <a:srgbClr val="FF0000"/>
              </a:buClr>
              <a:buFont typeface="+mj-lt"/>
              <a:buAutoNum type="arabicPeriod"/>
              <a:defRPr/>
            </a:pPr>
            <a:r>
              <a:rPr lang="ru-RU" altLang="ru-RU" sz="2600" dirty="0">
                <a:solidFill>
                  <a:srgbClr val="1C1C1C"/>
                </a:solidFill>
                <a:latin typeface="Futura PT Demi" panose="020B0604020202020204" charset="0"/>
                <a:cs typeface="Arial" panose="020B0604020202020204" pitchFamily="34" charset="0"/>
              </a:rPr>
              <a:t>Текущее состояние разработки механизмов интеграции </a:t>
            </a:r>
            <a:endParaRPr lang="ru-RU" altLang="ru-RU" sz="2600" dirty="0" smtClean="0">
              <a:solidFill>
                <a:srgbClr val="1C1C1C"/>
              </a:solidFill>
              <a:latin typeface="Futura PT Demi" panose="020B0604020202020204" charset="0"/>
              <a:cs typeface="Arial" panose="020B0604020202020204" pitchFamily="34" charset="0"/>
            </a:endParaRPr>
          </a:p>
          <a:p>
            <a:pPr eaLnBrk="1" hangingPunct="1">
              <a:lnSpc>
                <a:spcPct val="100000"/>
              </a:lnSpc>
              <a:spcBef>
                <a:spcPct val="0"/>
              </a:spcBef>
              <a:buClr>
                <a:srgbClr val="FF0000"/>
              </a:buClr>
              <a:buNone/>
              <a:defRPr/>
            </a:pPr>
            <a:r>
              <a:rPr lang="ru-RU" altLang="ru-RU" sz="2600" dirty="0" smtClean="0">
                <a:solidFill>
                  <a:srgbClr val="1C1C1C"/>
                </a:solidFill>
                <a:latin typeface="Futura PT Demi" panose="020B0604020202020204" charset="0"/>
                <a:cs typeface="Arial" panose="020B0604020202020204" pitchFamily="34" charset="0"/>
              </a:rPr>
              <a:t>с </a:t>
            </a:r>
            <a:r>
              <a:rPr lang="ru-RU" altLang="ru-RU" sz="2600" dirty="0" err="1">
                <a:solidFill>
                  <a:srgbClr val="1C1C1C"/>
                </a:solidFill>
                <a:latin typeface="Futura PT Demi" panose="020B0604020202020204" charset="0"/>
                <a:cs typeface="Arial" panose="020B0604020202020204" pitchFamily="34" charset="0"/>
              </a:rPr>
              <a:t>Суперсервисом</a:t>
            </a:r>
            <a:r>
              <a:rPr lang="ru-RU" altLang="ru-RU" sz="2600" dirty="0">
                <a:solidFill>
                  <a:srgbClr val="1C1C1C"/>
                </a:solidFill>
                <a:latin typeface="Futura PT Demi" panose="020B0604020202020204" charset="0"/>
                <a:cs typeface="Arial" panose="020B0604020202020204" pitchFamily="34" charset="0"/>
              </a:rPr>
              <a:t> «Поступление в вуз онлайн»</a:t>
            </a:r>
          </a:p>
          <a:p>
            <a:pPr marL="514350" indent="-514350" eaLnBrk="1" hangingPunct="1">
              <a:lnSpc>
                <a:spcPct val="100000"/>
              </a:lnSpc>
              <a:spcBef>
                <a:spcPct val="0"/>
              </a:spcBef>
              <a:buClr>
                <a:srgbClr val="FF0000"/>
              </a:buClr>
              <a:buFont typeface="+mj-lt"/>
              <a:buAutoNum type="arabicPeriod" startAt="2"/>
              <a:defRPr/>
            </a:pPr>
            <a:r>
              <a:rPr lang="ru-RU" altLang="ru-RU" sz="2600" dirty="0" smtClean="0">
                <a:solidFill>
                  <a:srgbClr val="1C1C1C"/>
                </a:solidFill>
                <a:latin typeface="Futura PT Demi" panose="020B0604020202020204" charset="0"/>
                <a:cs typeface="Arial" panose="020B0604020202020204" pitchFamily="34" charset="0"/>
              </a:rPr>
              <a:t>Функциональные </a:t>
            </a:r>
            <a:r>
              <a:rPr lang="ru-RU" altLang="ru-RU" sz="2600" dirty="0" smtClean="0">
                <a:solidFill>
                  <a:srgbClr val="1C1C1C"/>
                </a:solidFill>
                <a:latin typeface="Futura PT Demi" panose="020B0604020202020204" charset="0"/>
                <a:cs typeface="Arial" panose="020B0604020202020204" pitchFamily="34" charset="0"/>
              </a:rPr>
              <a:t>возможности </a:t>
            </a:r>
            <a:r>
              <a:rPr lang="ru-RU" altLang="ru-RU" sz="2600" dirty="0">
                <a:solidFill>
                  <a:srgbClr val="1C1C1C"/>
                </a:solidFill>
                <a:latin typeface="Futura PT Demi" panose="020B0604020202020204" charset="0"/>
                <a:cs typeface="Arial" panose="020B0604020202020204" pitchFamily="34" charset="0"/>
              </a:rPr>
              <a:t>«1С:Университет</a:t>
            </a:r>
            <a:r>
              <a:rPr lang="ru-RU" altLang="ru-RU" sz="2600" dirty="0" smtClean="0">
                <a:solidFill>
                  <a:srgbClr val="1C1C1C"/>
                </a:solidFill>
                <a:latin typeface="Futura PT Demi" panose="020B0604020202020204" charset="0"/>
                <a:cs typeface="Arial" panose="020B0604020202020204" pitchFamily="34" charset="0"/>
              </a:rPr>
              <a:t>» </a:t>
            </a:r>
            <a:br>
              <a:rPr lang="ru-RU" altLang="ru-RU" sz="2600" dirty="0" smtClean="0">
                <a:solidFill>
                  <a:srgbClr val="1C1C1C"/>
                </a:solidFill>
                <a:latin typeface="Futura PT Demi" panose="020B0604020202020204" charset="0"/>
                <a:cs typeface="Arial" panose="020B0604020202020204" pitchFamily="34" charset="0"/>
              </a:rPr>
            </a:br>
            <a:r>
              <a:rPr lang="ru-RU" altLang="ru-RU" sz="2600" dirty="0" smtClean="0">
                <a:solidFill>
                  <a:srgbClr val="1C1C1C"/>
                </a:solidFill>
                <a:latin typeface="Futura PT Demi" panose="020B0604020202020204" charset="0"/>
                <a:cs typeface="Arial" panose="020B0604020202020204" pitchFamily="34" charset="0"/>
              </a:rPr>
              <a:t>для </a:t>
            </a:r>
            <a:r>
              <a:rPr lang="ru-RU" altLang="ru-RU" sz="2600" dirty="0">
                <a:solidFill>
                  <a:srgbClr val="1C1C1C"/>
                </a:solidFill>
                <a:latin typeface="Futura PT Demi" panose="020B0604020202020204" charset="0"/>
                <a:cs typeface="Arial" panose="020B0604020202020204" pitchFamily="34" charset="0"/>
              </a:rPr>
              <a:t>обмена данными с ФИС ГИА и </a:t>
            </a:r>
            <a:r>
              <a:rPr lang="ru-RU" altLang="ru-RU" sz="2600" dirty="0" smtClean="0">
                <a:solidFill>
                  <a:srgbClr val="1C1C1C"/>
                </a:solidFill>
                <a:latin typeface="Futura PT Demi" panose="020B0604020202020204" charset="0"/>
                <a:cs typeface="Arial" panose="020B0604020202020204" pitchFamily="34" charset="0"/>
              </a:rPr>
              <a:t>приема</a:t>
            </a:r>
          </a:p>
          <a:p>
            <a:pPr marL="514350" indent="-514350" eaLnBrk="1" hangingPunct="1">
              <a:lnSpc>
                <a:spcPct val="100000"/>
              </a:lnSpc>
              <a:spcBef>
                <a:spcPct val="0"/>
              </a:spcBef>
              <a:buClr>
                <a:srgbClr val="FF0000"/>
              </a:buClr>
              <a:defRPr/>
            </a:pPr>
            <a:r>
              <a:rPr lang="ru-RU" altLang="ru-RU" sz="2600" dirty="0">
                <a:solidFill>
                  <a:srgbClr val="1C1C1C"/>
                </a:solidFill>
                <a:latin typeface="Futura PT Demi" panose="020B0604020202020204" charset="0"/>
                <a:cs typeface="Arial" panose="020B0604020202020204" pitchFamily="34" charset="0"/>
              </a:rPr>
              <a:t>н</a:t>
            </a:r>
            <a:r>
              <a:rPr lang="ru-RU" altLang="ru-RU" sz="2600" dirty="0" smtClean="0">
                <a:solidFill>
                  <a:srgbClr val="1C1C1C"/>
                </a:solidFill>
                <a:latin typeface="Futura PT Demi" panose="020B0604020202020204" charset="0"/>
                <a:cs typeface="Arial" panose="020B0604020202020204" pitchFamily="34" charset="0"/>
              </a:rPr>
              <a:t>астройка </a:t>
            </a:r>
            <a:r>
              <a:rPr lang="ru-RU" altLang="ru-RU" sz="2600" dirty="0">
                <a:solidFill>
                  <a:srgbClr val="1C1C1C"/>
                </a:solidFill>
                <a:latin typeface="Futura PT Demi" panose="020B0604020202020204" charset="0"/>
                <a:cs typeface="Arial" panose="020B0604020202020204" pitchFamily="34" charset="0"/>
              </a:rPr>
              <a:t>обмена данными с ФИС ГИА и </a:t>
            </a:r>
            <a:r>
              <a:rPr lang="ru-RU" altLang="ru-RU" sz="2600" dirty="0" smtClean="0">
                <a:solidFill>
                  <a:srgbClr val="1C1C1C"/>
                </a:solidFill>
                <a:latin typeface="Futura PT Demi" panose="020B0604020202020204" charset="0"/>
                <a:cs typeface="Arial" panose="020B0604020202020204" pitchFamily="34" charset="0"/>
              </a:rPr>
              <a:t>приема</a:t>
            </a:r>
            <a:endParaRPr lang="en-US" altLang="ru-RU" sz="2600" dirty="0" smtClean="0">
              <a:solidFill>
                <a:srgbClr val="1C1C1C"/>
              </a:solidFill>
              <a:latin typeface="Futura PT Demi" panose="020B0604020202020204" charset="0"/>
              <a:cs typeface="Arial" panose="020B0604020202020204" pitchFamily="34" charset="0"/>
            </a:endParaRPr>
          </a:p>
          <a:p>
            <a:pPr marL="514350" indent="-514350" eaLnBrk="1" hangingPunct="1">
              <a:lnSpc>
                <a:spcPct val="100000"/>
              </a:lnSpc>
              <a:spcBef>
                <a:spcPct val="0"/>
              </a:spcBef>
              <a:buClr>
                <a:srgbClr val="FF0000"/>
              </a:buClr>
              <a:defRPr/>
            </a:pPr>
            <a:r>
              <a:rPr lang="ru-RU" altLang="ru-RU" sz="2600" dirty="0" smtClean="0">
                <a:solidFill>
                  <a:srgbClr val="1C1C1C"/>
                </a:solidFill>
                <a:latin typeface="Futura PT Demi" panose="020B0604020202020204" charset="0"/>
                <a:cs typeface="Arial" panose="020B0604020202020204" pitchFamily="34" charset="0"/>
              </a:rPr>
              <a:t>выгрузка </a:t>
            </a:r>
            <a:r>
              <a:rPr lang="ru-RU" altLang="ru-RU" sz="2600" dirty="0">
                <a:solidFill>
                  <a:srgbClr val="1C1C1C"/>
                </a:solidFill>
                <a:latin typeface="Futura PT Demi" panose="020B0604020202020204" charset="0"/>
                <a:cs typeface="Arial" panose="020B0604020202020204" pitchFamily="34" charset="0"/>
              </a:rPr>
              <a:t>сведений о приемной </a:t>
            </a:r>
            <a:r>
              <a:rPr lang="ru-RU" altLang="ru-RU" sz="2600" dirty="0" smtClean="0">
                <a:solidFill>
                  <a:srgbClr val="1C1C1C"/>
                </a:solidFill>
                <a:latin typeface="Futura PT Demi" panose="020B0604020202020204" charset="0"/>
                <a:cs typeface="Arial" panose="020B0604020202020204" pitchFamily="34" charset="0"/>
              </a:rPr>
              <a:t>кампании</a:t>
            </a:r>
            <a:endParaRPr lang="en-US" altLang="ru-RU" sz="2600" dirty="0" smtClean="0">
              <a:solidFill>
                <a:srgbClr val="1C1C1C"/>
              </a:solidFill>
              <a:latin typeface="Futura PT Demi" panose="020B0604020202020204" charset="0"/>
              <a:cs typeface="Arial" panose="020B0604020202020204" pitchFamily="34" charset="0"/>
            </a:endParaRPr>
          </a:p>
          <a:p>
            <a:pPr marL="514350" indent="-514350" eaLnBrk="1" hangingPunct="1">
              <a:lnSpc>
                <a:spcPct val="100000"/>
              </a:lnSpc>
              <a:spcBef>
                <a:spcPct val="0"/>
              </a:spcBef>
              <a:buClr>
                <a:srgbClr val="FF0000"/>
              </a:buClr>
              <a:defRPr/>
            </a:pPr>
            <a:r>
              <a:rPr lang="ru-RU" altLang="ru-RU" sz="2600" dirty="0" smtClean="0">
                <a:solidFill>
                  <a:srgbClr val="1C1C1C"/>
                </a:solidFill>
                <a:latin typeface="Futura PT Demi" panose="020B0604020202020204" charset="0"/>
                <a:cs typeface="Arial" panose="020B0604020202020204" pitchFamily="34" charset="0"/>
              </a:rPr>
              <a:t>выгрузка </a:t>
            </a:r>
            <a:r>
              <a:rPr lang="ru-RU" altLang="ru-RU" sz="2600" dirty="0">
                <a:solidFill>
                  <a:srgbClr val="1C1C1C"/>
                </a:solidFill>
                <a:latin typeface="Futura PT Demi" panose="020B0604020202020204" charset="0"/>
                <a:cs typeface="Arial" panose="020B0604020202020204" pitchFamily="34" charset="0"/>
              </a:rPr>
              <a:t>заявлений </a:t>
            </a:r>
            <a:r>
              <a:rPr lang="ru-RU" altLang="ru-RU" sz="2600" dirty="0" smtClean="0">
                <a:solidFill>
                  <a:srgbClr val="1C1C1C"/>
                </a:solidFill>
                <a:latin typeface="Futura PT Demi" panose="020B0604020202020204" charset="0"/>
                <a:cs typeface="Arial" panose="020B0604020202020204" pitchFamily="34" charset="0"/>
              </a:rPr>
              <a:t>поступающих</a:t>
            </a:r>
          </a:p>
          <a:p>
            <a:pPr marL="514350" indent="-514350" eaLnBrk="1" hangingPunct="1">
              <a:lnSpc>
                <a:spcPct val="100000"/>
              </a:lnSpc>
              <a:spcBef>
                <a:spcPct val="0"/>
              </a:spcBef>
              <a:buClr>
                <a:srgbClr val="FF0000"/>
              </a:buClr>
              <a:buFont typeface="+mj-lt"/>
              <a:buAutoNum type="arabicPeriod" startAt="3"/>
              <a:defRPr/>
            </a:pPr>
            <a:r>
              <a:rPr lang="ru-RU" altLang="ru-RU" sz="2600" dirty="0">
                <a:solidFill>
                  <a:srgbClr val="1C1C1C"/>
                </a:solidFill>
                <a:latin typeface="Futura PT Demi" panose="020B0604020202020204" charset="0"/>
                <a:cs typeface="Arial" panose="020B0604020202020204" pitchFamily="34" charset="0"/>
              </a:rPr>
              <a:t>Демонстрация взаимодействия с ФИС ГИА и </a:t>
            </a:r>
            <a:r>
              <a:rPr lang="ru-RU" altLang="ru-RU" sz="2600" dirty="0" smtClean="0">
                <a:solidFill>
                  <a:srgbClr val="1C1C1C"/>
                </a:solidFill>
                <a:latin typeface="Futura PT Demi" panose="020B0604020202020204" charset="0"/>
                <a:cs typeface="Arial" panose="020B0604020202020204" pitchFamily="34" charset="0"/>
              </a:rPr>
              <a:t>приема</a:t>
            </a:r>
            <a:endParaRPr lang="ru-RU" altLang="ru-RU" sz="2600" dirty="0">
              <a:solidFill>
                <a:srgbClr val="1C1C1C"/>
              </a:solidFill>
              <a:latin typeface="Futura PT Demi" panose="020B0604020202020204" charset="0"/>
              <a:cs typeface="Arial" panose="020B0604020202020204" pitchFamily="34" charset="0"/>
            </a:endParaRPr>
          </a:p>
          <a:p>
            <a:pPr marL="457200" indent="-457200" eaLnBrk="1" hangingPunct="1">
              <a:lnSpc>
                <a:spcPct val="100000"/>
              </a:lnSpc>
              <a:spcBef>
                <a:spcPct val="0"/>
              </a:spcBef>
              <a:buClr>
                <a:srgbClr val="FF0000"/>
              </a:buClr>
              <a:buFontTx/>
              <a:buAutoNum type="arabicPeriod" startAt="3"/>
              <a:defRPr/>
            </a:pPr>
            <a:r>
              <a:rPr lang="ru-RU" altLang="ru-RU" sz="2600" dirty="0" smtClean="0">
                <a:solidFill>
                  <a:srgbClr val="1C1C1C"/>
                </a:solidFill>
                <a:latin typeface="Futura PT Demi" panose="020B0604020202020204" charset="0"/>
                <a:cs typeface="Arial" panose="020B0604020202020204" pitchFamily="34" charset="0"/>
              </a:rPr>
              <a:t>Ответы на вопросы</a:t>
            </a:r>
          </a:p>
          <a:p>
            <a:pPr marL="457200" indent="-457200" eaLnBrk="1" hangingPunct="1">
              <a:lnSpc>
                <a:spcPct val="100000"/>
              </a:lnSpc>
              <a:spcBef>
                <a:spcPct val="0"/>
              </a:spcBef>
              <a:buClr>
                <a:srgbClr val="FF0000"/>
              </a:buClr>
              <a:buFontTx/>
              <a:buAutoNum type="arabicPeriod" startAt="3"/>
              <a:defRPr/>
            </a:pPr>
            <a:endParaRPr lang="ru-RU" altLang="ru-RU" sz="2600" dirty="0" smtClean="0">
              <a:solidFill>
                <a:srgbClr val="1C1C1C"/>
              </a:solidFill>
              <a:latin typeface="Futura PT Demi" panose="020B0604020202020204" charset="0"/>
              <a:cs typeface="Arial" panose="020B0604020202020204" pitchFamily="34" charset="0"/>
            </a:endParaRPr>
          </a:p>
          <a:p>
            <a:pPr marL="457200" indent="-457200" eaLnBrk="1" hangingPunct="1">
              <a:lnSpc>
                <a:spcPct val="100000"/>
              </a:lnSpc>
              <a:spcBef>
                <a:spcPct val="0"/>
              </a:spcBef>
              <a:buClr>
                <a:srgbClr val="FF0000"/>
              </a:buClr>
              <a:buFontTx/>
              <a:buAutoNum type="arabicPeriod" startAt="3"/>
              <a:defRPr/>
            </a:pPr>
            <a:endParaRPr lang="ru-RU" altLang="ru-RU" sz="2600" dirty="0" smtClean="0">
              <a:solidFill>
                <a:srgbClr val="1C1C1C"/>
              </a:solidFill>
              <a:latin typeface="Futura PT Demi" panose="020B0604020202020204" charset="0"/>
              <a:cs typeface="Arial" panose="020B0604020202020204" pitchFamily="34" charset="0"/>
            </a:endParaRPr>
          </a:p>
          <a:p>
            <a:pPr marL="457200" indent="-457200" eaLnBrk="1" hangingPunct="1">
              <a:lnSpc>
                <a:spcPct val="100000"/>
              </a:lnSpc>
              <a:spcBef>
                <a:spcPct val="0"/>
              </a:spcBef>
              <a:buClr>
                <a:srgbClr val="FF0000"/>
              </a:buClr>
              <a:buFontTx/>
              <a:buAutoNum type="arabicPeriod" startAt="3"/>
              <a:defRPr/>
            </a:pPr>
            <a:endParaRPr lang="ru-RU" altLang="ru-RU" sz="2600" dirty="0">
              <a:solidFill>
                <a:srgbClr val="1C1C1C"/>
              </a:solidFill>
              <a:latin typeface="Futura PT Demi" panose="020B0604020202020204" charset="0"/>
              <a:cs typeface="Arial" panose="020B0604020202020204" pitchFamily="34" charset="0"/>
            </a:endParaRPr>
          </a:p>
          <a:p>
            <a:pPr marL="457200" indent="-457200" eaLnBrk="1" hangingPunct="1">
              <a:lnSpc>
                <a:spcPct val="100000"/>
              </a:lnSpc>
              <a:spcBef>
                <a:spcPct val="0"/>
              </a:spcBef>
              <a:buFontTx/>
              <a:buAutoNum type="arabicPeriod" startAt="3"/>
              <a:defRPr/>
            </a:pPr>
            <a:endParaRPr lang="ru-RU" altLang="ru-RU" sz="2400" spc="100" dirty="0">
              <a:solidFill>
                <a:srgbClr val="1C1C1C"/>
              </a:solidFill>
              <a:latin typeface="Futura PT Demi" panose="020B0702020204020303" pitchFamily="34" charset="-52"/>
              <a:cs typeface="Arial" panose="020B0604020202020204" pitchFamily="34" charset="0"/>
            </a:endParaRPr>
          </a:p>
        </p:txBody>
      </p:sp>
      <p:sp>
        <p:nvSpPr>
          <p:cNvPr id="6149" name="Прямоугольник 8"/>
          <p:cNvSpPr>
            <a:spLocks noChangeArrowheads="1"/>
          </p:cNvSpPr>
          <p:nvPr/>
        </p:nvSpPr>
        <p:spPr bwMode="auto">
          <a:xfrm>
            <a:off x="1055689" y="5975250"/>
            <a:ext cx="360362" cy="46038"/>
          </a:xfrm>
          <a:prstGeom prst="rect">
            <a:avLst/>
          </a:prstGeom>
          <a:solidFill>
            <a:srgbClr val="FF0000"/>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lnSpc>
                <a:spcPct val="110000"/>
              </a:lnSpc>
              <a:spcBef>
                <a:spcPct val="50000"/>
              </a:spcBef>
              <a:buClrTx/>
              <a:buFontTx/>
              <a:buNone/>
            </a:pPr>
            <a:endParaRPr lang="ru-RU" altLang="ru-RU">
              <a:latin typeface="Arial" panose="020B0604020202020204" pitchFamily="34" charset="0"/>
            </a:endParaRPr>
          </a:p>
        </p:txBody>
      </p:sp>
      <p:sp>
        <p:nvSpPr>
          <p:cNvPr id="8" name="TextBox 10"/>
          <p:cNvSpPr txBox="1">
            <a:spLocks noChangeArrowheads="1"/>
          </p:cNvSpPr>
          <p:nvPr/>
        </p:nvSpPr>
        <p:spPr bwMode="auto">
          <a:xfrm>
            <a:off x="5535361" y="333375"/>
            <a:ext cx="117500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eaLnBrk="1" hangingPunct="1">
              <a:lnSpc>
                <a:spcPct val="50000"/>
              </a:lnSpc>
              <a:spcBef>
                <a:spcPct val="0"/>
              </a:spcBef>
              <a:buClrTx/>
              <a:buFontTx/>
              <a:buNone/>
            </a:pPr>
            <a:r>
              <a:rPr lang="ru-RU" altLang="ru-RU" sz="1600" dirty="0" smtClean="0">
                <a:solidFill>
                  <a:srgbClr val="1C1C1C"/>
                </a:solidFill>
              </a:rPr>
              <a:t>Март 2022 </a:t>
            </a:r>
            <a:r>
              <a:rPr lang="ru-RU" altLang="ru-RU" sz="1600" dirty="0">
                <a:solidFill>
                  <a:srgbClr val="1C1C1C"/>
                </a:solidFill>
              </a:rPr>
              <a:t>г.</a:t>
            </a:r>
          </a:p>
        </p:txBody>
      </p:sp>
      <p:pic>
        <p:nvPicPr>
          <p:cNvPr id="3" name="Рисунок 2"/>
          <p:cNvPicPr>
            <a:picLocks noChangeAspect="1"/>
          </p:cNvPicPr>
          <p:nvPr/>
        </p:nvPicPr>
        <p:blipFill>
          <a:blip r:embed="rId3"/>
          <a:stretch>
            <a:fillRect/>
          </a:stretch>
        </p:blipFill>
        <p:spPr>
          <a:xfrm>
            <a:off x="10469518" y="548680"/>
            <a:ext cx="811058" cy="864792"/>
          </a:xfrm>
          <a:prstGeom prst="rect">
            <a:avLst/>
          </a:prstGeom>
        </p:spPr>
      </p:pic>
      <p:sp>
        <p:nvSpPr>
          <p:cNvPr id="6" name="Заголовок 1"/>
          <p:cNvSpPr txBox="1">
            <a:spLocks noChangeArrowheads="1"/>
          </p:cNvSpPr>
          <p:nvPr/>
        </p:nvSpPr>
        <p:spPr bwMode="auto">
          <a:xfrm>
            <a:off x="0" y="1197448"/>
            <a:ext cx="12192000" cy="1223440"/>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lgn="ctr">
              <a:defRPr/>
            </a:pPr>
            <a:r>
              <a:rPr lang="ru-RU" altLang="ru-RU" sz="2400" kern="0" dirty="0" smtClean="0">
                <a:latin typeface="Futura PT Demi" panose="020B0702020204020303" pitchFamily="34" charset="-52"/>
              </a:rPr>
              <a:t>Проведение приемной кампании с помощью «1С:Университет ПРОФ».</a:t>
            </a:r>
          </a:p>
          <a:p>
            <a:pPr algn="ctr">
              <a:defRPr/>
            </a:pPr>
            <a:r>
              <a:rPr lang="ru-RU" altLang="ru-RU" sz="2400" kern="0" dirty="0" smtClean="0">
                <a:latin typeface="Futura PT Demi" panose="020B0702020204020303" pitchFamily="34" charset="-52"/>
              </a:rPr>
              <a:t>Часть 3. Взаимодействие «1С:Университет ПРОФ» с ФИС ГИА и приема</a:t>
            </a:r>
            <a:endParaRPr lang="ru-RU" altLang="ru-RU" sz="2400" kern="0" dirty="0">
              <a:latin typeface="Futura PT Demi" panose="020B0702020204020303" pitchFamily="34" charset="-5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10</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noChangeArrowheads="1"/>
          </p:cNvSpPr>
          <p:nvPr>
            <p:ph type="title"/>
          </p:nvPr>
        </p:nvSpPr>
        <p:spPr>
          <a:xfrm>
            <a:off x="2208213" y="115888"/>
            <a:ext cx="7416800" cy="1484312"/>
          </a:xfrm>
        </p:spPr>
        <p:txBody>
          <a:bodyPr/>
          <a:lstStyle/>
          <a:p>
            <a:r>
              <a:rPr lang="ru-RU" dirty="0"/>
              <a:t>Текущее состояние разработки механизмов интеграции «1С:Университет ПРОФ» с </a:t>
            </a:r>
            <a:r>
              <a:rPr lang="ru-RU" dirty="0" err="1"/>
              <a:t>Суперсервисом</a:t>
            </a:r>
            <a:r>
              <a:rPr lang="ru-RU" dirty="0"/>
              <a:t> «Поступление в вуз онлайн»</a:t>
            </a:r>
            <a:endParaRPr lang="ru-RU" altLang="ru-RU" dirty="0" smtClean="0">
              <a:latin typeface="Futura PT Demi" panose="020B060402020202020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893809277"/>
              </p:ext>
            </p:extLst>
          </p:nvPr>
        </p:nvGraphicFramePr>
        <p:xfrm>
          <a:off x="407368" y="1988839"/>
          <a:ext cx="11376644" cy="368444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858356">
                  <a:extLst>
                    <a:ext uri="{9D8B030D-6E8A-4147-A177-3AD203B41FA5}">
                      <a16:colId xmlns:a16="http://schemas.microsoft.com/office/drawing/2014/main" val="639817806"/>
                    </a:ext>
                  </a:extLst>
                </a:gridCol>
                <a:gridCol w="9518288">
                  <a:extLst>
                    <a:ext uri="{9D8B030D-6E8A-4147-A177-3AD203B41FA5}">
                      <a16:colId xmlns:a16="http://schemas.microsoft.com/office/drawing/2014/main" val="2065436455"/>
                    </a:ext>
                  </a:extLst>
                </a:gridCol>
              </a:tblGrid>
              <a:tr h="849800">
                <a:tc gridSpan="2">
                  <a:txBody>
                    <a:bodyPr/>
                    <a:lstStyle/>
                    <a:p>
                      <a:r>
                        <a:rPr lang="ru-RU" dirty="0" smtClean="0">
                          <a:solidFill>
                            <a:schemeClr val="tx1"/>
                          </a:solidFill>
                        </a:rPr>
                        <a:t>Сроки появления возможности выгрузки сущностей в тестовом контуре сервиса приема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tc>
                <a:extLst>
                  <a:ext uri="{0D108BD9-81ED-4DB2-BD59-A6C34878D82A}">
                    <a16:rowId xmlns:a16="http://schemas.microsoft.com/office/drawing/2014/main" val="4019819493"/>
                  </a:ext>
                </a:extLst>
              </a:tr>
              <a:tr h="496820">
                <a:tc>
                  <a:txBody>
                    <a:bodyPr/>
                    <a:lstStyle/>
                    <a:p>
                      <a:r>
                        <a:rPr lang="ru-RU" dirty="0" smtClean="0">
                          <a:solidFill>
                            <a:schemeClr val="tx1"/>
                          </a:solidFill>
                        </a:rPr>
                        <a:t>14.03.2022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rPr>
                        <a:t>запущен личный кабинет сервиса приема в тестовом контуре (доступна сущность «Направления подготовки»)</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478385"/>
                  </a:ext>
                </a:extLst>
              </a:tr>
              <a:tr h="496820">
                <a:tc>
                  <a:txBody>
                    <a:bodyPr/>
                    <a:lstStyle/>
                    <a:p>
                      <a:r>
                        <a:rPr lang="ru-RU" dirty="0" smtClean="0"/>
                        <a:t>16.03.2022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ЛК присутствуют только приемные кампании, КЦП, конкурсные группы. Загрузка остальных сущностей ограничена (ВИ, расписание, заявления и т.д.)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1790224"/>
                  </a:ext>
                </a:extLst>
              </a:tr>
              <a:tr h="496820">
                <a:tc>
                  <a:txBody>
                    <a:bodyPr/>
                    <a:lstStyle/>
                    <a:p>
                      <a:r>
                        <a:rPr lang="ru-RU" dirty="0" smtClean="0">
                          <a:solidFill>
                            <a:schemeClr val="tx1"/>
                          </a:solidFill>
                        </a:rPr>
                        <a:t>21.03.2022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rPr>
                        <a:t>в ЛК появился интерфейс создания ВИ,</a:t>
                      </a:r>
                      <a:r>
                        <a:rPr lang="ru-RU" baseline="0" dirty="0" smtClean="0">
                          <a:solidFill>
                            <a:schemeClr val="tx1"/>
                          </a:solidFill>
                        </a:rPr>
                        <a:t> п</a:t>
                      </a:r>
                      <a:r>
                        <a:rPr lang="ru-RU" dirty="0" smtClean="0">
                          <a:solidFill>
                            <a:schemeClr val="tx1"/>
                          </a:solidFill>
                        </a:rPr>
                        <a:t>оявился новый параметр для СПО.</a:t>
                      </a:r>
                      <a:r>
                        <a:rPr lang="ru-RU" baseline="0" dirty="0" smtClean="0">
                          <a:solidFill>
                            <a:schemeClr val="tx1"/>
                          </a:solidFill>
                        </a:rPr>
                        <a:t> Описание этого параметра для его использования отсутствует</a:t>
                      </a:r>
                      <a:endParaRPr lang="ru-RU"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626072"/>
                  </a:ext>
                </a:extLst>
              </a:tr>
              <a:tr h="496820">
                <a:tc>
                  <a:txBody>
                    <a:bodyPr/>
                    <a:lstStyle/>
                    <a:p>
                      <a:r>
                        <a:rPr lang="ru-RU" dirty="0" smtClean="0">
                          <a:solidFill>
                            <a:schemeClr val="tx1"/>
                          </a:solidFill>
                        </a:rPr>
                        <a:t>24.03.2022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rPr>
                        <a:t>В ограниченном</a:t>
                      </a:r>
                      <a:r>
                        <a:rPr lang="ru-RU" baseline="0" dirty="0" smtClean="0">
                          <a:solidFill>
                            <a:schemeClr val="tx1"/>
                          </a:solidFill>
                        </a:rPr>
                        <a:t> режиме</a:t>
                      </a:r>
                      <a:r>
                        <a:rPr lang="ru-RU" dirty="0" smtClean="0">
                          <a:solidFill>
                            <a:schemeClr val="tx1"/>
                          </a:solidFill>
                        </a:rPr>
                        <a:t> стала доступна выгрузка ВИ по API, однако отсутствует разъяснения по методике работы с признаками ВИ (СПО, иностранцы). Изменения по формированию контрольных дат приема</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972282"/>
                  </a:ext>
                </a:extLst>
              </a:tr>
            </a:tbl>
          </a:graphicData>
        </a:graphic>
      </p:graphicFrame>
    </p:spTree>
    <p:extLst>
      <p:ext uri="{BB962C8B-B14F-4D97-AF65-F5344CB8AC3E}">
        <p14:creationId xmlns:p14="http://schemas.microsoft.com/office/powerpoint/2010/main" val="38704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11</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noChangeArrowheads="1"/>
          </p:cNvSpPr>
          <p:nvPr>
            <p:ph type="title"/>
          </p:nvPr>
        </p:nvSpPr>
        <p:spPr>
          <a:xfrm>
            <a:off x="2208213" y="115888"/>
            <a:ext cx="7416800" cy="1484312"/>
          </a:xfrm>
        </p:spPr>
        <p:txBody>
          <a:bodyPr/>
          <a:lstStyle/>
          <a:p>
            <a:r>
              <a:rPr lang="ru-RU" dirty="0"/>
              <a:t>Текущее состояние разработки механизмов интеграции «1С:Университет ПРОФ» с </a:t>
            </a:r>
            <a:r>
              <a:rPr lang="ru-RU" dirty="0" err="1"/>
              <a:t>Суперсервисом</a:t>
            </a:r>
            <a:r>
              <a:rPr lang="ru-RU" dirty="0"/>
              <a:t> «Поступление в вуз онлайн»</a:t>
            </a:r>
            <a:endParaRPr lang="ru-RU" altLang="ru-RU" dirty="0" smtClean="0">
              <a:latin typeface="Futura PT Demi" panose="020B0604020202020204" charset="0"/>
            </a:endParaRPr>
          </a:p>
        </p:txBody>
      </p:sp>
      <p:sp>
        <p:nvSpPr>
          <p:cNvPr id="5" name="Объект 2"/>
          <p:cNvSpPr>
            <a:spLocks noGrp="1"/>
          </p:cNvSpPr>
          <p:nvPr>
            <p:ph idx="1"/>
          </p:nvPr>
        </p:nvSpPr>
        <p:spPr>
          <a:xfrm>
            <a:off x="695399" y="1600200"/>
            <a:ext cx="11088613" cy="4709120"/>
          </a:xfrm>
        </p:spPr>
        <p:txBody>
          <a:bodyPr/>
          <a:lstStyle/>
          <a:p>
            <a:pPr marL="0" indent="0">
              <a:buNone/>
            </a:pPr>
            <a:r>
              <a:rPr lang="ru-RU" dirty="0"/>
              <a:t>Справочники сервиса приема, необходимые для первоначального этапа выгрузки сведений о </a:t>
            </a:r>
            <a:r>
              <a:rPr lang="ru-RU" dirty="0" smtClean="0"/>
              <a:t>приемной кампании: </a:t>
            </a:r>
            <a:endParaRPr lang="ru-RU" dirty="0"/>
          </a:p>
          <a:p>
            <a:pPr marL="0" indent="0">
              <a:buNone/>
            </a:pPr>
            <a:r>
              <a:rPr lang="ru-RU" dirty="0"/>
              <a:t>	• Направления подготовки</a:t>
            </a:r>
          </a:p>
          <a:p>
            <a:pPr marL="0" indent="0">
              <a:buNone/>
            </a:pPr>
            <a:r>
              <a:rPr lang="ru-RU" dirty="0"/>
              <a:t>	• Уровни образования</a:t>
            </a:r>
          </a:p>
          <a:p>
            <a:pPr marL="0" indent="0">
              <a:buNone/>
            </a:pPr>
            <a:r>
              <a:rPr lang="ru-RU" dirty="0"/>
              <a:t>	• Формы образования</a:t>
            </a:r>
          </a:p>
          <a:p>
            <a:pPr marL="0" indent="0">
              <a:buNone/>
            </a:pPr>
            <a:r>
              <a:rPr lang="ru-RU" dirty="0"/>
              <a:t>	• Уровни бюджета</a:t>
            </a:r>
          </a:p>
          <a:p>
            <a:pPr marL="0" indent="0">
              <a:buNone/>
            </a:pPr>
            <a:r>
              <a:rPr lang="ru-RU" dirty="0"/>
              <a:t>	• Типы приемных компаний</a:t>
            </a:r>
          </a:p>
          <a:p>
            <a:pPr marL="0" indent="0">
              <a:buNone/>
            </a:pPr>
            <a:r>
              <a:rPr lang="ru-RU" dirty="0"/>
              <a:t>	• Категории индивидуальных достижений</a:t>
            </a:r>
          </a:p>
          <a:p>
            <a:pPr marL="0" indent="0">
              <a:buNone/>
            </a:pPr>
            <a:r>
              <a:rPr lang="ru-RU" dirty="0"/>
              <a:t>	• Источник финансирования</a:t>
            </a:r>
          </a:p>
          <a:p>
            <a:pPr marL="0" indent="0">
              <a:buNone/>
            </a:pPr>
            <a:r>
              <a:rPr lang="ru-RU" dirty="0"/>
              <a:t>	• Образовательные предметы</a:t>
            </a:r>
          </a:p>
          <a:p>
            <a:pPr marL="0" indent="0">
              <a:buNone/>
            </a:pPr>
            <a:endParaRPr lang="ru-RU" dirty="0"/>
          </a:p>
          <a:p>
            <a:pPr marL="0" indent="0">
              <a:buNone/>
            </a:pPr>
            <a:r>
              <a:rPr lang="ru-RU" dirty="0"/>
              <a:t>До выгрузки необходимо настроить соответствия перечисленных справочников.</a:t>
            </a:r>
          </a:p>
        </p:txBody>
      </p:sp>
    </p:spTree>
    <p:extLst>
      <p:ext uri="{BB962C8B-B14F-4D97-AF65-F5344CB8AC3E}">
        <p14:creationId xmlns:p14="http://schemas.microsoft.com/office/powerpoint/2010/main" val="403773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12</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noChangeArrowheads="1"/>
          </p:cNvSpPr>
          <p:nvPr>
            <p:ph type="title"/>
          </p:nvPr>
        </p:nvSpPr>
        <p:spPr>
          <a:xfrm>
            <a:off x="2208213" y="115888"/>
            <a:ext cx="7416800" cy="1484312"/>
          </a:xfrm>
        </p:spPr>
        <p:txBody>
          <a:bodyPr/>
          <a:lstStyle/>
          <a:p>
            <a:r>
              <a:rPr lang="ru-RU" dirty="0"/>
              <a:t>Текущее состояние разработки механизмов интеграции «1С:Университет ПРОФ» с </a:t>
            </a:r>
            <a:r>
              <a:rPr lang="ru-RU" dirty="0" err="1"/>
              <a:t>Суперсервисом</a:t>
            </a:r>
            <a:r>
              <a:rPr lang="ru-RU" dirty="0"/>
              <a:t> «Поступление в вуз онлайн»</a:t>
            </a:r>
            <a:endParaRPr lang="ru-RU" altLang="ru-RU" dirty="0" smtClean="0">
              <a:latin typeface="Futura PT Demi" panose="020B0604020202020204" charset="0"/>
            </a:endParaRPr>
          </a:p>
        </p:txBody>
      </p:sp>
      <p:sp>
        <p:nvSpPr>
          <p:cNvPr id="6" name="Объект 2"/>
          <p:cNvSpPr>
            <a:spLocks noGrp="1"/>
          </p:cNvSpPr>
          <p:nvPr>
            <p:ph idx="1"/>
          </p:nvPr>
        </p:nvSpPr>
        <p:spPr>
          <a:xfrm>
            <a:off x="250825" y="1484784"/>
            <a:ext cx="11533188" cy="5373216"/>
          </a:xfrm>
        </p:spPr>
        <p:txBody>
          <a:bodyPr/>
          <a:lstStyle/>
          <a:p>
            <a:pPr marL="0" indent="0">
              <a:buNone/>
            </a:pPr>
            <a:r>
              <a:rPr lang="ru-RU" sz="1600" dirty="0" smtClean="0"/>
              <a:t>1. Команда </a:t>
            </a:r>
            <a:r>
              <a:rPr lang="ru-RU" sz="1600" dirty="0"/>
              <a:t>«1С:Университет ПРОФ» прилагает все усилия для модификации обработки "Взаимодействие с системой "Суперсервис". </a:t>
            </a:r>
            <a:endParaRPr lang="ru-RU" sz="1600" dirty="0" smtClean="0"/>
          </a:p>
          <a:p>
            <a:pPr marL="0" indent="0">
              <a:spcBef>
                <a:spcPts val="0"/>
              </a:spcBef>
              <a:buNone/>
            </a:pPr>
            <a:r>
              <a:rPr lang="ru-RU" sz="1600" dirty="0" smtClean="0"/>
              <a:t>2. Актуальная </a:t>
            </a:r>
            <a:r>
              <a:rPr lang="ru-RU" sz="1600" dirty="0"/>
              <a:t>на </a:t>
            </a:r>
            <a:r>
              <a:rPr lang="ru-RU" sz="1600" dirty="0" smtClean="0"/>
              <a:t>25.03.2022 информация по реализации в «1С:Университет ПРОФ» выгрузки сведений о приемной кампании в сервис приема по API:</a:t>
            </a:r>
          </a:p>
          <a:p>
            <a:pPr marL="0" indent="0">
              <a:buNone/>
            </a:pPr>
            <a:r>
              <a:rPr lang="ru-RU" sz="1600" dirty="0" smtClean="0"/>
              <a:t>2.1</a:t>
            </a:r>
            <a:r>
              <a:rPr lang="ru-RU" sz="1600" dirty="0"/>
              <a:t>. Адаптированы основные механизмы взаимодействия с сервисом приема по API (отправка-получение пакетов).</a:t>
            </a:r>
          </a:p>
          <a:p>
            <a:pPr marL="0" indent="0">
              <a:buNone/>
            </a:pPr>
            <a:r>
              <a:rPr lang="ru-RU" sz="1600" dirty="0" smtClean="0"/>
              <a:t>2.2</a:t>
            </a:r>
            <a:r>
              <a:rPr lang="ru-RU" sz="1600" dirty="0"/>
              <a:t>. Доступны к выгрузке следующие сущности (по приемной кампании):</a:t>
            </a:r>
          </a:p>
          <a:p>
            <a:pPr marL="0" indent="0">
              <a:buNone/>
            </a:pPr>
            <a:r>
              <a:rPr lang="ru-RU" sz="1600" dirty="0"/>
              <a:t>- направления подготовки,</a:t>
            </a:r>
          </a:p>
          <a:p>
            <a:pPr marL="0" indent="0">
              <a:buNone/>
            </a:pPr>
            <a:r>
              <a:rPr lang="ru-RU" sz="1600" dirty="0"/>
              <a:t>- приемные кампании,</a:t>
            </a:r>
          </a:p>
          <a:p>
            <a:pPr marL="0" indent="0">
              <a:buNone/>
            </a:pPr>
            <a:r>
              <a:rPr lang="ru-RU" sz="1600" dirty="0"/>
              <a:t>- индивидуальные достижения,</a:t>
            </a:r>
          </a:p>
          <a:p>
            <a:pPr marL="0" indent="0">
              <a:buNone/>
            </a:pPr>
            <a:r>
              <a:rPr lang="ru-RU" sz="1600" dirty="0"/>
              <a:t>- объем приема (КЦП),</a:t>
            </a:r>
          </a:p>
          <a:p>
            <a:pPr marL="0" indent="0">
              <a:buNone/>
            </a:pPr>
            <a:r>
              <a:rPr lang="ru-RU" sz="1600" dirty="0"/>
              <a:t>- распределение КЦП по бюджетам,</a:t>
            </a:r>
          </a:p>
          <a:p>
            <a:pPr marL="0" indent="0">
              <a:buNone/>
            </a:pPr>
            <a:r>
              <a:rPr lang="ru-RU" sz="1600" dirty="0" smtClean="0"/>
              <a:t>- конкурсные </a:t>
            </a:r>
            <a:r>
              <a:rPr lang="ru-RU" sz="1600" dirty="0"/>
              <a:t>группы</a:t>
            </a:r>
            <a:r>
              <a:rPr lang="ru-RU" sz="1600" dirty="0" smtClean="0"/>
              <a:t>.</a:t>
            </a:r>
          </a:p>
          <a:p>
            <a:pPr marL="0" indent="0">
              <a:buNone/>
            </a:pPr>
            <a:r>
              <a:rPr lang="ru-RU" sz="1600" dirty="0" smtClean="0"/>
              <a:t>2.3.</a:t>
            </a:r>
            <a:r>
              <a:rPr lang="ru-RU" sz="1600" dirty="0"/>
              <a:t> Для выпуска первой версии </a:t>
            </a:r>
            <a:r>
              <a:rPr lang="ru-RU" sz="1600" dirty="0" smtClean="0"/>
              <a:t>обработки 2022г. </a:t>
            </a:r>
            <a:r>
              <a:rPr lang="ru-RU" sz="1600" dirty="0"/>
              <a:t>(для полноценной первоначальной выгрузки сведений о приемной кампании) не хватает доработки </a:t>
            </a:r>
            <a:r>
              <a:rPr lang="ru-RU" sz="1600" dirty="0" smtClean="0"/>
              <a:t>следующих сущностей</a:t>
            </a:r>
            <a:r>
              <a:rPr lang="ru-RU" sz="1600" dirty="0"/>
              <a:t>: </a:t>
            </a:r>
            <a:r>
              <a:rPr lang="ru-RU" sz="1600" dirty="0" smtClean="0"/>
              <a:t>«Вступительные испытания», «Расписание вступительных </a:t>
            </a:r>
            <a:r>
              <a:rPr lang="ru-RU" sz="1600" dirty="0"/>
              <a:t>испытаний», «выгрузка сроков приема ПК</a:t>
            </a:r>
            <a:r>
              <a:rPr lang="ru-RU" sz="1600" dirty="0" smtClean="0"/>
              <a:t>».</a:t>
            </a:r>
          </a:p>
          <a:p>
            <a:pPr marL="0" indent="0">
              <a:buNone/>
            </a:pPr>
            <a:r>
              <a:rPr lang="ru-RU" sz="1600" dirty="0"/>
              <a:t>2.4. Также не реализована выгрузка сроков приема ПК (24.03.2022 - ЦИТИС внес изменения по формированию контрольных дат приема по API</a:t>
            </a:r>
            <a:r>
              <a:rPr lang="ru-RU" sz="1600" dirty="0" smtClean="0"/>
              <a:t>). Однако, </a:t>
            </a:r>
            <a:r>
              <a:rPr lang="ru-RU" sz="1600" dirty="0"/>
              <a:t>данная сущность может быть заполнена непосредственно в ЛК сервиса приема и на загрузку других сущностей ПК не влияет.</a:t>
            </a:r>
            <a:endParaRPr lang="ru-RU" sz="1600" dirty="0" smtClean="0"/>
          </a:p>
        </p:txBody>
      </p:sp>
    </p:spTree>
    <p:extLst>
      <p:ext uri="{BB962C8B-B14F-4D97-AF65-F5344CB8AC3E}">
        <p14:creationId xmlns:p14="http://schemas.microsoft.com/office/powerpoint/2010/main" val="96116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sp>
        <p:nvSpPr>
          <p:cNvPr id="5" name="Объект 2"/>
          <p:cNvSpPr>
            <a:spLocks noGrp="1"/>
          </p:cNvSpPr>
          <p:nvPr>
            <p:ph idx="1"/>
          </p:nvPr>
        </p:nvSpPr>
        <p:spPr>
          <a:xfrm>
            <a:off x="250825" y="1340768"/>
            <a:ext cx="11533188" cy="5517232"/>
          </a:xfrm>
          <a:ln>
            <a:noFill/>
          </a:ln>
        </p:spPr>
        <p:txBody>
          <a:bodyPr/>
          <a:lstStyle/>
          <a:p>
            <a:pPr>
              <a:buFont typeface="Arial" panose="020B0604020202020204" pitchFamily="34" charset="0"/>
              <a:buChar char="•"/>
            </a:pPr>
            <a:r>
              <a:rPr lang="ru-RU" dirty="0" smtClean="0"/>
              <a:t>Руководство пользователя «1С:Университет ПРОФ», глава 8</a:t>
            </a:r>
            <a:br>
              <a:rPr lang="ru-RU" dirty="0" smtClean="0"/>
            </a:br>
            <a:r>
              <a:rPr lang="en-US" dirty="0" smtClean="0">
                <a:hlinkClick r:id="rId3"/>
              </a:rPr>
              <a:t>https</a:t>
            </a:r>
            <a:r>
              <a:rPr lang="en-US" dirty="0">
                <a:hlinkClick r:id="rId3"/>
              </a:rPr>
              <a:t>://</a:t>
            </a:r>
            <a:r>
              <a:rPr lang="en-US" dirty="0" smtClean="0">
                <a:hlinkClick r:id="rId3"/>
              </a:rPr>
              <a:t>releases.1c.ru/project/SGU_UniversityPROF_2_2</a:t>
            </a:r>
            <a:endParaRPr lang="ru-RU" dirty="0" smtClean="0"/>
          </a:p>
          <a:p>
            <a:pPr>
              <a:buFont typeface="Arial" panose="020B0604020202020204" pitchFamily="34" charset="0"/>
              <a:buChar char="•"/>
            </a:pPr>
            <a:r>
              <a:rPr lang="ru-RU" dirty="0" err="1" smtClean="0"/>
              <a:t>Телеграм</a:t>
            </a:r>
            <a:r>
              <a:rPr lang="ru-RU" dirty="0" smtClean="0"/>
              <a:t>-группа «</a:t>
            </a:r>
            <a:r>
              <a:rPr lang="ru-RU" dirty="0"/>
              <a:t>Суперсервис «Поступление в ВУЗ онлайн</a:t>
            </a:r>
            <a:r>
              <a:rPr lang="ru-RU" dirty="0" smtClean="0"/>
              <a:t>»:</a:t>
            </a:r>
            <a:br>
              <a:rPr lang="ru-RU" dirty="0" smtClean="0"/>
            </a:br>
            <a:r>
              <a:rPr lang="en-US" dirty="0">
                <a:hlinkClick r:id="rId4"/>
              </a:rPr>
              <a:t>https://</a:t>
            </a:r>
            <a:r>
              <a:rPr lang="en-US" dirty="0" smtClean="0">
                <a:hlinkClick r:id="rId4"/>
              </a:rPr>
              <a:t>t.me/joinchat/FhRUaMF3d041Yzhi</a:t>
            </a:r>
            <a:endParaRPr lang="ru-RU" dirty="0" smtClean="0"/>
          </a:p>
          <a:p>
            <a:pPr>
              <a:buFont typeface="Arial" panose="020B0604020202020204" pitchFamily="34" charset="0"/>
              <a:buChar char="•"/>
            </a:pPr>
            <a:r>
              <a:rPr lang="ru-RU" dirty="0" err="1" smtClean="0"/>
              <a:t>Телеграм</a:t>
            </a:r>
            <a:r>
              <a:rPr lang="ru-RU" dirty="0" smtClean="0"/>
              <a:t>-канал «</a:t>
            </a:r>
            <a:r>
              <a:rPr lang="ru-RU" dirty="0"/>
              <a:t>Поступление в вуз </a:t>
            </a:r>
            <a:r>
              <a:rPr lang="ru-RU" dirty="0" smtClean="0"/>
              <a:t>онлайн»:</a:t>
            </a:r>
            <a:br>
              <a:rPr lang="ru-RU" dirty="0" smtClean="0"/>
            </a:br>
            <a:r>
              <a:rPr lang="en-US" dirty="0">
                <a:hlinkClick r:id="rId5"/>
              </a:rPr>
              <a:t>https://</a:t>
            </a:r>
            <a:r>
              <a:rPr lang="en-US" dirty="0" smtClean="0">
                <a:hlinkClick r:id="rId5"/>
              </a:rPr>
              <a:t>t.me/joinchat/B3rCe-VUY7Q5NjVi</a:t>
            </a:r>
            <a:endParaRPr lang="ru-RU" dirty="0" smtClean="0"/>
          </a:p>
          <a:p>
            <a:pPr>
              <a:buFont typeface="Arial" panose="020B0604020202020204" pitchFamily="34" charset="0"/>
              <a:buChar char="•"/>
            </a:pPr>
            <a:r>
              <a:rPr lang="ru-RU" dirty="0" err="1" smtClean="0"/>
              <a:t>Телеграм</a:t>
            </a:r>
            <a:r>
              <a:rPr lang="ru-RU" dirty="0"/>
              <a:t>-группа «1С:Университет (1</a:t>
            </a:r>
            <a:r>
              <a:rPr lang="en-US" dirty="0"/>
              <a:t>C:University</a:t>
            </a:r>
            <a:r>
              <a:rPr lang="en-US" dirty="0" smtClean="0"/>
              <a:t>)</a:t>
            </a:r>
            <a:r>
              <a:rPr lang="ru-RU" dirty="0" smtClean="0"/>
              <a:t>»:</a:t>
            </a:r>
            <a:br>
              <a:rPr lang="ru-RU" dirty="0" smtClean="0"/>
            </a:br>
            <a:r>
              <a:rPr lang="en-US" dirty="0" smtClean="0">
                <a:hlinkClick r:id="rId6"/>
              </a:rPr>
              <a:t>https</a:t>
            </a:r>
            <a:r>
              <a:rPr lang="en-US" dirty="0">
                <a:hlinkClick r:id="rId6"/>
              </a:rPr>
              <a:t>://</a:t>
            </a:r>
            <a:r>
              <a:rPr lang="en-US" dirty="0" smtClean="0">
                <a:hlinkClick r:id="rId6"/>
              </a:rPr>
              <a:t>t.me/chat1cUniver</a:t>
            </a:r>
            <a:endParaRPr lang="ru-RU" dirty="0" smtClean="0"/>
          </a:p>
          <a:p>
            <a:pPr>
              <a:buFont typeface="Arial" panose="020B0604020202020204" pitchFamily="34" charset="0"/>
              <a:buChar char="•"/>
            </a:pPr>
            <a:r>
              <a:rPr lang="ru-RU" dirty="0" smtClean="0"/>
              <a:t>Личный кабинет</a:t>
            </a:r>
            <a:r>
              <a:rPr lang="en-US" dirty="0" smtClean="0"/>
              <a:t> </a:t>
            </a:r>
            <a:r>
              <a:rPr lang="ru-RU" dirty="0" smtClean="0"/>
              <a:t>«</a:t>
            </a:r>
            <a:r>
              <a:rPr lang="ru-RU" dirty="0"/>
              <a:t>Сервис Приема </a:t>
            </a:r>
            <a:r>
              <a:rPr lang="ru-RU" dirty="0" smtClean="0"/>
              <a:t>ССПВО»:</a:t>
            </a:r>
            <a:br>
              <a:rPr lang="ru-RU" dirty="0" smtClean="0"/>
            </a:br>
            <a:r>
              <a:rPr lang="en-US" dirty="0">
                <a:hlinkClick r:id="rId7"/>
              </a:rPr>
              <a:t>http://</a:t>
            </a:r>
            <a:r>
              <a:rPr lang="en-US" dirty="0" smtClean="0">
                <a:hlinkClick r:id="rId7"/>
              </a:rPr>
              <a:t>85.142.162.4:8032</a:t>
            </a:r>
            <a:endParaRPr lang="ru-RU" dirty="0" smtClean="0"/>
          </a:p>
          <a:p>
            <a:pPr>
              <a:buFont typeface="Arial" panose="020B0604020202020204" pitchFamily="34" charset="0"/>
              <a:buChar char="•"/>
            </a:pPr>
            <a:r>
              <a:rPr lang="ru-RU" dirty="0" smtClean="0"/>
              <a:t>Портал информационной поддержки проектов Минобрнауки России:</a:t>
            </a:r>
            <a:br>
              <a:rPr lang="ru-RU" dirty="0" smtClean="0"/>
            </a:br>
            <a:r>
              <a:rPr lang="en-US" dirty="0">
                <a:hlinkClick r:id="rId8"/>
              </a:rPr>
              <a:t>https://fedportal.ru</a:t>
            </a:r>
            <a:r>
              <a:rPr lang="en-US" dirty="0" smtClean="0">
                <a:hlinkClick r:id="rId8"/>
              </a:rPr>
              <a:t>/</a:t>
            </a:r>
            <a:endParaRPr lang="ru-RU" dirty="0" smtClean="0"/>
          </a:p>
          <a:p>
            <a:pPr>
              <a:buFont typeface="Arial" panose="020B0604020202020204" pitchFamily="34" charset="0"/>
              <a:buChar char="•"/>
            </a:pPr>
            <a:r>
              <a:rPr lang="ru-RU" dirty="0" smtClean="0"/>
              <a:t>Решение типовых проблем при работе с программами электронной подписи (статья ИТС):</a:t>
            </a:r>
            <a:br>
              <a:rPr lang="ru-RU" dirty="0" smtClean="0"/>
            </a:br>
            <a:r>
              <a:rPr lang="en-US" dirty="0" smtClean="0">
                <a:hlinkClick r:id="rId9"/>
              </a:rPr>
              <a:t>https://its.1c.ru/db/metod81#content:5784:hdoc</a:t>
            </a:r>
            <a:endParaRPr lang="ru-RU" dirty="0" smtClean="0"/>
          </a:p>
          <a:p>
            <a:pPr>
              <a:buFont typeface="Arial" panose="020B0604020202020204" pitchFamily="34" charset="0"/>
              <a:buChar char="•"/>
            </a:pPr>
            <a:r>
              <a:rPr lang="ru-RU" dirty="0" smtClean="0"/>
              <a:t>Записи </a:t>
            </a:r>
            <a:r>
              <a:rPr lang="ru-RU" dirty="0" err="1" smtClean="0"/>
              <a:t>вебинаров</a:t>
            </a:r>
            <a:r>
              <a:rPr lang="ru-RU" dirty="0" smtClean="0"/>
              <a:t> </a:t>
            </a:r>
            <a:r>
              <a:rPr lang="ru-RU" dirty="0"/>
              <a:t>«1С:Университет ПРОФ</a:t>
            </a:r>
            <a:r>
              <a:rPr lang="ru-RU" dirty="0" smtClean="0"/>
              <a:t>»:</a:t>
            </a:r>
            <a:br>
              <a:rPr lang="ru-RU" dirty="0" smtClean="0"/>
            </a:br>
            <a:r>
              <a:rPr lang="en-US" u="sng" dirty="0" smtClean="0">
                <a:solidFill>
                  <a:srgbClr val="009999"/>
                </a:solidFill>
              </a:rPr>
              <a:t>https</a:t>
            </a:r>
            <a:r>
              <a:rPr lang="en-US" u="sng" dirty="0">
                <a:solidFill>
                  <a:srgbClr val="009999"/>
                </a:solidFill>
              </a:rPr>
              <a:t>://sgu-infocom.ru/support/webinars/webinar-archive/</a:t>
            </a:r>
            <a:endParaRPr lang="ru-RU" u="sng" dirty="0">
              <a:solidFill>
                <a:srgbClr val="009999"/>
              </a:solidFill>
            </a:endParaRPr>
          </a:p>
          <a:p>
            <a:pPr>
              <a:buFont typeface="Arial" panose="020B0604020202020204" pitchFamily="34" charset="0"/>
              <a:buChar char="•"/>
            </a:pPr>
            <a:endParaRPr lang="ru-RU" dirty="0"/>
          </a:p>
        </p:txBody>
      </p:sp>
      <p:pic>
        <p:nvPicPr>
          <p:cNvPr id="7" name="Рисунок 6"/>
          <p:cNvPicPr>
            <a:picLocks noChangeAspect="1"/>
          </p:cNvPicPr>
          <p:nvPr/>
        </p:nvPicPr>
        <p:blipFill>
          <a:blip r:embed="rId10"/>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13</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10" name="Заголовок 1"/>
          <p:cNvSpPr>
            <a:spLocks noGrp="1" noChangeArrowheads="1"/>
          </p:cNvSpPr>
          <p:nvPr>
            <p:ph type="title"/>
          </p:nvPr>
        </p:nvSpPr>
        <p:spPr>
          <a:xfrm>
            <a:off x="2208212" y="115888"/>
            <a:ext cx="8136259" cy="1081087"/>
          </a:xfrm>
        </p:spPr>
        <p:txBody>
          <a:bodyPr/>
          <a:lstStyle/>
          <a:p>
            <a:r>
              <a:rPr lang="ru-RU" altLang="ru-RU" b="1" dirty="0"/>
              <a:t>Суперсервис «Поступление в вуз онлайн»</a:t>
            </a:r>
            <a:r>
              <a:rPr lang="ru-RU" dirty="0" smtClean="0"/>
              <a:t/>
            </a:r>
            <a:br>
              <a:rPr lang="ru-RU" dirty="0" smtClean="0"/>
            </a:br>
            <a:r>
              <a:rPr lang="ru-RU" dirty="0" smtClean="0"/>
              <a:t>Методические материалы</a:t>
            </a:r>
            <a:r>
              <a:rPr lang="ru-RU" dirty="0"/>
              <a:t/>
            </a:r>
            <a:br>
              <a:rPr lang="ru-RU" dirty="0"/>
            </a:br>
            <a:endParaRPr lang="ru-RU" altLang="ru-RU" dirty="0" smtClean="0"/>
          </a:p>
        </p:txBody>
      </p:sp>
    </p:spTree>
    <p:extLst>
      <p:ext uri="{BB962C8B-B14F-4D97-AF65-F5344CB8AC3E}">
        <p14:creationId xmlns:p14="http://schemas.microsoft.com/office/powerpoint/2010/main" val="3241589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14</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noChangeArrowheads="1"/>
          </p:cNvSpPr>
          <p:nvPr>
            <p:ph type="title"/>
          </p:nvPr>
        </p:nvSpPr>
        <p:spPr>
          <a:xfrm>
            <a:off x="2063552" y="187673"/>
            <a:ext cx="9704388" cy="1081087"/>
          </a:xfrm>
        </p:spPr>
        <p:txBody>
          <a:bodyPr/>
          <a:lstStyle/>
          <a:p>
            <a:r>
              <a:rPr lang="ru-RU" altLang="ru-RU" b="1" dirty="0" smtClean="0">
                <a:latin typeface="Futura PT Demi" panose="020B0604020202020204" charset="0"/>
              </a:rPr>
              <a:t>Ответы на часто задаваемые вопросы при работе с «1С:Университет ПРОФ»</a:t>
            </a:r>
            <a:r>
              <a:rPr lang="ru-RU" altLang="ru-RU" dirty="0" smtClean="0">
                <a:solidFill>
                  <a:srgbClr val="000000"/>
                </a:solidFill>
                <a:latin typeface="Futura PT Demi" panose="020B0604020202020204" charset="0"/>
              </a:rPr>
              <a:t/>
            </a:r>
            <a:br>
              <a:rPr lang="ru-RU" altLang="ru-RU" dirty="0" smtClean="0">
                <a:solidFill>
                  <a:srgbClr val="000000"/>
                </a:solidFill>
                <a:latin typeface="Futura PT Demi" panose="020B0604020202020204" charset="0"/>
              </a:rPr>
            </a:br>
            <a:endParaRPr lang="ru-RU" altLang="ru-RU" dirty="0" smtClean="0">
              <a:latin typeface="Futura PT Demi" panose="020B0604020202020204" charset="0"/>
            </a:endParaRPr>
          </a:p>
        </p:txBody>
      </p:sp>
      <p:sp>
        <p:nvSpPr>
          <p:cNvPr id="10" name="Объект 1"/>
          <p:cNvSpPr>
            <a:spLocks noGrp="1"/>
          </p:cNvSpPr>
          <p:nvPr>
            <p:ph idx="1"/>
          </p:nvPr>
        </p:nvSpPr>
        <p:spPr>
          <a:xfrm>
            <a:off x="1631950" y="5696743"/>
            <a:ext cx="8782050" cy="969963"/>
          </a:xfrm>
        </p:spPr>
        <p:txBody>
          <a:bodyPr/>
          <a:lstStyle/>
          <a:p>
            <a:pPr marL="0" indent="0" algn="ctr">
              <a:buFontTx/>
              <a:buNone/>
            </a:pPr>
            <a:r>
              <a:rPr lang="ru-RU" altLang="ru-RU" sz="1800" dirty="0" smtClean="0">
                <a:latin typeface="Futura PT Demi" panose="020B0604020202020204" charset="0"/>
              </a:rPr>
              <a:t>На сайте </a:t>
            </a:r>
            <a:r>
              <a:rPr lang="ru-RU" altLang="ru-RU" sz="1800" dirty="0" smtClean="0">
                <a:latin typeface="Futura PT Demi" panose="020B0604020202020204" charset="0"/>
                <a:hlinkClick r:id="rId4"/>
              </a:rPr>
              <a:t>http://www.sgu-infocom.ru</a:t>
            </a:r>
            <a:r>
              <a:rPr lang="ru-RU" altLang="ru-RU" sz="1800" dirty="0" smtClean="0">
                <a:latin typeface="Futura PT Demi" panose="020B0604020202020204" charset="0"/>
              </a:rPr>
              <a:t> в разделе «Поддержка» </a:t>
            </a:r>
            <a:br>
              <a:rPr lang="ru-RU" altLang="ru-RU" sz="1800" dirty="0" smtClean="0">
                <a:latin typeface="Futura PT Demi" panose="020B0604020202020204" charset="0"/>
              </a:rPr>
            </a:br>
            <a:r>
              <a:rPr lang="ru-RU" altLang="ru-RU" sz="1800" dirty="0" smtClean="0">
                <a:latin typeface="Futura PT Demi" panose="020B0604020202020204" charset="0"/>
              </a:rPr>
              <a:t>присутствуют файлы с ответами на часто задаваемые вопросы</a:t>
            </a:r>
          </a:p>
        </p:txBody>
      </p:sp>
      <p:pic>
        <p:nvPicPr>
          <p:cNvPr id="11" name="Рисунок 10"/>
          <p:cNvPicPr>
            <a:picLocks noChangeAspect="1"/>
          </p:cNvPicPr>
          <p:nvPr/>
        </p:nvPicPr>
        <p:blipFill>
          <a:blip r:embed="rId5"/>
          <a:stretch>
            <a:fillRect/>
          </a:stretch>
        </p:blipFill>
        <p:spPr>
          <a:xfrm>
            <a:off x="1631950" y="1523975"/>
            <a:ext cx="8782050" cy="370522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0670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15</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noChangeArrowheads="1"/>
          </p:cNvSpPr>
          <p:nvPr>
            <p:ph type="title"/>
          </p:nvPr>
        </p:nvSpPr>
        <p:spPr>
          <a:xfrm>
            <a:off x="2208212" y="115888"/>
            <a:ext cx="8136259" cy="1484312"/>
          </a:xfrm>
        </p:spPr>
        <p:txBody>
          <a:bodyPr/>
          <a:lstStyle/>
          <a:p>
            <a:r>
              <a:rPr lang="ru-RU" altLang="ru-RU" b="1" dirty="0" smtClean="0">
                <a:solidFill>
                  <a:srgbClr val="000000"/>
                </a:solidFill>
                <a:latin typeface="Futura PT Demi" panose="020B0604020202020204" charset="0"/>
              </a:rPr>
              <a:t>Интеграция «1С:Университет ПРОФ» </a:t>
            </a:r>
            <a:br>
              <a:rPr lang="ru-RU" altLang="ru-RU" b="1" dirty="0" smtClean="0">
                <a:solidFill>
                  <a:srgbClr val="000000"/>
                </a:solidFill>
                <a:latin typeface="Futura PT Demi" panose="020B0604020202020204" charset="0"/>
              </a:rPr>
            </a:br>
            <a:r>
              <a:rPr lang="ru-RU" altLang="ru-RU" b="1" dirty="0" smtClean="0">
                <a:solidFill>
                  <a:srgbClr val="000000"/>
                </a:solidFill>
                <a:latin typeface="Futura PT Demi" panose="020B0604020202020204" charset="0"/>
              </a:rPr>
              <a:t>с </a:t>
            </a:r>
            <a:r>
              <a:rPr lang="ru-RU" altLang="ru-RU" b="1" dirty="0" err="1" smtClean="0">
                <a:solidFill>
                  <a:srgbClr val="000000"/>
                </a:solidFill>
                <a:latin typeface="Futura PT Demi" panose="020B0604020202020204" charset="0"/>
              </a:rPr>
              <a:t>Суперсервисом</a:t>
            </a:r>
            <a:r>
              <a:rPr lang="ru-RU" altLang="ru-RU" b="1" dirty="0" smtClean="0">
                <a:solidFill>
                  <a:srgbClr val="000000"/>
                </a:solidFill>
                <a:latin typeface="Futura PT Demi" panose="020B0604020202020204" charset="0"/>
              </a:rPr>
              <a:t> «Поступление в вуз онлайн».</a:t>
            </a:r>
            <a:br>
              <a:rPr lang="ru-RU" altLang="ru-RU" b="1" dirty="0" smtClean="0">
                <a:solidFill>
                  <a:srgbClr val="000000"/>
                </a:solidFill>
                <a:latin typeface="Futura PT Demi" panose="020B0604020202020204" charset="0"/>
              </a:rPr>
            </a:br>
            <a:r>
              <a:rPr lang="ru-RU" altLang="ru-RU" b="1" dirty="0" smtClean="0">
                <a:solidFill>
                  <a:srgbClr val="000000"/>
                </a:solidFill>
                <a:latin typeface="Futura PT Demi" panose="020B0604020202020204" charset="0"/>
              </a:rPr>
              <a:t>Популярные вопросы</a:t>
            </a:r>
            <a:r>
              <a:rPr lang="ru-RU" altLang="ru-RU" dirty="0" smtClean="0">
                <a:solidFill>
                  <a:srgbClr val="000000"/>
                </a:solidFill>
                <a:latin typeface="Futura PT Demi" panose="020B0604020202020204" charset="0"/>
              </a:rPr>
              <a:t/>
            </a:r>
            <a:br>
              <a:rPr lang="ru-RU" altLang="ru-RU" dirty="0" smtClean="0">
                <a:solidFill>
                  <a:srgbClr val="000000"/>
                </a:solidFill>
                <a:latin typeface="Futura PT Demi" panose="020B0604020202020204" charset="0"/>
              </a:rPr>
            </a:br>
            <a:endParaRPr lang="ru-RU" altLang="ru-RU" dirty="0" smtClean="0">
              <a:latin typeface="Futura PT Demi" panose="020B0604020202020204" charset="0"/>
            </a:endParaRPr>
          </a:p>
        </p:txBody>
      </p:sp>
      <p:sp>
        <p:nvSpPr>
          <p:cNvPr id="5" name="Объект 2"/>
          <p:cNvSpPr>
            <a:spLocks noGrp="1"/>
          </p:cNvSpPr>
          <p:nvPr>
            <p:ph idx="1"/>
          </p:nvPr>
        </p:nvSpPr>
        <p:spPr>
          <a:xfrm>
            <a:off x="250825" y="1484784"/>
            <a:ext cx="11533188" cy="5373216"/>
          </a:xfrm>
        </p:spPr>
        <p:txBody>
          <a:bodyPr/>
          <a:lstStyle/>
          <a:p>
            <a:r>
              <a:rPr lang="ru-RU" sz="1800" dirty="0" smtClean="0"/>
              <a:t>В: Работа </a:t>
            </a:r>
            <a:r>
              <a:rPr lang="ru-RU" sz="1800" dirty="0"/>
              <a:t>с заявлениями с СС : можно ли принять пакеты на одной </a:t>
            </a:r>
            <a:r>
              <a:rPr lang="ru-RU" sz="1800" dirty="0" smtClean="0"/>
              <a:t>машине, </a:t>
            </a:r>
            <a:r>
              <a:rPr lang="ru-RU" sz="1800" dirty="0"/>
              <a:t>а разбирать на нескольких</a:t>
            </a:r>
            <a:r>
              <a:rPr lang="ru-RU" sz="1800" dirty="0" smtClean="0"/>
              <a:t>?</a:t>
            </a:r>
          </a:p>
          <a:p>
            <a:pPr marL="0" indent="0">
              <a:buNone/>
            </a:pPr>
            <a:r>
              <a:rPr lang="ru-RU" sz="1800" dirty="0" smtClean="0"/>
              <a:t>О: </a:t>
            </a:r>
            <a:r>
              <a:rPr lang="ru-RU" sz="1800" dirty="0"/>
              <a:t>Да, можно. При этом для </a:t>
            </a:r>
            <a:r>
              <a:rPr lang="ru-RU" sz="1800" dirty="0" smtClean="0"/>
              <a:t>«разбора пакета» </a:t>
            </a:r>
            <a:r>
              <a:rPr lang="ru-RU" sz="1800" dirty="0"/>
              <a:t>на ПК оператора не требуется подключение к защищенной сети или наличие ЭЦП. Однако, необходимо учитывать, что оператор не сможет вручную отправить запросы из заявления на получение документов из </a:t>
            </a:r>
            <a:r>
              <a:rPr lang="ru-RU" sz="1800" dirty="0" err="1"/>
              <a:t>Суперсервиса</a:t>
            </a:r>
            <a:r>
              <a:rPr lang="ru-RU" sz="1800" dirty="0"/>
              <a:t>; но он сможет подготовить пакеты для отправки, которые в дальнейшем могут быть подписаны и отправлены уже </a:t>
            </a:r>
            <a:r>
              <a:rPr lang="ru-RU" sz="1800" dirty="0" smtClean="0"/>
              <a:t>через </a:t>
            </a:r>
            <a:r>
              <a:rPr lang="ru-RU" sz="1800" dirty="0"/>
              <a:t>ПК в защищенной сети с ЭЦП</a:t>
            </a:r>
            <a:r>
              <a:rPr lang="ru-RU" sz="1800" dirty="0" smtClean="0"/>
              <a:t>.</a:t>
            </a:r>
          </a:p>
          <a:p>
            <a:pPr marL="0" indent="0">
              <a:buNone/>
            </a:pPr>
            <a:endParaRPr lang="ru-RU" sz="1800" dirty="0" smtClean="0"/>
          </a:p>
          <a:p>
            <a:pPr marL="0" indent="0">
              <a:buNone/>
            </a:pPr>
            <a:endParaRPr lang="ru-RU" sz="1800" dirty="0"/>
          </a:p>
          <a:p>
            <a:r>
              <a:rPr lang="ru-RU" sz="1800" dirty="0"/>
              <a:t>В: Если ЭЦП на клиенте, то не включать автоматическое принятие очереди, автоматическое подписание пакетов и прочие автоматические функции?</a:t>
            </a:r>
          </a:p>
          <a:p>
            <a:pPr marL="0" indent="0">
              <a:buNone/>
            </a:pPr>
            <a:r>
              <a:rPr lang="ru-RU" sz="1800" dirty="0"/>
              <a:t>О: Возможность использования механизма регламентной загрузки доступна только при установке ЭЦП на сервере. Если ЭЦП установлена на клиенте, то механизм регламентной загрузки недоступен. </a:t>
            </a:r>
          </a:p>
          <a:p>
            <a:pPr marL="0" indent="0">
              <a:buNone/>
            </a:pPr>
            <a:r>
              <a:rPr lang="ru-RU" sz="1800" dirty="0"/>
              <a:t>Кроме этого, имеется возможность включения механизма автоматического получения очереди на клиенте (настройка на вкладке «Очередь сообщений»). Следует учитывать, что клиентская процедура выполняется синхронно, поэтому, чтобы не допускать неудобства для пользователей, рекомендуется запускать ее в отдельном сеансе. </a:t>
            </a:r>
          </a:p>
          <a:p>
            <a:pPr marL="0" indent="0">
              <a:buNone/>
            </a:pPr>
            <a:r>
              <a:rPr lang="ru-RU" sz="1800" dirty="0"/>
              <a:t>При включении автоматических функций необходимо обратить внимание и обеспечить доступность узлов компьютерной сети обеспечивающих передачу данных в защищенную сеть</a:t>
            </a:r>
            <a:r>
              <a:rPr lang="ru-RU" sz="1800" dirty="0" smtClean="0"/>
              <a:t>.</a:t>
            </a:r>
          </a:p>
        </p:txBody>
      </p:sp>
    </p:spTree>
    <p:extLst>
      <p:ext uri="{BB962C8B-B14F-4D97-AF65-F5344CB8AC3E}">
        <p14:creationId xmlns:p14="http://schemas.microsoft.com/office/powerpoint/2010/main" val="3691216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16</a:t>
            </a:fld>
            <a:endParaRPr lang="ru-RU" altLang="ru-RU" sz="2400" b="1" smtClean="0">
              <a:effectLst>
                <a:outerShdw blurRad="38100" dist="38100" dir="2700000" algn="tl">
                  <a:srgbClr val="C0C0C0"/>
                </a:outerShdw>
              </a:effectLst>
            </a:endParaRPr>
          </a:p>
        </p:txBody>
      </p:sp>
      <p:pic>
        <p:nvPicPr>
          <p:cNvPr id="8" name="Рисунок 7"/>
          <p:cNvPicPr>
            <a:picLocks noChangeAspect="1"/>
          </p:cNvPicPr>
          <p:nvPr/>
        </p:nvPicPr>
        <p:blipFill>
          <a:blip r:embed="rId2"/>
          <a:stretch>
            <a:fillRect/>
          </a:stretch>
        </p:blipFill>
        <p:spPr>
          <a:xfrm>
            <a:off x="10469518" y="403968"/>
            <a:ext cx="811058" cy="864792"/>
          </a:xfrm>
          <a:prstGeom prst="rect">
            <a:avLst/>
          </a:prstGeom>
        </p:spPr>
      </p:pic>
      <p:sp>
        <p:nvSpPr>
          <p:cNvPr id="9" name="Заголовок 1"/>
          <p:cNvSpPr txBox="1">
            <a:spLocks/>
          </p:cNvSpPr>
          <p:nvPr/>
        </p:nvSpPr>
        <p:spPr bwMode="auto">
          <a:xfrm>
            <a:off x="695400" y="4406900"/>
            <a:ext cx="11496600" cy="2046288"/>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dirty="0" smtClean="0">
                <a:solidFill>
                  <a:srgbClr val="000000"/>
                </a:solidFill>
              </a:rPr>
              <a:t>ВЗАИМОДЕЙСТВИЕ «1С:УНИВЕРСИТЕТ ПРОФ» </a:t>
            </a:r>
          </a:p>
          <a:p>
            <a:pPr>
              <a:defRPr/>
            </a:pPr>
            <a:r>
              <a:rPr lang="ru-RU" sz="4000" dirty="0" smtClean="0">
                <a:solidFill>
                  <a:srgbClr val="000000"/>
                </a:solidFill>
              </a:rPr>
              <a:t>С </a:t>
            </a:r>
            <a:r>
              <a:rPr lang="ru-RU" altLang="ru-RU" sz="4000" spc="100" dirty="0" smtClean="0">
                <a:solidFill>
                  <a:srgbClr val="1C1C1C"/>
                </a:solidFill>
                <a:latin typeface="Futura PT Demi" panose="020B0702020204020303" pitchFamily="34" charset="-52"/>
                <a:cs typeface="Arial" panose="020B0604020202020204" pitchFamily="34" charset="0"/>
              </a:rPr>
              <a:t>ФИС ГИА И ПРИЕМА</a:t>
            </a:r>
            <a:endParaRPr lang="ru-RU" sz="4000" kern="0" dirty="0"/>
          </a:p>
        </p:txBody>
      </p:sp>
      <p:pic>
        <p:nvPicPr>
          <p:cNvPr id="7"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908050"/>
            <a:ext cx="6529387"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73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2208212" y="115888"/>
            <a:ext cx="8136259" cy="1081087"/>
          </a:xfrm>
        </p:spPr>
        <p:txBody>
          <a:bodyPr/>
          <a:lstStyle/>
          <a:p>
            <a:r>
              <a:rPr lang="ru-RU" dirty="0" smtClean="0"/>
              <a:t>Взаимодействие «1С:Университет ПРОФ» </a:t>
            </a:r>
            <a:br>
              <a:rPr lang="ru-RU" dirty="0" smtClean="0"/>
            </a:br>
            <a:r>
              <a:rPr lang="ru-RU" dirty="0" smtClean="0"/>
              <a:t>с ФИС ГИА и приема</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sp>
        <p:nvSpPr>
          <p:cNvPr id="5" name="Объект 2"/>
          <p:cNvSpPr>
            <a:spLocks noGrp="1"/>
          </p:cNvSpPr>
          <p:nvPr>
            <p:ph idx="1"/>
          </p:nvPr>
        </p:nvSpPr>
        <p:spPr>
          <a:xfrm>
            <a:off x="250825" y="1484784"/>
            <a:ext cx="11533188" cy="5373216"/>
          </a:xfrm>
        </p:spPr>
        <p:txBody>
          <a:bodyPr/>
          <a:lstStyle/>
          <a:p>
            <a:pPr marL="0" indent="0">
              <a:buFontTx/>
              <a:buNone/>
            </a:pPr>
            <a:r>
              <a:rPr lang="ru-RU" dirty="0" smtClean="0"/>
              <a:t>Этапы выгрузки </a:t>
            </a:r>
            <a:r>
              <a:rPr lang="ru-RU" dirty="0"/>
              <a:t>данных в ФИС ГИА и приема с помощью обработки «Выгрузка заявлений абитуриентов в ФИС</a:t>
            </a:r>
            <a:r>
              <a:rPr lang="ru-RU" dirty="0" smtClean="0"/>
              <a:t>»:</a:t>
            </a:r>
          </a:p>
          <a:p>
            <a:pPr marL="457200" indent="-457200">
              <a:buFont typeface="+mj-lt"/>
              <a:buAutoNum type="arabicPeriod"/>
            </a:pPr>
            <a:r>
              <a:rPr lang="ru-RU" dirty="0"/>
              <a:t>Первоначальная настройка обмена данными (настройка параметров на форме общих настроек, загрузка справочников из ФИС ГИА и приема и установка соответствия между элементами справочников ФИС и конфигурации)</a:t>
            </a:r>
          </a:p>
          <a:p>
            <a:pPr marL="457200" indent="-457200">
              <a:buFont typeface="+mj-lt"/>
              <a:buAutoNum type="arabicPeriod"/>
            </a:pPr>
            <a:r>
              <a:rPr lang="ru-RU" dirty="0"/>
              <a:t>Выгрузка данных о приемной </a:t>
            </a:r>
            <a:r>
              <a:rPr lang="ru-RU" dirty="0" smtClean="0"/>
              <a:t>кампании (приемная кампания, план набора, индивидуальные достижения, выгрузка данных по филиалам, выгрузка данных о приемных кампаниях дополнительного набора и т.д.)</a:t>
            </a:r>
          </a:p>
          <a:p>
            <a:pPr marL="457200" indent="-457200">
              <a:buFont typeface="+mj-lt"/>
              <a:buAutoNum type="arabicPeriod"/>
            </a:pPr>
            <a:r>
              <a:rPr lang="ru-RU" dirty="0"/>
              <a:t>Выгрузка заявлений </a:t>
            </a:r>
            <a:r>
              <a:rPr lang="ru-RU" dirty="0" smtClean="0"/>
              <a:t>абитуриентов в </a:t>
            </a:r>
            <a:r>
              <a:rPr lang="ru-RU" dirty="0"/>
              <a:t>ФИС ГИА и </a:t>
            </a:r>
            <a:r>
              <a:rPr lang="ru-RU" dirty="0" smtClean="0"/>
              <a:t>приема (выгрузка заявлений, внутренние проверки по выгрузке данных)</a:t>
            </a:r>
          </a:p>
          <a:p>
            <a:pPr marL="457200" indent="-457200">
              <a:buFont typeface="+mj-lt"/>
              <a:buAutoNum type="arabicPeriod"/>
            </a:pPr>
            <a:r>
              <a:rPr lang="ru-RU" dirty="0"/>
              <a:t>Выгрузка приказов</a:t>
            </a: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17</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Tree>
    <p:extLst>
      <p:ext uri="{BB962C8B-B14F-4D97-AF65-F5344CB8AC3E}">
        <p14:creationId xmlns:p14="http://schemas.microsoft.com/office/powerpoint/2010/main" val="413014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9"/>
            <a:ext cx="8838014" cy="1152872"/>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I. Первоначальная настройка обмена данными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18</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484784"/>
            <a:ext cx="11533188" cy="5373216"/>
          </a:xfrm>
        </p:spPr>
        <p:txBody>
          <a:bodyPr/>
          <a:lstStyle/>
          <a:p>
            <a:pPr>
              <a:buAutoNum type="arabicPeriod"/>
            </a:pPr>
            <a:r>
              <a:rPr lang="ru-RU" sz="1800" dirty="0" smtClean="0">
                <a:latin typeface="+mn-lt"/>
              </a:rPr>
              <a:t>В </a:t>
            </a:r>
            <a:r>
              <a:rPr lang="ru-RU" sz="1800" dirty="0">
                <a:latin typeface="+mn-lt"/>
              </a:rPr>
              <a:t>разделе «Приемная комиссия» </a:t>
            </a:r>
            <a:r>
              <a:rPr lang="ru-RU" sz="1800" dirty="0" smtClean="0">
                <a:latin typeface="+mn-lt"/>
              </a:rPr>
              <a:t>на форме «Настройки </a:t>
            </a:r>
            <a:r>
              <a:rPr lang="ru-RU" sz="1800" dirty="0">
                <a:latin typeface="+mn-lt"/>
              </a:rPr>
              <a:t>выгрузки в ФИС ГИА и </a:t>
            </a:r>
            <a:r>
              <a:rPr lang="ru-RU" sz="1800" dirty="0" smtClean="0">
                <a:latin typeface="+mn-lt"/>
              </a:rPr>
              <a:t>приема» в </a:t>
            </a:r>
            <a:r>
              <a:rPr lang="ru-RU" sz="1800" dirty="0">
                <a:latin typeface="+mn-lt"/>
              </a:rPr>
              <a:t>поле «Каталог выгрузок» указать каталог, куда будут выгружаться файлы при обмене данными с ФИС ГИА и приема. В полях «Учетная запись» и «Пароль» внести данные учетной записи для доступа в ФИС ГИА и приема. </a:t>
            </a:r>
            <a:endParaRPr lang="ru-RU" sz="1800" dirty="0" smtClean="0">
              <a:latin typeface="+mn-lt"/>
            </a:endParaRPr>
          </a:p>
          <a:p>
            <a:pPr>
              <a:buAutoNum type="arabicPeriod"/>
            </a:pPr>
            <a:r>
              <a:rPr lang="ru-RU" sz="1800" dirty="0" smtClean="0">
                <a:latin typeface="+mn-lt"/>
              </a:rPr>
              <a:t>В документе</a:t>
            </a:r>
            <a:r>
              <a:rPr lang="ru-RU" sz="1800" dirty="0">
                <a:latin typeface="+mn-lt"/>
              </a:rPr>
              <a:t> </a:t>
            </a:r>
            <a:r>
              <a:rPr lang="ru-RU" sz="1800" dirty="0" smtClean="0">
                <a:latin typeface="+mn-lt"/>
              </a:rPr>
              <a:t>«Приемная кампания» проверить тип </a:t>
            </a:r>
            <a:r>
              <a:rPr lang="ru-RU" sz="1800" dirty="0">
                <a:latin typeface="+mn-lt"/>
              </a:rPr>
              <a:t>приемной кампании в </a:t>
            </a:r>
            <a:r>
              <a:rPr lang="ru-RU" sz="1800" dirty="0" smtClean="0">
                <a:latin typeface="+mn-lt"/>
              </a:rPr>
              <a:t>ФИС.</a:t>
            </a:r>
          </a:p>
          <a:p>
            <a:pPr>
              <a:buAutoNum type="arabicPeriod"/>
            </a:pPr>
            <a:r>
              <a:rPr lang="ru-RU" sz="1800" dirty="0" smtClean="0">
                <a:latin typeface="+mn-lt"/>
              </a:rPr>
              <a:t>Если </a:t>
            </a:r>
            <a:r>
              <a:rPr lang="ru-RU" sz="1800" dirty="0">
                <a:latin typeface="+mn-lt"/>
              </a:rPr>
              <a:t>приемная кампания проводится отдельно для филиала, указать UID филиала в ФИС ГИА и </a:t>
            </a:r>
            <a:r>
              <a:rPr lang="ru-RU" sz="1800" dirty="0" smtClean="0">
                <a:latin typeface="+mn-lt"/>
              </a:rPr>
              <a:t>приема.</a:t>
            </a:r>
          </a:p>
          <a:p>
            <a:pPr>
              <a:buAutoNum type="arabicPeriod"/>
            </a:pPr>
            <a:r>
              <a:rPr lang="ru-RU" sz="1800" dirty="0" smtClean="0">
                <a:latin typeface="+mn-lt"/>
              </a:rPr>
              <a:t>Если </a:t>
            </a:r>
            <a:r>
              <a:rPr lang="ru-RU" sz="1800" dirty="0">
                <a:latin typeface="+mn-lt"/>
              </a:rPr>
              <a:t>какая-либо приемная кампания «разбита» на несколько (например, по межправительственным соглашениям абитуриенты могут поступать как в </a:t>
            </a:r>
            <a:r>
              <a:rPr lang="ru-RU" sz="1800" dirty="0" err="1">
                <a:latin typeface="+mn-lt"/>
              </a:rPr>
              <a:t>бакалавриат</a:t>
            </a:r>
            <a:r>
              <a:rPr lang="ru-RU" sz="1800" dirty="0">
                <a:latin typeface="+mn-lt"/>
              </a:rPr>
              <a:t>, так и в магистратуру), заполнить поле «Приемная кампания в ФИС», где указывается основная приемная </a:t>
            </a:r>
            <a:r>
              <a:rPr lang="ru-RU" sz="1800" dirty="0" smtClean="0">
                <a:latin typeface="+mn-lt"/>
              </a:rPr>
              <a:t>кампания.</a:t>
            </a:r>
          </a:p>
          <a:p>
            <a:pPr>
              <a:buAutoNum type="arabicPeriod"/>
            </a:pPr>
            <a:r>
              <a:rPr lang="ru-RU" sz="1800" dirty="0" smtClean="0">
                <a:latin typeface="+mn-lt"/>
              </a:rPr>
              <a:t>При </a:t>
            </a:r>
            <a:r>
              <a:rPr lang="ru-RU" sz="1800" dirty="0">
                <a:latin typeface="+mn-lt"/>
              </a:rPr>
              <a:t>необходимости в документе «Приемная кампания» могут быть настроены проверки </a:t>
            </a:r>
            <a:r>
              <a:rPr lang="ru-RU" sz="1800" dirty="0" smtClean="0">
                <a:latin typeface="+mn-lt"/>
              </a:rPr>
              <a:t>ФИС.</a:t>
            </a:r>
          </a:p>
        </p:txBody>
      </p:sp>
    </p:spTree>
    <p:extLst>
      <p:ext uri="{BB962C8B-B14F-4D97-AF65-F5344CB8AC3E}">
        <p14:creationId xmlns:p14="http://schemas.microsoft.com/office/powerpoint/2010/main" val="783659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3"/>
          <a:stretch>
            <a:fillRect/>
          </a:stretch>
        </p:blipFill>
        <p:spPr>
          <a:xfrm>
            <a:off x="883746" y="1916832"/>
            <a:ext cx="7398308" cy="2088232"/>
          </a:xfrm>
          <a:prstGeom prst="rect">
            <a:avLst/>
          </a:prstGeom>
          <a:effectLst>
            <a:outerShdw blurRad="63500" sx="102000" sy="102000" algn="ctr" rotWithShape="0">
              <a:prstClr val="black">
                <a:alpha val="40000"/>
              </a:prstClr>
            </a:outerShdw>
          </a:effectLst>
        </p:spPr>
      </p:pic>
      <p:sp>
        <p:nvSpPr>
          <p:cNvPr id="8194"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a:t>
            </a:r>
            <a:r>
              <a:rPr lang="ru-RU" altLang="ru-RU" b="1" dirty="0"/>
              <a:t>объектов в «1С:Университет» и «1С:Университет ПРОФ». </a:t>
            </a:r>
            <a:br>
              <a:rPr lang="ru-RU" altLang="ru-RU" b="1" dirty="0"/>
            </a:br>
            <a:r>
              <a:rPr lang="ru-RU" altLang="ru-RU" b="1" dirty="0"/>
              <a:t>Взаимосвязь с ФИС ГИА и приема на этапе настройки приемной кампании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4"/>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19</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9" name="Рисунок 8"/>
          <p:cNvPicPr>
            <a:picLocks noChangeAspect="1"/>
          </p:cNvPicPr>
          <p:nvPr/>
        </p:nvPicPr>
        <p:blipFill>
          <a:blip r:embed="rId5"/>
          <a:stretch>
            <a:fillRect/>
          </a:stretch>
        </p:blipFill>
        <p:spPr>
          <a:xfrm>
            <a:off x="695400" y="3789040"/>
            <a:ext cx="4728588" cy="2302076"/>
          </a:xfrm>
          <a:prstGeom prst="rect">
            <a:avLst/>
          </a:prstGeom>
          <a:effectLst>
            <a:outerShdw blurRad="63500" sx="102000" sy="102000" algn="ctr" rotWithShape="0">
              <a:prstClr val="black">
                <a:alpha val="40000"/>
              </a:prstClr>
            </a:outerShdw>
          </a:effectLst>
        </p:spPr>
      </p:pic>
      <p:pic>
        <p:nvPicPr>
          <p:cNvPr id="10" name="Рисунок 9"/>
          <p:cNvPicPr>
            <a:picLocks noChangeAspect="1"/>
          </p:cNvPicPr>
          <p:nvPr/>
        </p:nvPicPr>
        <p:blipFill>
          <a:blip r:embed="rId6"/>
          <a:stretch>
            <a:fillRect/>
          </a:stretch>
        </p:blipFill>
        <p:spPr>
          <a:xfrm>
            <a:off x="6240016" y="3040439"/>
            <a:ext cx="5769550" cy="3340889"/>
          </a:xfrm>
          <a:prstGeom prst="rect">
            <a:avLst/>
          </a:prstGeom>
          <a:effectLst>
            <a:outerShdw blurRad="63500" sx="102000" sy="102000" algn="ctr" rotWithShape="0">
              <a:prstClr val="black">
                <a:alpha val="40000"/>
              </a:prstClr>
            </a:outerShdw>
          </a:effectLst>
        </p:spPr>
      </p:pic>
      <p:cxnSp>
        <p:nvCxnSpPr>
          <p:cNvPr id="11" name="Прямая со стрелкой 10"/>
          <p:cNvCxnSpPr/>
          <p:nvPr/>
        </p:nvCxnSpPr>
        <p:spPr>
          <a:xfrm flipH="1">
            <a:off x="2423592" y="5301208"/>
            <a:ext cx="58326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86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3" y="4406900"/>
            <a:ext cx="10363200" cy="2046288"/>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kern="0" dirty="0"/>
              <a:t>«1С:УНИВЕРСИТЕТ» И</a:t>
            </a:r>
            <a:br>
              <a:rPr lang="ru-RU" sz="4000" kern="0" dirty="0"/>
            </a:br>
            <a:r>
              <a:rPr lang="ru-RU" sz="4000" kern="0" dirty="0"/>
              <a:t>«1С:УНИВЕРСИТЕТ ПРОФ».</a:t>
            </a:r>
            <a:br>
              <a:rPr lang="ru-RU" sz="4000" kern="0" dirty="0"/>
            </a:br>
            <a:r>
              <a:rPr lang="ru-RU" sz="4000" kern="0" dirty="0"/>
              <a:t>ОБЩАЯ ИНФОРМАЦИЯ О РЕШЕНИЯХ</a:t>
            </a:r>
          </a:p>
        </p:txBody>
      </p:sp>
      <p:pic>
        <p:nvPicPr>
          <p:cNvPr id="7172"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908050"/>
            <a:ext cx="6529387"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a:t>
            </a:fld>
            <a:endParaRPr lang="ru-RU" altLang="ru-RU" sz="2400" b="1" smtClean="0">
              <a:effectLst>
                <a:outerShdw blurRad="38100" dist="38100" dir="2700000" algn="tl">
                  <a:srgbClr val="C0C0C0"/>
                </a:outerShdw>
              </a:effectLst>
            </a:endParaRPr>
          </a:p>
        </p:txBody>
      </p:sp>
      <p:pic>
        <p:nvPicPr>
          <p:cNvPr id="8" name="Рисунок 7"/>
          <p:cNvPicPr>
            <a:picLocks noChangeAspect="1"/>
          </p:cNvPicPr>
          <p:nvPr/>
        </p:nvPicPr>
        <p:blipFill>
          <a:blip r:embed="rId3"/>
          <a:stretch>
            <a:fillRect/>
          </a:stretch>
        </p:blipFill>
        <p:spPr>
          <a:xfrm>
            <a:off x="10469518" y="403968"/>
            <a:ext cx="811058" cy="864792"/>
          </a:xfrm>
          <a:prstGeom prst="rect">
            <a:avLst/>
          </a:prstGeom>
        </p:spPr>
      </p:pic>
    </p:spTree>
    <p:extLst>
      <p:ext uri="{BB962C8B-B14F-4D97-AF65-F5344CB8AC3E}">
        <p14:creationId xmlns:p14="http://schemas.microsoft.com/office/powerpoint/2010/main" val="421228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a:t>
            </a:r>
            <a:r>
              <a:rPr lang="ru-RU" altLang="ru-RU" b="1" dirty="0"/>
              <a:t>объектов в «1С:Университет» и «1С:Университет ПРОФ». </a:t>
            </a:r>
            <a:br>
              <a:rPr lang="ru-RU" altLang="ru-RU" b="1" dirty="0"/>
            </a:br>
            <a:r>
              <a:rPr lang="ru-RU" altLang="ru-RU" b="1" dirty="0"/>
              <a:t>Взаимосвязь с ФИС ГИА и приема на этапе настройки приемной кампании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20</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3" name="Рисунок 2"/>
          <p:cNvPicPr>
            <a:picLocks noChangeAspect="1"/>
          </p:cNvPicPr>
          <p:nvPr/>
        </p:nvPicPr>
        <p:blipFill>
          <a:blip r:embed="rId4"/>
          <a:stretch>
            <a:fillRect/>
          </a:stretch>
        </p:blipFill>
        <p:spPr>
          <a:xfrm>
            <a:off x="2279576" y="2182004"/>
            <a:ext cx="7688059" cy="2547155"/>
          </a:xfrm>
          <a:prstGeom prst="rect">
            <a:avLst/>
          </a:prstGeom>
          <a:effectLst>
            <a:outerShdw blurRad="63500" sx="102000" sy="102000" algn="ctr" rotWithShape="0">
              <a:prstClr val="black">
                <a:alpha val="40000"/>
              </a:prstClr>
            </a:outerShdw>
          </a:effectLst>
        </p:spPr>
      </p:pic>
      <p:sp>
        <p:nvSpPr>
          <p:cNvPr id="4" name="Прямоугольник 3"/>
          <p:cNvSpPr/>
          <p:nvPr/>
        </p:nvSpPr>
        <p:spPr>
          <a:xfrm>
            <a:off x="263352" y="5100829"/>
            <a:ext cx="11928648" cy="923330"/>
          </a:xfrm>
          <a:prstGeom prst="rect">
            <a:avLst/>
          </a:prstGeom>
        </p:spPr>
        <p:txBody>
          <a:bodyPr wrap="square">
            <a:spAutoFit/>
          </a:bodyPr>
          <a:lstStyle/>
          <a:p>
            <a:pPr eaLnBrk="1" hangingPunct="1"/>
            <a:r>
              <a:rPr lang="ru-RU" altLang="ru-RU" b="1" dirty="0"/>
              <a:t>ВНИМАНИЕ! </a:t>
            </a:r>
            <a:r>
              <a:rPr lang="ru-RU" altLang="ru-RU" dirty="0"/>
              <a:t>Если установлена хотя бы одна из </a:t>
            </a:r>
            <a:r>
              <a:rPr lang="ru-RU" altLang="ru-RU" dirty="0" smtClean="0"/>
              <a:t>проверок ФИС, </a:t>
            </a:r>
            <a:r>
              <a:rPr lang="ru-RU" altLang="ru-RU" dirty="0"/>
              <a:t>обязательно должны быть настроены соответствия справочникам ФИС в документе «Соответствие справочникам ФИС». </a:t>
            </a:r>
          </a:p>
          <a:p>
            <a:pPr eaLnBrk="1" hangingPunct="1"/>
            <a:r>
              <a:rPr lang="ru-RU" altLang="ru-RU" dirty="0" smtClean="0"/>
              <a:t>Иначе, </a:t>
            </a:r>
            <a:r>
              <a:rPr lang="ru-RU" altLang="ru-RU" dirty="0"/>
              <a:t>при записи Анкеты абитуриента могут проявиться ошибки, связанные с отсутствием соответствий.</a:t>
            </a:r>
          </a:p>
        </p:txBody>
      </p:sp>
    </p:spTree>
    <p:extLst>
      <p:ext uri="{BB962C8B-B14F-4D97-AF65-F5344CB8AC3E}">
        <p14:creationId xmlns:p14="http://schemas.microsoft.com/office/powerpoint/2010/main" val="2973439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709737"/>
          </a:xfrm>
        </p:spPr>
        <p:txBody>
          <a:bodyPr anchor="t"/>
          <a:lstStyle/>
          <a:p>
            <a:r>
              <a:rPr lang="ru-RU" altLang="ru-RU" b="1" smtClean="0"/>
              <a:t>Заполнение объектов в «1С:Университет» и «1С:Университет ПРОФ». </a:t>
            </a:r>
            <a:br>
              <a:rPr lang="ru-RU" altLang="ru-RU" b="1" smtClean="0"/>
            </a:br>
            <a:r>
              <a:rPr lang="ru-RU" altLang="ru-RU" b="1" smtClean="0"/>
              <a:t>Взаимосвязь с ФИС ГИА и приема на этапе настройки приемной кампании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21</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11" name="Объект 2"/>
          <p:cNvSpPr>
            <a:spLocks noGrp="1"/>
          </p:cNvSpPr>
          <p:nvPr>
            <p:ph idx="1"/>
          </p:nvPr>
        </p:nvSpPr>
        <p:spPr>
          <a:xfrm>
            <a:off x="311150" y="2113706"/>
            <a:ext cx="11569700" cy="4195614"/>
          </a:xfrm>
        </p:spPr>
        <p:txBody>
          <a:bodyPr/>
          <a:lstStyle/>
          <a:p>
            <a:pPr marL="0" indent="0">
              <a:buNone/>
            </a:pPr>
            <a:r>
              <a:rPr lang="ru-RU" b="1" dirty="0" smtClean="0"/>
              <a:t>Если в документе «Приемная кампания» включена проверка «</a:t>
            </a:r>
            <a:r>
              <a:rPr lang="ru-RU" b="1" dirty="0"/>
              <a:t>Включить в анкете поступающего общую проверку данных для ФИС</a:t>
            </a:r>
            <a:r>
              <a:rPr lang="ru-RU" b="1" dirty="0" smtClean="0"/>
              <a:t>», выполняются проверки:</a:t>
            </a:r>
          </a:p>
          <a:p>
            <a:pPr marL="0" indent="0">
              <a:buNone/>
            </a:pPr>
            <a:r>
              <a:rPr lang="ru-RU" sz="1800" dirty="0"/>
              <a:t>1. Проверка заполнения поля «Пол» у физического лица.</a:t>
            </a:r>
          </a:p>
          <a:p>
            <a:pPr marL="0" indent="0">
              <a:buNone/>
            </a:pPr>
            <a:r>
              <a:rPr lang="ru-RU" sz="1800" dirty="0"/>
              <a:t>2. Проверка заполнения даты рождения у физического лица.</a:t>
            </a:r>
          </a:p>
          <a:p>
            <a:pPr marL="0" indent="0">
              <a:buNone/>
            </a:pPr>
            <a:r>
              <a:rPr lang="ru-RU" sz="1800" dirty="0"/>
              <a:t>3. Проверка заполнения поля «Направляющая организация», если основание поступления = предопределенное «Целевое</a:t>
            </a:r>
            <a:r>
              <a:rPr lang="ru-RU" sz="1800" dirty="0" smtClean="0"/>
              <a:t>».</a:t>
            </a:r>
          </a:p>
          <a:p>
            <a:pPr marL="0" indent="0">
              <a:buNone/>
            </a:pPr>
            <a:r>
              <a:rPr lang="ru-RU" sz="1800" dirty="0"/>
              <a:t>4. Проверка того, что установлено соответствие справочникам ФИС для поля «Документ об образовании».</a:t>
            </a:r>
          </a:p>
          <a:p>
            <a:pPr marL="0" indent="0">
              <a:buNone/>
            </a:pPr>
            <a:r>
              <a:rPr lang="ru-RU" sz="1800" dirty="0"/>
              <a:t>4.1. Если найденное соответствие = «Иной документ об </a:t>
            </a:r>
            <a:r>
              <a:rPr lang="ru-RU" sz="1800" dirty="0" smtClean="0"/>
              <a:t>образовании</a:t>
            </a:r>
            <a:r>
              <a:rPr lang="ru-RU" sz="1800" dirty="0"/>
              <a:t>», тогда проверяется </a:t>
            </a:r>
            <a:r>
              <a:rPr lang="ru-RU" sz="1800" dirty="0" err="1"/>
              <a:t>заполненность</a:t>
            </a:r>
            <a:r>
              <a:rPr lang="ru-RU" sz="1800" dirty="0"/>
              <a:t> даты выдачи.</a:t>
            </a:r>
          </a:p>
          <a:p>
            <a:pPr marL="0" indent="0">
              <a:buNone/>
            </a:pPr>
            <a:r>
              <a:rPr lang="ru-RU" sz="1800" dirty="0"/>
              <a:t>5. Проверяется, что год выдачи документа об образовании не меньше даты рождения, не больше текущего года и не меньше 1900</a:t>
            </a:r>
            <a:r>
              <a:rPr lang="ru-RU" sz="1800" dirty="0" smtClean="0"/>
              <a:t>.</a:t>
            </a:r>
          </a:p>
          <a:p>
            <a:pPr marL="0" indent="0">
              <a:buNone/>
            </a:pPr>
            <a:r>
              <a:rPr lang="ru-RU" sz="1800" dirty="0"/>
              <a:t>6. Проверка заполнения поля «Образовательное учреждение при окончании» документа об образовании</a:t>
            </a:r>
            <a:r>
              <a:rPr lang="ru-RU" sz="1800" dirty="0" smtClean="0"/>
              <a:t>.</a:t>
            </a:r>
            <a:endParaRPr lang="ru-RU" sz="1800" dirty="0"/>
          </a:p>
        </p:txBody>
      </p:sp>
    </p:spTree>
    <p:extLst>
      <p:ext uri="{BB962C8B-B14F-4D97-AF65-F5344CB8AC3E}">
        <p14:creationId xmlns:p14="http://schemas.microsoft.com/office/powerpoint/2010/main" val="945009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709737"/>
          </a:xfrm>
        </p:spPr>
        <p:txBody>
          <a:bodyPr anchor="t"/>
          <a:lstStyle/>
          <a:p>
            <a:r>
              <a:rPr lang="ru-RU" altLang="ru-RU" b="1" smtClean="0"/>
              <a:t>Заполнение объектов в «1С:Университет» и «1С:Университет ПРОФ». </a:t>
            </a:r>
            <a:br>
              <a:rPr lang="ru-RU" altLang="ru-RU" b="1" smtClean="0"/>
            </a:br>
            <a:r>
              <a:rPr lang="ru-RU" altLang="ru-RU" b="1" smtClean="0"/>
              <a:t>Взаимосвязь с ФИС ГИА и приема на этапе настройки приемной кампании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22</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11" name="Объект 2"/>
          <p:cNvSpPr>
            <a:spLocks noGrp="1"/>
          </p:cNvSpPr>
          <p:nvPr>
            <p:ph idx="1"/>
          </p:nvPr>
        </p:nvSpPr>
        <p:spPr>
          <a:xfrm>
            <a:off x="311150" y="2113706"/>
            <a:ext cx="11569700" cy="4195614"/>
          </a:xfrm>
        </p:spPr>
        <p:txBody>
          <a:bodyPr/>
          <a:lstStyle/>
          <a:p>
            <a:pPr marL="0" indent="0">
              <a:buNone/>
            </a:pPr>
            <a:r>
              <a:rPr lang="ru-RU" sz="1800" dirty="0"/>
              <a:t>7. Проверка заполнения серии и номера документа об </a:t>
            </a:r>
            <a:r>
              <a:rPr lang="ru-RU" sz="1800" dirty="0" smtClean="0"/>
              <a:t>образовании </a:t>
            </a:r>
            <a:r>
              <a:rPr lang="ru-RU" sz="1800" dirty="0"/>
              <a:t>(кроме аттестатов после 2013 года. Проверка типа </a:t>
            </a:r>
            <a:r>
              <a:rPr lang="ru-RU" sz="1800" dirty="0" smtClean="0"/>
              <a:t>документа «Аттестат</a:t>
            </a:r>
            <a:r>
              <a:rPr lang="ru-RU" sz="1800" dirty="0"/>
              <a:t>» осуществляется по документу «Соответствие справочникам ФИС»).</a:t>
            </a:r>
          </a:p>
          <a:p>
            <a:pPr marL="0" indent="0">
              <a:buNone/>
            </a:pPr>
            <a:r>
              <a:rPr lang="ru-RU" sz="1800" dirty="0"/>
              <a:t>8. Проверка наличия записи в регистре паспортных данных и наличия соответствующего документа в личном деле.</a:t>
            </a:r>
          </a:p>
          <a:p>
            <a:pPr marL="0" indent="0">
              <a:buNone/>
            </a:pPr>
            <a:r>
              <a:rPr lang="ru-RU" sz="1800" dirty="0"/>
              <a:t>9. Проверка заполнения даты документа, удостоверяющего личность (что дата заполнена и не меньше 1900 года).</a:t>
            </a:r>
          </a:p>
          <a:p>
            <a:pPr marL="0" indent="0">
              <a:buNone/>
            </a:pPr>
            <a:r>
              <a:rPr lang="ru-RU" sz="1800" dirty="0"/>
              <a:t>10. Проверка заполнения серии документа, удостоверяющего личность (кроме паспортов иностранцев, иных документов, </a:t>
            </a:r>
            <a:r>
              <a:rPr lang="ru-RU" sz="1800" dirty="0" smtClean="0"/>
              <a:t>временного </a:t>
            </a:r>
            <a:r>
              <a:rPr lang="ru-RU" sz="1800" dirty="0"/>
              <a:t>удостоверения личности и вида на жительство. Проверка выполняется только если настроено соответствие справочникам ФИС для соответствующего типа документа).</a:t>
            </a:r>
          </a:p>
          <a:p>
            <a:pPr marL="0" indent="0">
              <a:buNone/>
            </a:pPr>
            <a:r>
              <a:rPr lang="ru-RU" sz="1800" dirty="0"/>
              <a:t>11. Проверка заполнения номера документа, удостоверяющего личность.</a:t>
            </a:r>
          </a:p>
          <a:p>
            <a:pPr marL="0" indent="0">
              <a:buNone/>
            </a:pPr>
            <a:r>
              <a:rPr lang="ru-RU" sz="1800" dirty="0"/>
              <a:t>12. Проверка отсутствия у абитуриента предопределенных </a:t>
            </a:r>
            <a:r>
              <a:rPr lang="ru-RU" sz="1800" dirty="0" smtClean="0"/>
              <a:t>отличительных </a:t>
            </a:r>
            <a:r>
              <a:rPr lang="ru-RU" sz="1800" dirty="0"/>
              <a:t>признаков «Победитель олимпиады школьников», «Призер олимпиады школьников», «Призеры всероссийской олимпиады школьников</a:t>
            </a:r>
            <a:r>
              <a:rPr lang="ru-RU" sz="1800" dirty="0" smtClean="0"/>
              <a:t>».</a:t>
            </a:r>
          </a:p>
          <a:p>
            <a:pPr marL="0" indent="0">
              <a:buNone/>
            </a:pPr>
            <a:r>
              <a:rPr lang="ru-RU" sz="1800" dirty="0"/>
              <a:t>13. Проверка даты и номера дополнительных документов из паспортных данных, если такие есть у абитуриента</a:t>
            </a:r>
            <a:r>
              <a:rPr lang="ru-RU" sz="1800" dirty="0" smtClean="0"/>
              <a:t>.</a:t>
            </a:r>
            <a:endParaRPr lang="ru-RU" sz="1800" dirty="0"/>
          </a:p>
        </p:txBody>
      </p:sp>
    </p:spTree>
    <p:extLst>
      <p:ext uri="{BB962C8B-B14F-4D97-AF65-F5344CB8AC3E}">
        <p14:creationId xmlns:p14="http://schemas.microsoft.com/office/powerpoint/2010/main" val="1044457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объектов в «1С:Университет» и «1С:Университет ПРОФ». </a:t>
            </a:r>
            <a:br>
              <a:rPr lang="ru-RU" altLang="ru-RU" b="1" dirty="0" smtClean="0"/>
            </a:br>
            <a:r>
              <a:rPr lang="ru-RU" altLang="ru-RU" b="1" dirty="0" smtClean="0"/>
              <a:t>Взаимосвязь с ФИС ГИА и приема на этапе настройки приемной кампании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23</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11" name="Объект 2"/>
          <p:cNvSpPr>
            <a:spLocks noGrp="1"/>
          </p:cNvSpPr>
          <p:nvPr>
            <p:ph idx="1"/>
          </p:nvPr>
        </p:nvSpPr>
        <p:spPr>
          <a:xfrm>
            <a:off x="311150" y="2113706"/>
            <a:ext cx="11569700" cy="4195614"/>
          </a:xfrm>
        </p:spPr>
        <p:txBody>
          <a:bodyPr/>
          <a:lstStyle/>
          <a:p>
            <a:pPr marL="0" indent="0">
              <a:buNone/>
            </a:pPr>
            <a:r>
              <a:rPr lang="ru-RU" sz="1800" dirty="0"/>
              <a:t>14. Проверка корректности заполнения реквизитов документов в личном деле (проверки выполняются при условии настройки </a:t>
            </a:r>
            <a:r>
              <a:rPr lang="ru-RU" sz="1800" dirty="0" smtClean="0"/>
              <a:t>документа </a:t>
            </a:r>
            <a:r>
              <a:rPr lang="ru-RU" sz="1800" dirty="0"/>
              <a:t>«Соответствия справочникам ФИС», т.к. по ним </a:t>
            </a:r>
            <a:r>
              <a:rPr lang="ru-RU" sz="1800" dirty="0" smtClean="0"/>
              <a:t>определяется </a:t>
            </a:r>
            <a:r>
              <a:rPr lang="ru-RU" sz="1800" dirty="0"/>
              <a:t>тип документа и соответственно реквизиты для проверки):</a:t>
            </a:r>
          </a:p>
          <a:p>
            <a:pPr marL="0" indent="0">
              <a:buNone/>
            </a:pPr>
            <a:r>
              <a:rPr lang="ru-RU" sz="1800" dirty="0"/>
              <a:t>14.1. Для иного документа: проверяется дата выдачи.</a:t>
            </a:r>
          </a:p>
          <a:p>
            <a:pPr marL="0" indent="0">
              <a:buNone/>
            </a:pPr>
            <a:r>
              <a:rPr lang="ru-RU" sz="1800" dirty="0"/>
              <a:t>14.2. Для справки об </a:t>
            </a:r>
            <a:r>
              <a:rPr lang="ru-RU" sz="1800" dirty="0" smtClean="0"/>
              <a:t>инвалидности: </a:t>
            </a:r>
            <a:r>
              <a:rPr lang="ru-RU" sz="1800" dirty="0"/>
              <a:t>проверяется дата, серия, номер.</a:t>
            </a:r>
          </a:p>
          <a:p>
            <a:pPr marL="0" indent="0">
              <a:buNone/>
            </a:pPr>
            <a:r>
              <a:rPr lang="ru-RU" sz="1800" dirty="0"/>
              <a:t>14.3. Для заключения психолого-медико-педагогической </a:t>
            </a:r>
            <a:r>
              <a:rPr lang="ru-RU" sz="1800" dirty="0" smtClean="0"/>
              <a:t>комиссии</a:t>
            </a:r>
            <a:r>
              <a:rPr lang="ru-RU" sz="1800" dirty="0"/>
              <a:t>: проверяется дата и номер</a:t>
            </a:r>
            <a:r>
              <a:rPr lang="ru-RU" sz="1800" dirty="0" smtClean="0"/>
              <a:t>.</a:t>
            </a:r>
          </a:p>
          <a:p>
            <a:pPr marL="0" indent="0">
              <a:buNone/>
            </a:pPr>
            <a:r>
              <a:rPr lang="ru-RU" sz="1800" dirty="0"/>
              <a:t>14.4. Для заключения об отсутствии противопоказаний для обучения: проверяется дата и номер.</a:t>
            </a:r>
          </a:p>
          <a:p>
            <a:pPr marL="0" indent="0">
              <a:buNone/>
            </a:pPr>
            <a:r>
              <a:rPr lang="ru-RU" sz="1800" dirty="0"/>
              <a:t>14.5. Для диплома победителя/призера всероссийской </a:t>
            </a:r>
            <a:r>
              <a:rPr lang="ru-RU" sz="1800" dirty="0" smtClean="0"/>
              <a:t>олимпиады </a:t>
            </a:r>
            <a:r>
              <a:rPr lang="ru-RU" sz="1800" dirty="0"/>
              <a:t>школьников: проверяется серия и номер.</a:t>
            </a:r>
          </a:p>
          <a:p>
            <a:pPr marL="0" indent="0">
              <a:buNone/>
            </a:pPr>
            <a:r>
              <a:rPr lang="ru-RU" sz="1800" dirty="0"/>
              <a:t>14.6. Для диплома победителя/призера олимпиады школьников:  проверяется номер</a:t>
            </a:r>
            <a:r>
              <a:rPr lang="ru-RU" sz="1800" dirty="0" smtClean="0"/>
              <a:t>.</a:t>
            </a:r>
            <a:endParaRPr lang="ru-RU" sz="1800" dirty="0"/>
          </a:p>
        </p:txBody>
      </p:sp>
    </p:spTree>
    <p:extLst>
      <p:ext uri="{BB962C8B-B14F-4D97-AF65-F5344CB8AC3E}">
        <p14:creationId xmlns:p14="http://schemas.microsoft.com/office/powerpoint/2010/main" val="2924015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a:t>
            </a:r>
            <a:r>
              <a:rPr lang="ru-RU" altLang="ru-RU" b="1" dirty="0"/>
              <a:t>объектов в «1С:Университет» и «1С:Университет ПРОФ». </a:t>
            </a:r>
            <a:br>
              <a:rPr lang="ru-RU" altLang="ru-RU" b="1" dirty="0"/>
            </a:br>
            <a:r>
              <a:rPr lang="ru-RU" altLang="ru-RU" b="1" dirty="0"/>
              <a:t>Взаимосвязь с ФИС ГИА и приема на этапе настройки приемной кампании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24</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Объект 2"/>
          <p:cNvSpPr>
            <a:spLocks noGrp="1"/>
          </p:cNvSpPr>
          <p:nvPr>
            <p:ph idx="1"/>
          </p:nvPr>
        </p:nvSpPr>
        <p:spPr>
          <a:xfrm>
            <a:off x="250825" y="2113704"/>
            <a:ext cx="11533188" cy="4744295"/>
          </a:xfrm>
        </p:spPr>
        <p:txBody>
          <a:bodyPr/>
          <a:lstStyle/>
          <a:p>
            <a:pPr marL="0" indent="0">
              <a:buFontTx/>
              <a:buNone/>
            </a:pPr>
            <a:r>
              <a:rPr lang="ru-RU" dirty="0" smtClean="0"/>
              <a:t>Чтобы передавать </a:t>
            </a:r>
            <a:r>
              <a:rPr lang="ru-RU" dirty="0"/>
              <a:t>данные филиалов в ФИС </a:t>
            </a:r>
            <a:r>
              <a:rPr lang="ru-RU" dirty="0" smtClean="0"/>
              <a:t>ГИА и приема необходимо </a:t>
            </a:r>
            <a:r>
              <a:rPr lang="ru-RU" dirty="0"/>
              <a:t>в документе «Приемная кампания» на вкладке «ФИС» </a:t>
            </a:r>
            <a:r>
              <a:rPr lang="ru-RU" dirty="0" smtClean="0"/>
              <a:t>указать </a:t>
            </a:r>
            <a:r>
              <a:rPr lang="ru-RU" dirty="0"/>
              <a:t>UID филиала в поле </a:t>
            </a:r>
            <a:r>
              <a:rPr lang="ru-RU" dirty="0" smtClean="0"/>
              <a:t>«UID </a:t>
            </a:r>
            <a:r>
              <a:rPr lang="ru-RU" dirty="0"/>
              <a:t>филиала в ФИС ГИА и </a:t>
            </a:r>
            <a:r>
              <a:rPr lang="ru-RU" dirty="0" smtClean="0"/>
              <a:t>приема». Также необходимо использовать учетную запись </a:t>
            </a:r>
            <a:r>
              <a:rPr lang="ru-RU" dirty="0"/>
              <a:t>ФИС для приемной кампании </a:t>
            </a:r>
            <a:r>
              <a:rPr lang="ru-RU" dirty="0" smtClean="0"/>
              <a:t>филиала.</a:t>
            </a:r>
            <a:endParaRPr lang="ru-RU" dirty="0"/>
          </a:p>
        </p:txBody>
      </p:sp>
      <p:pic>
        <p:nvPicPr>
          <p:cNvPr id="2" name="Рисунок 1"/>
          <p:cNvPicPr>
            <a:picLocks noChangeAspect="1"/>
          </p:cNvPicPr>
          <p:nvPr/>
        </p:nvPicPr>
        <p:blipFill>
          <a:blip r:embed="rId4"/>
          <a:stretch>
            <a:fillRect/>
          </a:stretch>
        </p:blipFill>
        <p:spPr>
          <a:xfrm>
            <a:off x="2124844" y="3284984"/>
            <a:ext cx="7934325" cy="304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23377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9"/>
            <a:ext cx="8838014" cy="1152872"/>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I. Первоначальная настройка обмена данными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25</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484784"/>
            <a:ext cx="11533188" cy="5373216"/>
          </a:xfrm>
        </p:spPr>
        <p:txBody>
          <a:bodyPr/>
          <a:lstStyle/>
          <a:p>
            <a:pPr>
              <a:buFont typeface="+mj-lt"/>
              <a:buAutoNum type="arabicPeriod" startAt="6"/>
            </a:pPr>
            <a:r>
              <a:rPr lang="ru-RU" sz="1800" dirty="0" smtClean="0">
                <a:latin typeface="+mn-lt"/>
              </a:rPr>
              <a:t>В обработке </a:t>
            </a:r>
            <a:r>
              <a:rPr lang="ru-RU" sz="1800" dirty="0">
                <a:latin typeface="+mn-lt"/>
              </a:rPr>
              <a:t>«Выгрузка заявлений абитуриентов в ФИС» </a:t>
            </a:r>
            <a:r>
              <a:rPr lang="ru-RU" sz="1800" dirty="0" smtClean="0">
                <a:latin typeface="+mn-lt"/>
              </a:rPr>
              <a:t>на вкладке </a:t>
            </a:r>
            <a:r>
              <a:rPr lang="ru-RU" sz="1800" dirty="0">
                <a:latin typeface="+mn-lt"/>
              </a:rPr>
              <a:t>«Настройки</a:t>
            </a:r>
            <a:r>
              <a:rPr lang="ru-RU" sz="1800" dirty="0" smtClean="0">
                <a:latin typeface="+mn-lt"/>
              </a:rPr>
              <a:t>» установить настройки выгрузки</a:t>
            </a:r>
            <a:r>
              <a:rPr lang="ru-RU" sz="1800" dirty="0">
                <a:latin typeface="+mn-lt"/>
              </a:rPr>
              <a:t>:</a:t>
            </a:r>
            <a:endParaRPr lang="ru-RU" sz="1800" dirty="0" smtClean="0">
              <a:latin typeface="+mn-lt"/>
            </a:endParaRPr>
          </a:p>
          <a:p>
            <a:pPr>
              <a:buFont typeface="Arial" panose="020B0604020202020204" pitchFamily="34" charset="0"/>
              <a:buChar char="•"/>
            </a:pPr>
            <a:r>
              <a:rPr lang="ru-RU" sz="1800" dirty="0" smtClean="0">
                <a:latin typeface="+mn-lt"/>
              </a:rPr>
              <a:t>10.0.3.1:8080 - для </a:t>
            </a:r>
            <a:r>
              <a:rPr lang="ru-RU" sz="1800" dirty="0">
                <a:latin typeface="+mn-lt"/>
              </a:rPr>
              <a:t>доступа к ФИС ГИА </a:t>
            </a:r>
            <a:r>
              <a:rPr lang="ru-RU" sz="1800" dirty="0" smtClean="0">
                <a:latin typeface="+mn-lt"/>
              </a:rPr>
              <a:t>(адрес используется </a:t>
            </a:r>
            <a:r>
              <a:rPr lang="ru-RU" sz="1800" dirty="0">
                <a:latin typeface="+mn-lt"/>
              </a:rPr>
              <a:t>по </a:t>
            </a:r>
            <a:r>
              <a:rPr lang="ru-RU" sz="1800" dirty="0" smtClean="0">
                <a:latin typeface="+mn-lt"/>
              </a:rPr>
              <a:t>умолчанию). По </a:t>
            </a:r>
            <a:r>
              <a:rPr lang="ru-RU" sz="1800" dirty="0">
                <a:latin typeface="+mn-lt"/>
              </a:rPr>
              <a:t>адресу 10.0.3.1:8080 располагается рабочая версия сервиса, куда должны грузиться текущие данные. 10.0.3.1:8383 – это архивная версия ФИС ГИА и приема, куда должны загружаться данные приемных кампаний 2015 года и ранее</a:t>
            </a:r>
            <a:r>
              <a:rPr lang="ru-RU" sz="1800" dirty="0" smtClean="0">
                <a:latin typeface="+mn-lt"/>
              </a:rPr>
              <a:t>.</a:t>
            </a:r>
          </a:p>
          <a:p>
            <a:pPr>
              <a:buFont typeface="Arial" panose="020B0604020202020204" pitchFamily="34" charset="0"/>
              <a:buChar char="•"/>
            </a:pPr>
            <a:r>
              <a:rPr lang="en-US" sz="1800" dirty="0">
                <a:latin typeface="+mn-lt"/>
              </a:rPr>
              <a:t>http://priem.edu.ru:8000</a:t>
            </a:r>
            <a:r>
              <a:rPr lang="ru-RU" sz="1800" dirty="0" smtClean="0">
                <a:latin typeface="+mn-lt"/>
              </a:rPr>
              <a:t> </a:t>
            </a:r>
            <a:r>
              <a:rPr lang="ru-RU" sz="1800" dirty="0">
                <a:latin typeface="+mn-lt"/>
              </a:rPr>
              <a:t>– это тестовая версия ФИС ГИА и приема, предназначенная для тестирования обмена с ФИС ГИА и приема, загруженные в неё данные никак не учитываются.</a:t>
            </a:r>
            <a:endParaRPr lang="ru-RU" sz="1800" dirty="0" smtClean="0">
              <a:latin typeface="+mn-lt"/>
            </a:endParaRPr>
          </a:p>
          <a:p>
            <a:pPr>
              <a:buFont typeface="+mj-lt"/>
              <a:buAutoNum type="arabicPeriod" startAt="7"/>
            </a:pPr>
            <a:r>
              <a:rPr lang="ru-RU" sz="1800" dirty="0">
                <a:latin typeface="+mn-lt"/>
              </a:rPr>
              <a:t>В поле «Сервер ФИС ГИА и приема для отправки скан-копий» по умолчанию указывается адрес 10.0.3.1:8043</a:t>
            </a:r>
            <a:r>
              <a:rPr lang="ru-RU" sz="1800" dirty="0" smtClean="0">
                <a:latin typeface="+mn-lt"/>
              </a:rPr>
              <a:t>.</a:t>
            </a:r>
          </a:p>
          <a:p>
            <a:pPr>
              <a:buFont typeface="+mj-lt"/>
              <a:buAutoNum type="arabicPeriod" startAt="7"/>
            </a:pPr>
            <a:r>
              <a:rPr lang="ru-RU" sz="1800" dirty="0" smtClean="0">
                <a:latin typeface="+mn-lt"/>
              </a:rPr>
              <a:t>Настроить прочие </a:t>
            </a:r>
            <a:r>
              <a:rPr lang="ru-RU" sz="1800" dirty="0">
                <a:latin typeface="+mn-lt"/>
              </a:rPr>
              <a:t>параметры </a:t>
            </a:r>
            <a:r>
              <a:rPr lang="ru-RU" sz="1800" dirty="0" smtClean="0">
                <a:latin typeface="+mn-lt"/>
              </a:rPr>
              <a:t>выгрузки </a:t>
            </a:r>
            <a:r>
              <a:rPr lang="ru-RU" sz="1800" dirty="0">
                <a:latin typeface="+mn-lt"/>
              </a:rPr>
              <a:t>(подробнее – в справочной </a:t>
            </a:r>
            <a:r>
              <a:rPr lang="ru-RU" sz="1800" dirty="0" smtClean="0">
                <a:latin typeface="+mn-lt"/>
              </a:rPr>
              <a:t>информации обработки «Выгрузка заявлений абитуриентов в ФИС»).</a:t>
            </a:r>
          </a:p>
        </p:txBody>
      </p:sp>
    </p:spTree>
    <p:extLst>
      <p:ext uri="{BB962C8B-B14F-4D97-AF65-F5344CB8AC3E}">
        <p14:creationId xmlns:p14="http://schemas.microsoft.com/office/powerpoint/2010/main" val="2252446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26</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2" name="Объект 1"/>
          <p:cNvPicPr>
            <a:picLocks noGrp="1" noChangeAspect="1"/>
          </p:cNvPicPr>
          <p:nvPr>
            <p:ph idx="1"/>
          </p:nvPr>
        </p:nvPicPr>
        <p:blipFill>
          <a:blip r:embed="rId4"/>
          <a:stretch>
            <a:fillRect/>
          </a:stretch>
        </p:blipFill>
        <p:spPr>
          <a:xfrm>
            <a:off x="839416" y="2345258"/>
            <a:ext cx="10854016" cy="3676030"/>
          </a:xfrm>
          <a:prstGeom prst="rect">
            <a:avLst/>
          </a:prstGeom>
          <a:effectLst>
            <a:outerShdw blurRad="63500" sx="102000" sy="102000" algn="ctr" rotWithShape="0">
              <a:prstClr val="black">
                <a:alpha val="40000"/>
              </a:prstClr>
            </a:outerShdw>
          </a:effectLst>
        </p:spPr>
      </p:pic>
      <p:sp>
        <p:nvSpPr>
          <p:cNvPr id="9"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a:t>
            </a:r>
            <a:r>
              <a:rPr lang="ru-RU" altLang="ru-RU" b="1" dirty="0"/>
              <a:t>объектов в «1С:Университет» и «1С:Университет ПРОФ». </a:t>
            </a:r>
            <a:br>
              <a:rPr lang="ru-RU" altLang="ru-RU" b="1" dirty="0"/>
            </a:br>
            <a:r>
              <a:rPr lang="ru-RU" altLang="ru-RU" b="1" dirty="0"/>
              <a:t>Взаимосвязь с ФИС ГИА и приема на этапе настройки приемной кампании</a:t>
            </a:r>
            <a:endParaRPr lang="ru-RU" dirty="0"/>
          </a:p>
        </p:txBody>
      </p:sp>
    </p:spTree>
    <p:extLst>
      <p:ext uri="{BB962C8B-B14F-4D97-AF65-F5344CB8AC3E}">
        <p14:creationId xmlns:p14="http://schemas.microsoft.com/office/powerpoint/2010/main" val="224114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9"/>
            <a:ext cx="8838014" cy="1152872"/>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I. Первоначальная настройка обмена данными</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27</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484784"/>
            <a:ext cx="11533188" cy="5373216"/>
          </a:xfrm>
        </p:spPr>
        <p:txBody>
          <a:bodyPr/>
          <a:lstStyle/>
          <a:p>
            <a:pPr>
              <a:buFont typeface="+mj-lt"/>
              <a:buAutoNum type="arabicPeriod" startAt="9"/>
            </a:pPr>
            <a:r>
              <a:rPr lang="ru-RU" sz="1800" dirty="0" smtClean="0">
                <a:latin typeface="+mn-lt"/>
              </a:rPr>
              <a:t>На вкладке </a:t>
            </a:r>
            <a:r>
              <a:rPr lang="ru-RU" sz="1800" dirty="0">
                <a:latin typeface="+mn-lt"/>
              </a:rPr>
              <a:t>«Справочники ФИС</a:t>
            </a:r>
            <a:r>
              <a:rPr lang="ru-RU" sz="1800" dirty="0" smtClean="0">
                <a:latin typeface="+mn-lt"/>
              </a:rPr>
              <a:t>» выполнить загрузку видов справочников (команда «Загрузить виды справочников»).</a:t>
            </a:r>
            <a:endParaRPr lang="ru-RU" sz="1800" dirty="0">
              <a:latin typeface="+mn-lt"/>
            </a:endParaRPr>
          </a:p>
          <a:p>
            <a:pPr>
              <a:buFont typeface="+mj-lt"/>
              <a:buAutoNum type="arabicPeriod" startAt="9"/>
            </a:pPr>
            <a:r>
              <a:rPr lang="ru-RU" sz="1800" dirty="0" smtClean="0">
                <a:latin typeface="+mn-lt"/>
              </a:rPr>
              <a:t>Из перечня справочников, которые отобразились </a:t>
            </a:r>
            <a:r>
              <a:rPr lang="ru-RU" sz="1800" dirty="0">
                <a:latin typeface="+mn-lt"/>
              </a:rPr>
              <a:t>на </a:t>
            </a:r>
            <a:r>
              <a:rPr lang="ru-RU" sz="1800" dirty="0" smtClean="0">
                <a:latin typeface="+mn-lt"/>
              </a:rPr>
              <a:t>форме отметить </a:t>
            </a:r>
            <a:r>
              <a:rPr lang="ru-RU" sz="1800" dirty="0">
                <a:latin typeface="+mn-lt"/>
              </a:rPr>
              <a:t>«галочкой» те справочники, которые требуется загрузить</a:t>
            </a:r>
            <a:r>
              <a:rPr lang="ru-RU" sz="1800" dirty="0" smtClean="0">
                <a:latin typeface="+mn-lt"/>
              </a:rPr>
              <a:t>.</a:t>
            </a:r>
            <a:endParaRPr lang="ru-RU" sz="1800" dirty="0">
              <a:latin typeface="+mn-lt"/>
            </a:endParaRPr>
          </a:p>
          <a:p>
            <a:pPr>
              <a:buFont typeface="+mj-lt"/>
              <a:buAutoNum type="arabicPeriod" startAt="9"/>
            </a:pPr>
            <a:r>
              <a:rPr lang="ru-RU" sz="1800" dirty="0" smtClean="0">
                <a:latin typeface="+mn-lt"/>
              </a:rPr>
              <a:t>При необходимости сохранить загруженные справочники в папке со служебными файлами (параметр </a:t>
            </a:r>
            <a:r>
              <a:rPr lang="ru-RU" sz="1800" dirty="0">
                <a:latin typeface="+mn-lt"/>
              </a:rPr>
              <a:t>«Сохранять загруженные справочники в папке со служебными файлами</a:t>
            </a:r>
            <a:r>
              <a:rPr lang="ru-RU" sz="1800" dirty="0" smtClean="0">
                <a:latin typeface="+mn-lt"/>
              </a:rPr>
              <a:t>»).</a:t>
            </a:r>
            <a:endParaRPr lang="ru-RU" sz="1800" dirty="0">
              <a:latin typeface="+mn-lt"/>
            </a:endParaRPr>
          </a:p>
          <a:p>
            <a:pPr>
              <a:buFont typeface="+mj-lt"/>
              <a:buAutoNum type="arabicPeriod" startAt="9"/>
            </a:pPr>
            <a:r>
              <a:rPr lang="ru-RU" sz="1800" dirty="0" smtClean="0">
                <a:latin typeface="+mn-lt"/>
              </a:rPr>
              <a:t>Загрузить из ФИС справочники (команда «Загрузить </a:t>
            </a:r>
            <a:r>
              <a:rPr lang="ru-RU" sz="1800" dirty="0">
                <a:latin typeface="+mn-lt"/>
              </a:rPr>
              <a:t>из ФИС</a:t>
            </a:r>
            <a:r>
              <a:rPr lang="ru-RU" sz="1800" dirty="0" smtClean="0">
                <a:latin typeface="+mn-lt"/>
              </a:rPr>
              <a:t>»). В </a:t>
            </a:r>
            <a:r>
              <a:rPr lang="ru-RU" sz="1800" dirty="0">
                <a:latin typeface="+mn-lt"/>
              </a:rPr>
              <a:t>результате будут созданы записи в документе «Справочники ФИС» для каждого из отмеченных на форме обработки видов справочников.</a:t>
            </a:r>
          </a:p>
          <a:p>
            <a:pPr>
              <a:buFont typeface="+mj-lt"/>
              <a:buAutoNum type="arabicPeriod" startAt="9"/>
            </a:pPr>
            <a:r>
              <a:rPr lang="ru-RU" sz="1800" dirty="0">
                <a:latin typeface="+mn-lt"/>
              </a:rPr>
              <a:t>Создать и заполнить документ «Соответствие справочникам </a:t>
            </a:r>
            <a:r>
              <a:rPr lang="ru-RU" sz="1800" dirty="0" smtClean="0">
                <a:latin typeface="+mn-lt"/>
              </a:rPr>
              <a:t>ФИС</a:t>
            </a:r>
            <a:r>
              <a:rPr lang="ru-RU" sz="1800" dirty="0">
                <a:latin typeface="+mn-lt"/>
              </a:rPr>
              <a:t>» (отдельно или на основании документа «Справочники ФИС</a:t>
            </a:r>
            <a:r>
              <a:rPr lang="ru-RU" sz="1800" dirty="0" smtClean="0">
                <a:latin typeface="+mn-lt"/>
              </a:rPr>
              <a:t>»).</a:t>
            </a:r>
            <a:endParaRPr lang="ru-RU" sz="1800" dirty="0">
              <a:latin typeface="+mn-lt"/>
            </a:endParaRPr>
          </a:p>
        </p:txBody>
      </p:sp>
    </p:spTree>
    <p:extLst>
      <p:ext uri="{BB962C8B-B14F-4D97-AF65-F5344CB8AC3E}">
        <p14:creationId xmlns:p14="http://schemas.microsoft.com/office/powerpoint/2010/main" val="2545779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28</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5" name="Рисунок 4"/>
          <p:cNvPicPr>
            <a:picLocks noChangeAspect="1"/>
          </p:cNvPicPr>
          <p:nvPr/>
        </p:nvPicPr>
        <p:blipFill>
          <a:blip r:embed="rId4"/>
          <a:stretch>
            <a:fillRect/>
          </a:stretch>
        </p:blipFill>
        <p:spPr>
          <a:xfrm>
            <a:off x="468213" y="1970509"/>
            <a:ext cx="8220075" cy="3114675"/>
          </a:xfrm>
          <a:prstGeom prst="rect">
            <a:avLst/>
          </a:prstGeom>
          <a:effectLst>
            <a:outerShdw blurRad="63500" sx="102000" sy="102000" algn="ctr" rotWithShape="0">
              <a:prstClr val="black">
                <a:alpha val="40000"/>
              </a:prstClr>
            </a:outerShdw>
          </a:effectLst>
        </p:spPr>
      </p:pic>
      <p:pic>
        <p:nvPicPr>
          <p:cNvPr id="9" name="Рисунок 8"/>
          <p:cNvPicPr>
            <a:picLocks noChangeAspect="1"/>
          </p:cNvPicPr>
          <p:nvPr/>
        </p:nvPicPr>
        <p:blipFill>
          <a:blip r:embed="rId5"/>
          <a:stretch>
            <a:fillRect/>
          </a:stretch>
        </p:blipFill>
        <p:spPr>
          <a:xfrm>
            <a:off x="3692377" y="3789040"/>
            <a:ext cx="7948239" cy="2584489"/>
          </a:xfrm>
          <a:prstGeom prst="rect">
            <a:avLst/>
          </a:prstGeom>
          <a:effectLst>
            <a:outerShdw blurRad="63500" sx="102000" sy="102000" algn="ctr" rotWithShape="0">
              <a:prstClr val="black">
                <a:alpha val="40000"/>
              </a:prstClr>
            </a:outerShdw>
          </a:effectLst>
        </p:spPr>
      </p:pic>
      <p:sp>
        <p:nvSpPr>
          <p:cNvPr id="13"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a:t>
            </a:r>
            <a:r>
              <a:rPr lang="ru-RU" altLang="ru-RU" b="1" dirty="0"/>
              <a:t>объектов в «1С:Университет» и «1С:Университет ПРОФ». </a:t>
            </a:r>
            <a:br>
              <a:rPr lang="ru-RU" altLang="ru-RU" b="1" dirty="0"/>
            </a:br>
            <a:r>
              <a:rPr lang="ru-RU" altLang="ru-RU" b="1" dirty="0"/>
              <a:t>Взаимосвязь с ФИС ГИА и приема на этапе настройки приемной кампании</a:t>
            </a:r>
            <a:endParaRPr lang="ru-RU" dirty="0"/>
          </a:p>
        </p:txBody>
      </p:sp>
    </p:spTree>
    <p:extLst>
      <p:ext uri="{BB962C8B-B14F-4D97-AF65-F5344CB8AC3E}">
        <p14:creationId xmlns:p14="http://schemas.microsoft.com/office/powerpoint/2010/main" val="3352566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4"/>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29</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11" name="Рисунок 10"/>
          <p:cNvPicPr>
            <a:picLocks noChangeAspect="1"/>
          </p:cNvPicPr>
          <p:nvPr/>
        </p:nvPicPr>
        <p:blipFill>
          <a:blip r:embed="rId5"/>
          <a:stretch>
            <a:fillRect/>
          </a:stretch>
        </p:blipFill>
        <p:spPr>
          <a:xfrm>
            <a:off x="1689240" y="2359994"/>
            <a:ext cx="2969418" cy="4381374"/>
          </a:xfrm>
          <a:prstGeom prst="rect">
            <a:avLst/>
          </a:prstGeom>
          <a:effectLst>
            <a:outerShdw blurRad="63500" sx="102000" sy="102000" algn="ctr" rotWithShape="0">
              <a:prstClr val="black">
                <a:alpha val="40000"/>
              </a:prstClr>
            </a:outerShdw>
          </a:effectLst>
        </p:spPr>
      </p:pic>
      <p:pic>
        <p:nvPicPr>
          <p:cNvPr id="2" name="Рисунок 1"/>
          <p:cNvPicPr>
            <a:picLocks noChangeAspect="1"/>
          </p:cNvPicPr>
          <p:nvPr/>
        </p:nvPicPr>
        <p:blipFill>
          <a:blip r:embed="rId6"/>
          <a:stretch>
            <a:fillRect/>
          </a:stretch>
        </p:blipFill>
        <p:spPr>
          <a:xfrm>
            <a:off x="6409109" y="2649982"/>
            <a:ext cx="3600400" cy="3443314"/>
          </a:xfrm>
          <a:prstGeom prst="rect">
            <a:avLst/>
          </a:prstGeom>
          <a:effectLst>
            <a:outerShdw blurRad="63500" sx="102000" sy="102000" algn="ctr" rotWithShape="0">
              <a:prstClr val="black">
                <a:alpha val="40000"/>
              </a:prstClr>
            </a:outerShdw>
          </a:effectLst>
        </p:spPr>
      </p:pic>
      <p:sp>
        <p:nvSpPr>
          <p:cNvPr id="10"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a:t>
            </a:r>
            <a:r>
              <a:rPr lang="ru-RU" altLang="ru-RU" b="1" dirty="0"/>
              <a:t>объектов в «1С:Университет» и «1С:Университет ПРОФ». </a:t>
            </a:r>
            <a:br>
              <a:rPr lang="ru-RU" altLang="ru-RU" b="1" dirty="0"/>
            </a:br>
            <a:r>
              <a:rPr lang="ru-RU" altLang="ru-RU" b="1" dirty="0" smtClean="0"/>
              <a:t>Популярный вопрос по первоначальной настройке обмена данными с ФИС ГИА и приема</a:t>
            </a:r>
            <a:endParaRPr lang="ru-RU" dirty="0"/>
          </a:p>
        </p:txBody>
      </p:sp>
      <p:sp>
        <p:nvSpPr>
          <p:cNvPr id="9" name="Объект 2"/>
          <p:cNvSpPr>
            <a:spLocks noGrp="1"/>
          </p:cNvSpPr>
          <p:nvPr>
            <p:ph idx="1"/>
          </p:nvPr>
        </p:nvSpPr>
        <p:spPr>
          <a:xfrm>
            <a:off x="2152650" y="1901775"/>
            <a:ext cx="8136904" cy="595214"/>
          </a:xfrm>
        </p:spPr>
        <p:txBody>
          <a:bodyPr/>
          <a:lstStyle/>
          <a:p>
            <a:pPr marL="0" indent="0">
              <a:buNone/>
            </a:pPr>
            <a:r>
              <a:rPr lang="ru-RU" sz="1800" dirty="0" smtClean="0"/>
              <a:t>В: Соответствие </a:t>
            </a:r>
            <a:r>
              <a:rPr lang="ru-RU" sz="1800" dirty="0"/>
              <a:t>каким справочникам ФИС необходимо настраивать?</a:t>
            </a:r>
          </a:p>
          <a:p>
            <a:pPr marL="0" indent="0">
              <a:buNone/>
            </a:pPr>
            <a:endParaRPr lang="ru-RU" sz="1800" dirty="0"/>
          </a:p>
        </p:txBody>
      </p:sp>
    </p:spTree>
    <p:extLst>
      <p:ext uri="{BB962C8B-B14F-4D97-AF65-F5344CB8AC3E}">
        <p14:creationId xmlns:p14="http://schemas.microsoft.com/office/powerpoint/2010/main" val="2088231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txBox="1">
            <a:spLocks noChangeArrowheads="1"/>
          </p:cNvSpPr>
          <p:nvPr/>
        </p:nvSpPr>
        <p:spPr bwMode="auto">
          <a:xfrm>
            <a:off x="1992313" y="115888"/>
            <a:ext cx="7034212" cy="1081087"/>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altLang="ru-RU" sz="2400" b="1" kern="0" dirty="0">
                <a:solidFill>
                  <a:srgbClr val="000000"/>
                </a:solidFill>
                <a:latin typeface="Futura PT Demi" panose="020B0702020204020303" pitchFamily="34" charset="-52"/>
              </a:rPr>
              <a:t>«1С:Университет» и </a:t>
            </a:r>
            <a:br>
              <a:rPr lang="ru-RU" altLang="ru-RU" sz="2400" b="1" kern="0" dirty="0">
                <a:solidFill>
                  <a:srgbClr val="000000"/>
                </a:solidFill>
                <a:latin typeface="Futura PT Demi" panose="020B0702020204020303" pitchFamily="34" charset="-52"/>
              </a:rPr>
            </a:br>
            <a:r>
              <a:rPr lang="ru-RU" altLang="ru-RU" sz="2400" b="1" kern="0" dirty="0">
                <a:solidFill>
                  <a:srgbClr val="000000"/>
                </a:solidFill>
                <a:latin typeface="Futura PT Demi" panose="020B0702020204020303" pitchFamily="34" charset="-52"/>
              </a:rPr>
              <a:t>«1С:Университет ПРОФ». </a:t>
            </a:r>
            <a:r>
              <a:rPr lang="ru-RU" altLang="ru-RU" sz="2400" kern="0" dirty="0">
                <a:solidFill>
                  <a:srgbClr val="000000"/>
                </a:solidFill>
                <a:latin typeface="Futura PT Demi" panose="020B0702020204020303" pitchFamily="34" charset="-52"/>
              </a:rPr>
              <a:t/>
            </a:r>
            <a:br>
              <a:rPr lang="ru-RU" altLang="ru-RU" sz="2400" kern="0" dirty="0">
                <a:solidFill>
                  <a:srgbClr val="000000"/>
                </a:solidFill>
                <a:latin typeface="Futura PT Demi" panose="020B0702020204020303" pitchFamily="34" charset="-52"/>
              </a:rPr>
            </a:br>
            <a:r>
              <a:rPr lang="ru-RU" altLang="ru-RU" sz="2400" kern="0" dirty="0">
                <a:solidFill>
                  <a:srgbClr val="000000"/>
                </a:solidFill>
                <a:latin typeface="Futura PT Demi" panose="020B0702020204020303" pitchFamily="34" charset="-52"/>
              </a:rPr>
              <a:t>Общая информация о решениях.</a:t>
            </a:r>
            <a:endParaRPr lang="ru-RU" altLang="ru-RU" sz="2400" kern="0" dirty="0">
              <a:latin typeface="Futura PT Demi" panose="020B0702020204020303" pitchFamily="34" charset="-52"/>
            </a:endParaRPr>
          </a:p>
        </p:txBody>
      </p:sp>
      <p:sp>
        <p:nvSpPr>
          <p:cNvPr id="10" name="Объект 2"/>
          <p:cNvSpPr>
            <a:spLocks noGrp="1"/>
          </p:cNvSpPr>
          <p:nvPr>
            <p:ph idx="1"/>
          </p:nvPr>
        </p:nvSpPr>
        <p:spPr>
          <a:xfrm>
            <a:off x="263525" y="1484313"/>
            <a:ext cx="11533188" cy="5184775"/>
          </a:xfrm>
        </p:spPr>
        <p:txBody>
          <a:bodyPr/>
          <a:lstStyle/>
          <a:p>
            <a:pPr marL="0" indent="0">
              <a:buFontTx/>
              <a:buNone/>
              <a:defRPr/>
            </a:pPr>
            <a:r>
              <a:rPr lang="ru-RU" altLang="ru-RU" sz="1800" dirty="0">
                <a:latin typeface="Futura PT Demi" pitchFamily="34" charset="-52"/>
              </a:rPr>
              <a:t>Возможности:</a:t>
            </a:r>
          </a:p>
          <a:p>
            <a:pPr>
              <a:buClrTx/>
              <a:buFont typeface="Wingdings" panose="05000000000000000000" pitchFamily="2" charset="2"/>
              <a:buChar char="§"/>
              <a:defRPr/>
            </a:pPr>
            <a:r>
              <a:rPr lang="ru-RU" sz="1800" dirty="0">
                <a:solidFill>
                  <a:srgbClr val="008000"/>
                </a:solidFill>
              </a:rPr>
              <a:t>прием в вуз, расчет и распределение нагрузки сотрудников, делопроизводство</a:t>
            </a:r>
            <a:br>
              <a:rPr lang="ru-RU" sz="1800" dirty="0">
                <a:solidFill>
                  <a:srgbClr val="008000"/>
                </a:solidFill>
              </a:rPr>
            </a:br>
            <a:r>
              <a:rPr lang="ru-RU" sz="1800" dirty="0">
                <a:solidFill>
                  <a:srgbClr val="008000"/>
                </a:solidFill>
              </a:rPr>
              <a:t>и учет по контингенту обучающихся </a:t>
            </a:r>
          </a:p>
          <a:p>
            <a:pPr>
              <a:buClrTx/>
              <a:buFont typeface="Wingdings" panose="05000000000000000000" pitchFamily="2" charset="2"/>
              <a:buChar char="§"/>
              <a:defRPr/>
            </a:pPr>
            <a:r>
              <a:rPr lang="ru-RU" sz="1800" dirty="0">
                <a:solidFill>
                  <a:srgbClr val="008000"/>
                </a:solidFill>
              </a:rPr>
              <a:t>интеграция с ФИС ГИА и приема, интеграция с ФРДО, ГИС Контингент</a:t>
            </a:r>
          </a:p>
          <a:p>
            <a:pPr>
              <a:buClrTx/>
              <a:buFont typeface="Wingdings" panose="05000000000000000000" pitchFamily="2" charset="2"/>
              <a:buChar char="§"/>
              <a:defRPr/>
            </a:pPr>
            <a:r>
              <a:rPr lang="ru-RU" sz="1800" dirty="0">
                <a:solidFill>
                  <a:srgbClr val="008000"/>
                </a:solidFill>
              </a:rPr>
              <a:t>отчеты ВПО-1, ГЗГУ</a:t>
            </a:r>
          </a:p>
          <a:p>
            <a:pPr>
              <a:buClrTx/>
              <a:buFont typeface="Wingdings" panose="05000000000000000000" pitchFamily="2" charset="2"/>
              <a:buChar char="§"/>
              <a:defRPr/>
            </a:pPr>
            <a:r>
              <a:rPr lang="ru-RU" sz="1800" dirty="0">
                <a:solidFill>
                  <a:srgbClr val="003399"/>
                </a:solidFill>
              </a:rPr>
              <a:t>расписание, послевузовское и дополнительное образование, планирование  и учет результатов выполнения НИР, механизмы эффективного контракта в рамках новых систем оплаты труда, личные кабинеты </a:t>
            </a:r>
            <a:r>
              <a:rPr lang="ru-RU" sz="1800" dirty="0" smtClean="0">
                <a:solidFill>
                  <a:srgbClr val="003399"/>
                </a:solidFill>
              </a:rPr>
              <a:t>поступающего, </a:t>
            </a:r>
            <a:r>
              <a:rPr lang="ru-RU" sz="1800" dirty="0">
                <a:solidFill>
                  <a:srgbClr val="003399"/>
                </a:solidFill>
              </a:rPr>
              <a:t>студента и преподавателя</a:t>
            </a:r>
          </a:p>
          <a:p>
            <a:pPr>
              <a:buClrTx/>
              <a:buFont typeface="Wingdings" panose="05000000000000000000" pitchFamily="2" charset="2"/>
              <a:buChar char="§"/>
              <a:defRPr/>
            </a:pPr>
            <a:r>
              <a:rPr lang="ru-RU" sz="1800" dirty="0">
                <a:solidFill>
                  <a:srgbClr val="003399"/>
                </a:solidFill>
              </a:rPr>
              <a:t>интеграция с Суперсервисом «Поступление в вуз онлайн»</a:t>
            </a:r>
            <a:endParaRPr lang="en-US" sz="1800" dirty="0">
              <a:solidFill>
                <a:srgbClr val="003399"/>
              </a:solidFill>
            </a:endParaRPr>
          </a:p>
          <a:p>
            <a:pPr>
              <a:buClrTx/>
              <a:buFont typeface="Wingdings" panose="05000000000000000000" pitchFamily="2" charset="2"/>
              <a:buChar char="§"/>
              <a:defRPr/>
            </a:pPr>
            <a:r>
              <a:rPr lang="ru-RU" sz="1800" dirty="0">
                <a:solidFill>
                  <a:srgbClr val="003399"/>
                </a:solidFill>
              </a:rPr>
              <a:t>интеграция с Московским социальным реестром</a:t>
            </a:r>
          </a:p>
          <a:p>
            <a:pPr>
              <a:buClrTx/>
              <a:buFont typeface="Wingdings" panose="05000000000000000000" pitchFamily="2" charset="2"/>
              <a:buChar char="§"/>
              <a:defRPr/>
            </a:pPr>
            <a:r>
              <a:rPr lang="ru-RU" sz="1800" dirty="0">
                <a:solidFill>
                  <a:srgbClr val="003399"/>
                </a:solidFill>
              </a:rPr>
              <a:t>отчеты 1-НК, 2-наука, отчет о деятельности диссертационных советов</a:t>
            </a:r>
            <a:endParaRPr lang="ru-RU" sz="1800" dirty="0"/>
          </a:p>
          <a:p>
            <a:pPr marL="0" indent="0">
              <a:spcBef>
                <a:spcPts val="1524"/>
              </a:spcBef>
              <a:buFontTx/>
              <a:buNone/>
              <a:defRPr/>
            </a:pPr>
            <a:r>
              <a:rPr lang="ru-RU" sz="1600" dirty="0"/>
              <a:t>Карточка «</a:t>
            </a:r>
            <a:r>
              <a:rPr lang="ru-RU" sz="1800" dirty="0">
                <a:solidFill>
                  <a:srgbClr val="008000"/>
                </a:solidFill>
              </a:rPr>
              <a:t>1С:Университет</a:t>
            </a:r>
            <a:r>
              <a:rPr lang="ru-RU" sz="1600" dirty="0"/>
              <a:t>» </a:t>
            </a:r>
            <a:r>
              <a:rPr lang="ru-RU" sz="1600" dirty="0">
                <a:hlinkClick r:id="rId4"/>
              </a:rPr>
              <a:t>http://solutions.1c.ru/catalog/university</a:t>
            </a:r>
            <a:endParaRPr lang="ru-RU" sz="1600" dirty="0"/>
          </a:p>
          <a:p>
            <a:pPr marL="0" indent="0">
              <a:buFontTx/>
              <a:buNone/>
              <a:defRPr/>
            </a:pPr>
            <a:r>
              <a:rPr lang="ru-RU" sz="1600" dirty="0"/>
              <a:t>Карточка «</a:t>
            </a:r>
            <a:r>
              <a:rPr lang="ru-RU" sz="1800" dirty="0">
                <a:solidFill>
                  <a:srgbClr val="003399"/>
                </a:solidFill>
              </a:rPr>
              <a:t>1С:Университет ПРОФ</a:t>
            </a:r>
            <a:r>
              <a:rPr lang="ru-RU" sz="1600" dirty="0"/>
              <a:t>» </a:t>
            </a:r>
            <a:r>
              <a:rPr lang="ru-RU" sz="1600" dirty="0">
                <a:hlinkClick r:id="rId5"/>
              </a:rPr>
              <a:t>http://solutions.1c.ru/catalog/university-prof</a:t>
            </a:r>
            <a:endParaRPr lang="ru-RU" sz="1600" dirty="0"/>
          </a:p>
          <a:p>
            <a:pPr marL="0" indent="0">
              <a:spcBef>
                <a:spcPts val="1524"/>
              </a:spcBef>
              <a:buFontTx/>
              <a:buNone/>
              <a:defRPr/>
            </a:pPr>
            <a:r>
              <a:rPr lang="ru-RU" sz="1800" dirty="0"/>
              <a:t>Презентации, записи вебинаров, перечень вузов, в которых внедрен/внедряется «1С:Университет» и «1С:Университет ПРОФ»: </a:t>
            </a:r>
            <a:r>
              <a:rPr lang="ru-RU" sz="1800" dirty="0">
                <a:hlinkClick r:id="rId6"/>
              </a:rPr>
              <a:t>http://www.sgu-infocom.ru</a:t>
            </a:r>
            <a:endParaRPr lang="ru-RU" sz="1800" dirty="0"/>
          </a:p>
          <a:p>
            <a:pPr>
              <a:defRPr/>
            </a:pPr>
            <a:endParaRPr lang="ru-RU" dirty="0"/>
          </a:p>
        </p:txBody>
      </p:sp>
    </p:spTree>
    <p:extLst>
      <p:ext uri="{BB962C8B-B14F-4D97-AF65-F5344CB8AC3E}">
        <p14:creationId xmlns:p14="http://schemas.microsoft.com/office/powerpoint/2010/main" val="3732374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30</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3" name="Рисунок 2"/>
          <p:cNvPicPr>
            <a:picLocks noChangeAspect="1"/>
          </p:cNvPicPr>
          <p:nvPr/>
        </p:nvPicPr>
        <p:blipFill>
          <a:blip r:embed="rId4"/>
          <a:stretch>
            <a:fillRect/>
          </a:stretch>
        </p:blipFill>
        <p:spPr>
          <a:xfrm>
            <a:off x="2826298" y="2086694"/>
            <a:ext cx="6448425" cy="4438650"/>
          </a:xfrm>
          <a:prstGeom prst="rect">
            <a:avLst/>
          </a:prstGeom>
          <a:effectLst>
            <a:outerShdw blurRad="63500" sx="102000" sy="102000" algn="ctr" rotWithShape="0">
              <a:prstClr val="black">
                <a:alpha val="40000"/>
              </a:prstClr>
            </a:outerShdw>
          </a:effectLst>
        </p:spPr>
      </p:pic>
      <p:sp>
        <p:nvSpPr>
          <p:cNvPr id="11" name="Заголовок 1"/>
          <p:cNvSpPr>
            <a:spLocks noGrp="1" noChangeArrowheads="1"/>
          </p:cNvSpPr>
          <p:nvPr>
            <p:ph type="title"/>
          </p:nvPr>
        </p:nvSpPr>
        <p:spPr>
          <a:xfrm>
            <a:off x="1631504" y="115888"/>
            <a:ext cx="8838014" cy="1709737"/>
          </a:xfrm>
        </p:spPr>
        <p:txBody>
          <a:bodyPr anchor="t"/>
          <a:lstStyle/>
          <a:p>
            <a:r>
              <a:rPr lang="ru-RU" altLang="ru-RU" b="1" dirty="0" smtClean="0"/>
              <a:t>Заполнение </a:t>
            </a:r>
            <a:r>
              <a:rPr lang="ru-RU" altLang="ru-RU" b="1" dirty="0"/>
              <a:t>объектов в «1С:Университет» и «1С:Университет ПРОФ». </a:t>
            </a:r>
            <a:br>
              <a:rPr lang="ru-RU" altLang="ru-RU" b="1" dirty="0"/>
            </a:br>
            <a:r>
              <a:rPr lang="ru-RU" altLang="ru-RU" b="1" dirty="0"/>
              <a:t>Взаимосвязь с ФИС ГИА и приема на этапе настройки приемной кампании</a:t>
            </a:r>
            <a:endParaRPr lang="ru-RU" dirty="0"/>
          </a:p>
        </p:txBody>
      </p:sp>
    </p:spTree>
    <p:extLst>
      <p:ext uri="{BB962C8B-B14F-4D97-AF65-F5344CB8AC3E}">
        <p14:creationId xmlns:p14="http://schemas.microsoft.com/office/powerpoint/2010/main" val="958937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9"/>
            <a:ext cx="8838014" cy="1152872"/>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II. </a:t>
            </a:r>
            <a:r>
              <a:rPr lang="ru-RU" dirty="0"/>
              <a:t>Выгрузка данных о приемной кампании </a:t>
            </a:r>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31</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484784"/>
            <a:ext cx="11533188" cy="5373216"/>
          </a:xfrm>
        </p:spPr>
        <p:txBody>
          <a:bodyPr/>
          <a:lstStyle/>
          <a:p>
            <a:pPr>
              <a:buAutoNum type="arabicPeriod"/>
            </a:pPr>
            <a:r>
              <a:rPr lang="ru-RU" sz="1800" dirty="0" smtClean="0">
                <a:latin typeface="+mn-lt"/>
              </a:rPr>
              <a:t>В обработке «Выгрузка заявлений абитуриентов в ФИС» перейти </a:t>
            </a:r>
            <a:r>
              <a:rPr lang="ru-RU" sz="1800" dirty="0">
                <a:latin typeface="+mn-lt"/>
              </a:rPr>
              <a:t>на вкладку «Приемная кампания</a:t>
            </a:r>
            <a:r>
              <a:rPr lang="ru-RU" sz="1800" dirty="0" smtClean="0">
                <a:latin typeface="+mn-lt"/>
              </a:rPr>
              <a:t>». В </a:t>
            </a:r>
            <a:r>
              <a:rPr lang="ru-RU" sz="1800" dirty="0">
                <a:latin typeface="+mn-lt"/>
              </a:rPr>
              <a:t>поле «Приемная кампания» указать приемную кампанию, для которой производится выгрузка данных</a:t>
            </a:r>
            <a:r>
              <a:rPr lang="ru-RU" sz="1800" dirty="0" smtClean="0">
                <a:latin typeface="+mn-lt"/>
              </a:rPr>
              <a:t>.</a:t>
            </a:r>
          </a:p>
          <a:p>
            <a:pPr>
              <a:buAutoNum type="arabicPeriod"/>
            </a:pPr>
            <a:r>
              <a:rPr lang="ru-RU" sz="1800" dirty="0">
                <a:latin typeface="+mn-lt"/>
              </a:rPr>
              <a:t>Выбрать вариант выгрузки сведений о приемной кампании:</a:t>
            </a:r>
          </a:p>
          <a:p>
            <a:r>
              <a:rPr lang="ru-RU" sz="1800" dirty="0" smtClean="0">
                <a:latin typeface="+mn-lt"/>
              </a:rPr>
              <a:t>полностью (будут выгружены все необходимые сведения о приемной кампании).</a:t>
            </a:r>
            <a:endParaRPr lang="ru-RU" sz="1800" dirty="0">
              <a:latin typeface="+mn-lt"/>
            </a:endParaRPr>
          </a:p>
          <a:p>
            <a:r>
              <a:rPr lang="ru-RU" sz="1800" dirty="0">
                <a:latin typeface="+mn-lt"/>
              </a:rPr>
              <a:t>только дополнительный набор (будут выгружены все необходимые сведения о приемной </a:t>
            </a:r>
            <a:r>
              <a:rPr lang="ru-RU" sz="1800" dirty="0" smtClean="0">
                <a:latin typeface="+mn-lt"/>
              </a:rPr>
              <a:t>кампании дополнительного набора).</a:t>
            </a:r>
          </a:p>
          <a:p>
            <a:r>
              <a:rPr lang="ru-RU" sz="1800" dirty="0" smtClean="0">
                <a:latin typeface="+mn-lt"/>
              </a:rPr>
              <a:t>настраиваемый </a:t>
            </a:r>
            <a:r>
              <a:rPr lang="ru-RU" sz="1800" dirty="0">
                <a:latin typeface="+mn-lt"/>
              </a:rPr>
              <a:t>(</a:t>
            </a:r>
            <a:r>
              <a:rPr lang="ru-RU" sz="1800" dirty="0" smtClean="0">
                <a:latin typeface="+mn-lt"/>
              </a:rPr>
              <a:t>пользователь </a:t>
            </a:r>
            <a:r>
              <a:rPr lang="ru-RU" sz="1800" dirty="0">
                <a:latin typeface="+mn-lt"/>
              </a:rPr>
              <a:t>самостоятельно </a:t>
            </a:r>
            <a:r>
              <a:rPr lang="ru-RU" sz="1800" dirty="0" smtClean="0">
                <a:latin typeface="+mn-lt"/>
              </a:rPr>
              <a:t>выбирает, </a:t>
            </a:r>
            <a:r>
              <a:rPr lang="ru-RU" sz="1800" dirty="0">
                <a:latin typeface="+mn-lt"/>
              </a:rPr>
              <a:t>какие файлы </a:t>
            </a:r>
            <a:r>
              <a:rPr lang="ru-RU" sz="1800" dirty="0" smtClean="0">
                <a:latin typeface="+mn-lt"/>
              </a:rPr>
              <a:t>выгрузки </a:t>
            </a:r>
            <a:r>
              <a:rPr lang="ru-RU" sz="1800" dirty="0">
                <a:latin typeface="+mn-lt"/>
              </a:rPr>
              <a:t>требуется создавать</a:t>
            </a:r>
            <a:r>
              <a:rPr lang="ru-RU" sz="1800" dirty="0" smtClean="0">
                <a:latin typeface="+mn-lt"/>
              </a:rPr>
              <a:t>).</a:t>
            </a:r>
          </a:p>
          <a:p>
            <a:pPr>
              <a:buFont typeface="+mj-lt"/>
              <a:buAutoNum type="arabicPeriod" startAt="3"/>
            </a:pPr>
            <a:r>
              <a:rPr lang="ru-RU" sz="1800" dirty="0">
                <a:latin typeface="+mn-lt"/>
              </a:rPr>
              <a:t>Нажать кнопку «Выгрузить сведения о приемной кампании</a:t>
            </a:r>
            <a:r>
              <a:rPr lang="ru-RU" sz="1800" dirty="0" smtClean="0">
                <a:latin typeface="+mn-lt"/>
              </a:rPr>
              <a:t>».</a:t>
            </a:r>
            <a:endParaRPr lang="ru-RU" sz="1800" dirty="0">
              <a:latin typeface="+mn-lt"/>
            </a:endParaRPr>
          </a:p>
        </p:txBody>
      </p:sp>
    </p:spTree>
    <p:extLst>
      <p:ext uri="{BB962C8B-B14F-4D97-AF65-F5344CB8AC3E}">
        <p14:creationId xmlns:p14="http://schemas.microsoft.com/office/powerpoint/2010/main" val="963358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9"/>
            <a:ext cx="8838014" cy="1152872"/>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II. </a:t>
            </a:r>
            <a:r>
              <a:rPr lang="ru-RU" dirty="0"/>
              <a:t>Выгрузка данных о приемной кампании </a:t>
            </a:r>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32</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3" name="Рисунок 2"/>
          <p:cNvPicPr>
            <a:picLocks noChangeAspect="1"/>
          </p:cNvPicPr>
          <p:nvPr/>
        </p:nvPicPr>
        <p:blipFill>
          <a:blip r:embed="rId4"/>
          <a:stretch>
            <a:fillRect/>
          </a:stretch>
        </p:blipFill>
        <p:spPr>
          <a:xfrm>
            <a:off x="1911898" y="1700213"/>
            <a:ext cx="8277225" cy="44767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7627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9"/>
            <a:ext cx="8838014" cy="1152872"/>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II. </a:t>
            </a:r>
            <a:r>
              <a:rPr lang="ru-RU" dirty="0"/>
              <a:t>Выгрузка данных о приемной кампании </a:t>
            </a:r>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33</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484784"/>
            <a:ext cx="11533188" cy="5373216"/>
          </a:xfrm>
        </p:spPr>
        <p:txBody>
          <a:bodyPr/>
          <a:lstStyle/>
          <a:p>
            <a:pPr>
              <a:buFont typeface="+mj-lt"/>
              <a:buAutoNum type="arabicPeriod" startAt="4"/>
            </a:pPr>
            <a:r>
              <a:rPr lang="ru-RU" sz="1800" dirty="0">
                <a:latin typeface="+mn-lt"/>
              </a:rPr>
              <a:t>В обработке «Выгрузка заявлений абитуриентов в ФИС</a:t>
            </a:r>
            <a:r>
              <a:rPr lang="ru-RU" sz="1800" dirty="0" smtClean="0">
                <a:latin typeface="+mn-lt"/>
              </a:rPr>
              <a:t>» перейти </a:t>
            </a:r>
            <a:r>
              <a:rPr lang="ru-RU" sz="1800" dirty="0">
                <a:latin typeface="+mn-lt"/>
              </a:rPr>
              <a:t>на вкладку «Файлы</a:t>
            </a:r>
            <a:r>
              <a:rPr lang="ru-RU" sz="1800" dirty="0" smtClean="0">
                <a:latin typeface="+mn-lt"/>
              </a:rPr>
              <a:t>». Отметить </a:t>
            </a:r>
            <a:r>
              <a:rPr lang="ru-RU" sz="1800" dirty="0">
                <a:latin typeface="+mn-lt"/>
              </a:rPr>
              <a:t>«галочкой» нужные файлы и нажать кнопку «</a:t>
            </a:r>
            <a:r>
              <a:rPr lang="ru-RU" sz="1800" dirty="0" err="1">
                <a:latin typeface="+mn-lt"/>
              </a:rPr>
              <a:t>Валидация</a:t>
            </a:r>
            <a:r>
              <a:rPr lang="ru-RU" sz="1800" dirty="0">
                <a:latin typeface="+mn-lt"/>
              </a:rPr>
              <a:t>». Будет произведена </a:t>
            </a:r>
            <a:r>
              <a:rPr lang="ru-RU" sz="1800" dirty="0" err="1">
                <a:latin typeface="+mn-lt"/>
              </a:rPr>
              <a:t>валидация</a:t>
            </a:r>
            <a:r>
              <a:rPr lang="ru-RU" sz="1800" dirty="0">
                <a:latin typeface="+mn-lt"/>
              </a:rPr>
              <a:t> файла; информация о результате отразится на форме. После этого необходимо нажать кнопку «Загрузка», чтобы выполнить загрузку файла в ФИС ГИА и </a:t>
            </a:r>
            <a:r>
              <a:rPr lang="ru-RU" sz="1800" dirty="0" smtClean="0">
                <a:latin typeface="+mn-lt"/>
              </a:rPr>
              <a:t>приема. При </a:t>
            </a:r>
            <a:r>
              <a:rPr lang="ru-RU" sz="1800" dirty="0">
                <a:latin typeface="+mn-lt"/>
              </a:rPr>
              <a:t>нажатии на кнопку «</a:t>
            </a:r>
            <a:r>
              <a:rPr lang="ru-RU" sz="1800" dirty="0" err="1">
                <a:latin typeface="+mn-lt"/>
              </a:rPr>
              <a:t>Валидация</a:t>
            </a:r>
            <a:r>
              <a:rPr lang="ru-RU" sz="1800" dirty="0">
                <a:latin typeface="+mn-lt"/>
              </a:rPr>
              <a:t> и загрузка» выполняются и </a:t>
            </a:r>
            <a:r>
              <a:rPr lang="ru-RU" sz="1800" dirty="0" err="1">
                <a:latin typeface="+mn-lt"/>
              </a:rPr>
              <a:t>валидация</a:t>
            </a:r>
            <a:r>
              <a:rPr lang="ru-RU" sz="1800" dirty="0">
                <a:latin typeface="+mn-lt"/>
              </a:rPr>
              <a:t>, и загрузка пакета в ФИС.</a:t>
            </a:r>
          </a:p>
          <a:p>
            <a:pPr>
              <a:buFont typeface="+mj-lt"/>
              <a:buAutoNum type="arabicPeriod" startAt="4"/>
            </a:pPr>
            <a:r>
              <a:rPr lang="ru-RU" sz="1800" dirty="0">
                <a:latin typeface="+mn-lt"/>
              </a:rPr>
              <a:t>Чтобы проверить </a:t>
            </a:r>
            <a:r>
              <a:rPr lang="ru-RU" sz="1800" dirty="0" smtClean="0">
                <a:latin typeface="+mn-lt"/>
              </a:rPr>
              <a:t>статус </a:t>
            </a:r>
            <a:r>
              <a:rPr lang="ru-RU" sz="1800" dirty="0">
                <a:latin typeface="+mn-lt"/>
              </a:rPr>
              <a:t>обработки пакета </a:t>
            </a:r>
            <a:r>
              <a:rPr lang="ru-RU" sz="1800" dirty="0" smtClean="0">
                <a:latin typeface="+mn-lt"/>
              </a:rPr>
              <a:t>необходимо воспользоваться командой «Проверка». «</a:t>
            </a:r>
            <a:r>
              <a:rPr lang="ru-RU" sz="1800" dirty="0">
                <a:latin typeface="+mn-lt"/>
              </a:rPr>
              <a:t>Отчет о проверке» позволяет показать ранее полученный с помощью кнопки «Проверка» файл-отчет</a:t>
            </a:r>
            <a:r>
              <a:rPr lang="ru-RU" sz="1800" dirty="0" smtClean="0">
                <a:latin typeface="+mn-lt"/>
              </a:rPr>
              <a:t>. Выявленные </a:t>
            </a:r>
            <a:r>
              <a:rPr lang="ru-RU" sz="1800" dirty="0">
                <a:latin typeface="+mn-lt"/>
              </a:rPr>
              <a:t>ошибки необходимо исправить и повторить выгрузку не загрузившихся данных</a:t>
            </a:r>
            <a:r>
              <a:rPr lang="ru-RU" sz="1800" dirty="0" smtClean="0">
                <a:latin typeface="+mn-lt"/>
              </a:rPr>
              <a:t>.</a:t>
            </a:r>
          </a:p>
          <a:p>
            <a:pPr>
              <a:buFont typeface="+mj-lt"/>
              <a:buAutoNum type="arabicPeriod" startAt="4"/>
            </a:pPr>
            <a:r>
              <a:rPr lang="ru-RU" sz="1800" dirty="0">
                <a:latin typeface="+mn-lt"/>
              </a:rPr>
              <a:t>После выгрузки данных о приемной кампании и плане набора перейти на вкладку «Приемная кампания» и нажать кнопку «Сравнить план набора в ФИС с данными в базе», чтобы исключить вероятность несовпадения данных в конфигурации и ФИС ГИА и приема и, таким образом, провести проверку корректности и полноты загруженных в ФИС данных</a:t>
            </a:r>
            <a:r>
              <a:rPr lang="ru-RU" sz="1800" dirty="0" smtClean="0">
                <a:latin typeface="+mn-lt"/>
              </a:rPr>
              <a:t>.</a:t>
            </a:r>
            <a:r>
              <a:rPr lang="ru-RU" sz="1800" dirty="0">
                <a:latin typeface="+mn-lt"/>
              </a:rPr>
              <a:t> </a:t>
            </a:r>
          </a:p>
          <a:p>
            <a:pPr>
              <a:buFont typeface="+mj-lt"/>
              <a:buAutoNum type="arabicPeriod" startAt="4"/>
            </a:pPr>
            <a:r>
              <a:rPr lang="ru-RU" sz="1800" dirty="0">
                <a:latin typeface="+mn-lt"/>
              </a:rPr>
              <a:t>На вкладке «Приемная кампания» нажать кнопку «Выгрузить индивидуальные достижения», чтобы сформировать файл с информацией об индивидуальных достижениях данной приемной кампании. </a:t>
            </a:r>
          </a:p>
          <a:p>
            <a:pPr>
              <a:buFont typeface="+mj-lt"/>
              <a:buAutoNum type="arabicPeriod" startAt="4"/>
            </a:pPr>
            <a:r>
              <a:rPr lang="ru-RU" sz="1800" dirty="0">
                <a:latin typeface="+mn-lt"/>
              </a:rPr>
              <a:t>Перейти на вкладку «Файлы», выделить файл с данными об индивидуальных достижениях, сформированный на предыдущем шаге, и провести его </a:t>
            </a:r>
            <a:r>
              <a:rPr lang="ru-RU" sz="1800" dirty="0" err="1">
                <a:latin typeface="+mn-lt"/>
              </a:rPr>
              <a:t>валидацию</a:t>
            </a:r>
            <a:r>
              <a:rPr lang="ru-RU" sz="1800" dirty="0">
                <a:latin typeface="+mn-lt"/>
              </a:rPr>
              <a:t> с помощью кнопки «</a:t>
            </a:r>
            <a:r>
              <a:rPr lang="ru-RU" sz="1800" dirty="0" err="1">
                <a:latin typeface="+mn-lt"/>
              </a:rPr>
              <a:t>Валидация</a:t>
            </a:r>
            <a:r>
              <a:rPr lang="ru-RU" sz="1800" dirty="0">
                <a:latin typeface="+mn-lt"/>
              </a:rPr>
              <a:t>». Чтобы загрузить файл в ФИС ГИА и приема, нажать кнопку «Загрузка</a:t>
            </a:r>
            <a:r>
              <a:rPr lang="ru-RU" sz="1800" dirty="0" smtClean="0">
                <a:latin typeface="+mn-lt"/>
              </a:rPr>
              <a:t>».</a:t>
            </a:r>
            <a:endParaRPr lang="ru-RU" sz="1800" dirty="0">
              <a:latin typeface="+mn-lt"/>
            </a:endParaRPr>
          </a:p>
        </p:txBody>
      </p:sp>
    </p:spTree>
    <p:extLst>
      <p:ext uri="{BB962C8B-B14F-4D97-AF65-F5344CB8AC3E}">
        <p14:creationId xmlns:p14="http://schemas.microsoft.com/office/powerpoint/2010/main" val="2659973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9"/>
            <a:ext cx="8838014" cy="1152872"/>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II. </a:t>
            </a:r>
            <a:r>
              <a:rPr lang="ru-RU" dirty="0"/>
              <a:t>Выгрузка данных о приемной кампании </a:t>
            </a:r>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34</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4" name="Рисунок 3"/>
          <p:cNvPicPr>
            <a:picLocks noChangeAspect="1"/>
          </p:cNvPicPr>
          <p:nvPr/>
        </p:nvPicPr>
        <p:blipFill>
          <a:blip r:embed="rId4"/>
          <a:stretch>
            <a:fillRect/>
          </a:stretch>
        </p:blipFill>
        <p:spPr>
          <a:xfrm>
            <a:off x="2159368" y="1628800"/>
            <a:ext cx="7753056" cy="46085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453478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329207"/>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III.</a:t>
            </a:r>
            <a:r>
              <a:rPr lang="ru-RU" dirty="0"/>
              <a:t> Выгрузка заявлений абитуриентов </a:t>
            </a:r>
            <a:r>
              <a:rPr lang="ru-RU" dirty="0" smtClean="0"/>
              <a:t/>
            </a:r>
            <a:br>
              <a:rPr lang="ru-RU" dirty="0" smtClean="0"/>
            </a:br>
            <a:r>
              <a:rPr lang="ru-RU" dirty="0" smtClean="0"/>
              <a:t>в </a:t>
            </a:r>
            <a:r>
              <a:rPr lang="ru-RU" dirty="0"/>
              <a:t>ФИС ГИА и приема</a:t>
            </a:r>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35</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556840"/>
            <a:ext cx="11533188" cy="5301160"/>
          </a:xfrm>
        </p:spPr>
        <p:txBody>
          <a:bodyPr/>
          <a:lstStyle/>
          <a:p>
            <a:pPr>
              <a:buFont typeface="+mj-lt"/>
              <a:buAutoNum type="arabicPeriod"/>
            </a:pPr>
            <a:r>
              <a:rPr lang="ru-RU" sz="1800" dirty="0">
                <a:latin typeface="+mn-lt"/>
              </a:rPr>
              <a:t>В обработке «Выгрузка заявлений абитуриентов в ФИС</a:t>
            </a:r>
            <a:r>
              <a:rPr lang="ru-RU" sz="1800" dirty="0" smtClean="0">
                <a:latin typeface="+mn-lt"/>
              </a:rPr>
              <a:t>» перейти </a:t>
            </a:r>
            <a:r>
              <a:rPr lang="ru-RU" sz="1800" dirty="0">
                <a:latin typeface="+mn-lt"/>
              </a:rPr>
              <a:t>на вкладку «Заявления» обработки «Выгрузка заявлений абитуриентов в ФИС».</a:t>
            </a:r>
          </a:p>
          <a:p>
            <a:pPr>
              <a:buAutoNum type="arabicPeriod"/>
            </a:pPr>
            <a:r>
              <a:rPr lang="ru-RU" sz="1800" dirty="0">
                <a:latin typeface="+mn-lt"/>
              </a:rPr>
              <a:t>В области «Отбор» </a:t>
            </a:r>
            <a:r>
              <a:rPr lang="ru-RU" sz="1800" dirty="0" smtClean="0">
                <a:latin typeface="+mn-lt"/>
              </a:rPr>
              <a:t>настроить параметры </a:t>
            </a:r>
            <a:r>
              <a:rPr lang="ru-RU" sz="1800" dirty="0">
                <a:latin typeface="+mn-lt"/>
              </a:rPr>
              <a:t>отбора </a:t>
            </a:r>
            <a:r>
              <a:rPr lang="ru-RU" sz="1800" dirty="0" smtClean="0">
                <a:latin typeface="+mn-lt"/>
              </a:rPr>
              <a:t>заявлений.</a:t>
            </a:r>
          </a:p>
          <a:p>
            <a:pPr>
              <a:buAutoNum type="arabicPeriod"/>
            </a:pPr>
            <a:r>
              <a:rPr lang="ru-RU" sz="1800" dirty="0" smtClean="0">
                <a:latin typeface="+mn-lt"/>
              </a:rPr>
              <a:t>Обновить табличную часть формы обработки (команда «</a:t>
            </a:r>
            <a:r>
              <a:rPr lang="ru-RU" sz="1800" dirty="0">
                <a:latin typeface="+mn-lt"/>
              </a:rPr>
              <a:t>Обновить</a:t>
            </a:r>
            <a:r>
              <a:rPr lang="ru-RU" sz="1800" dirty="0" smtClean="0">
                <a:latin typeface="+mn-lt"/>
              </a:rPr>
              <a:t>»). </a:t>
            </a:r>
            <a:r>
              <a:rPr lang="ru-RU" sz="1800" dirty="0">
                <a:latin typeface="+mn-lt"/>
              </a:rPr>
              <a:t>В результате в табличной части формы отобразится список заявлений, соответствующих установленным параметрам </a:t>
            </a:r>
            <a:r>
              <a:rPr lang="ru-RU" sz="1800" dirty="0" smtClean="0">
                <a:latin typeface="+mn-lt"/>
              </a:rPr>
              <a:t>отбора.</a:t>
            </a:r>
          </a:p>
          <a:p>
            <a:pPr>
              <a:buAutoNum type="arabicPeriod"/>
            </a:pPr>
            <a:r>
              <a:rPr lang="ru-RU" sz="1800" dirty="0">
                <a:latin typeface="+mn-lt"/>
              </a:rPr>
              <a:t>В поле «Имя файла» указать имя выгружаемого файла.</a:t>
            </a:r>
          </a:p>
          <a:p>
            <a:pPr>
              <a:buAutoNum type="arabicPeriod"/>
            </a:pPr>
            <a:r>
              <a:rPr lang="ru-RU" sz="1800" dirty="0">
                <a:latin typeface="+mn-lt"/>
              </a:rPr>
              <a:t>Отметить все заявления, которые требуется выгрузить, «галочкой» </a:t>
            </a:r>
            <a:r>
              <a:rPr lang="ru-RU" sz="1800" dirty="0" smtClean="0">
                <a:latin typeface="+mn-lt"/>
              </a:rPr>
              <a:t>и выполнить выгрузку «Выгрузить </a:t>
            </a:r>
            <a:r>
              <a:rPr lang="ru-RU" sz="1800" dirty="0">
                <a:latin typeface="+mn-lt"/>
              </a:rPr>
              <a:t>заявления». В результате будет сформирован файл формата .</a:t>
            </a:r>
            <a:r>
              <a:rPr lang="ru-RU" sz="1800" dirty="0" err="1">
                <a:latin typeface="+mn-lt"/>
              </a:rPr>
              <a:t>xml</a:t>
            </a:r>
            <a:r>
              <a:rPr lang="ru-RU" sz="1800" dirty="0">
                <a:latin typeface="+mn-lt"/>
              </a:rPr>
              <a:t>, содержащий данные о выделенных заявлениях</a:t>
            </a:r>
            <a:r>
              <a:rPr lang="ru-RU" sz="1800" dirty="0" smtClean="0">
                <a:latin typeface="+mn-lt"/>
              </a:rPr>
              <a:t>.</a:t>
            </a:r>
          </a:p>
          <a:p>
            <a:pPr>
              <a:buAutoNum type="arabicPeriod"/>
            </a:pPr>
            <a:r>
              <a:rPr lang="ru-RU" sz="1800" dirty="0">
                <a:latin typeface="+mn-lt"/>
              </a:rPr>
              <a:t>П</a:t>
            </a:r>
            <a:r>
              <a:rPr lang="ru-RU" sz="1800" dirty="0" smtClean="0">
                <a:latin typeface="+mn-lt"/>
              </a:rPr>
              <a:t>ерейти </a:t>
            </a:r>
            <a:r>
              <a:rPr lang="ru-RU" sz="1800" dirty="0">
                <a:latin typeface="+mn-lt"/>
              </a:rPr>
              <a:t>на вкладку «Файлы</a:t>
            </a:r>
            <a:r>
              <a:rPr lang="ru-RU" sz="1800" dirty="0" smtClean="0">
                <a:latin typeface="+mn-lt"/>
              </a:rPr>
              <a:t>», чтобы </a:t>
            </a:r>
            <a:r>
              <a:rPr lang="ru-RU" sz="1800" dirty="0">
                <a:latin typeface="+mn-lt"/>
              </a:rPr>
              <a:t>провести </a:t>
            </a:r>
            <a:r>
              <a:rPr lang="ru-RU" sz="1800" dirty="0" err="1">
                <a:latin typeface="+mn-lt"/>
              </a:rPr>
              <a:t>валидацию</a:t>
            </a:r>
            <a:r>
              <a:rPr lang="ru-RU" sz="1800" dirty="0">
                <a:latin typeface="+mn-lt"/>
              </a:rPr>
              <a:t> и выгрузку сформированных файлов с данными о </a:t>
            </a:r>
            <a:r>
              <a:rPr lang="ru-RU" sz="1800" dirty="0" smtClean="0">
                <a:latin typeface="+mn-lt"/>
              </a:rPr>
              <a:t>заявлениях. Отметить </a:t>
            </a:r>
            <a:r>
              <a:rPr lang="ru-RU" sz="1800" dirty="0">
                <a:latin typeface="+mn-lt"/>
              </a:rPr>
              <a:t>«галочкой» выгружаемые файлы и нажать кнопку «</a:t>
            </a:r>
            <a:r>
              <a:rPr lang="ru-RU" sz="1800" dirty="0" err="1">
                <a:latin typeface="+mn-lt"/>
              </a:rPr>
              <a:t>Валидация</a:t>
            </a:r>
            <a:r>
              <a:rPr lang="ru-RU" sz="1800" dirty="0">
                <a:latin typeface="+mn-lt"/>
              </a:rPr>
              <a:t>». </a:t>
            </a:r>
            <a:r>
              <a:rPr lang="ru-RU" sz="1800" dirty="0" smtClean="0">
                <a:latin typeface="+mn-lt"/>
              </a:rPr>
              <a:t>Если </a:t>
            </a:r>
            <a:r>
              <a:rPr lang="ru-RU" sz="1800" dirty="0">
                <a:latin typeface="+mn-lt"/>
              </a:rPr>
              <a:t>ранее файлы проходили </a:t>
            </a:r>
            <a:r>
              <a:rPr lang="ru-RU" sz="1800" dirty="0" err="1">
                <a:latin typeface="+mn-lt"/>
              </a:rPr>
              <a:t>валидацию</a:t>
            </a:r>
            <a:r>
              <a:rPr lang="ru-RU" sz="1800" dirty="0">
                <a:latin typeface="+mn-lt"/>
              </a:rPr>
              <a:t>, можно использовать кнопку «Загрузка». Для одновременной </a:t>
            </a:r>
            <a:r>
              <a:rPr lang="ru-RU" sz="1800" dirty="0" err="1">
                <a:latin typeface="+mn-lt"/>
              </a:rPr>
              <a:t>валидации</a:t>
            </a:r>
            <a:r>
              <a:rPr lang="ru-RU" sz="1800" dirty="0">
                <a:latin typeface="+mn-lt"/>
              </a:rPr>
              <a:t> и загрузки можно нажать кнопку «</a:t>
            </a:r>
            <a:r>
              <a:rPr lang="ru-RU" sz="1800" dirty="0" err="1">
                <a:latin typeface="+mn-lt"/>
              </a:rPr>
              <a:t>Валидация</a:t>
            </a:r>
            <a:r>
              <a:rPr lang="ru-RU" sz="1800" dirty="0">
                <a:latin typeface="+mn-lt"/>
              </a:rPr>
              <a:t> и загрузка».</a:t>
            </a:r>
          </a:p>
        </p:txBody>
      </p:sp>
    </p:spTree>
    <p:extLst>
      <p:ext uri="{BB962C8B-B14F-4D97-AF65-F5344CB8AC3E}">
        <p14:creationId xmlns:p14="http://schemas.microsoft.com/office/powerpoint/2010/main" val="3661633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329207"/>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III.</a:t>
            </a:r>
            <a:r>
              <a:rPr lang="ru-RU" dirty="0"/>
              <a:t> Выгрузка заявлений абитуриентов </a:t>
            </a:r>
            <a:r>
              <a:rPr lang="ru-RU" dirty="0" smtClean="0"/>
              <a:t/>
            </a:r>
            <a:br>
              <a:rPr lang="ru-RU" dirty="0" smtClean="0"/>
            </a:br>
            <a:r>
              <a:rPr lang="ru-RU" dirty="0" smtClean="0"/>
              <a:t>в </a:t>
            </a:r>
            <a:r>
              <a:rPr lang="ru-RU" dirty="0"/>
              <a:t>ФИС ГИА и приема</a:t>
            </a:r>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36</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2" name="Рисунок 1"/>
          <p:cNvPicPr>
            <a:picLocks noChangeAspect="1"/>
          </p:cNvPicPr>
          <p:nvPr/>
        </p:nvPicPr>
        <p:blipFill>
          <a:blip r:embed="rId4"/>
          <a:stretch>
            <a:fillRect/>
          </a:stretch>
        </p:blipFill>
        <p:spPr>
          <a:xfrm>
            <a:off x="623392" y="1556792"/>
            <a:ext cx="5750785" cy="3528392"/>
          </a:xfrm>
          <a:prstGeom prst="rect">
            <a:avLst/>
          </a:prstGeom>
          <a:effectLst>
            <a:outerShdw blurRad="63500" sx="102000" sy="102000" algn="ctr" rotWithShape="0">
              <a:prstClr val="black">
                <a:alpha val="40000"/>
              </a:prstClr>
            </a:outerShdw>
          </a:effectLst>
        </p:spPr>
      </p:pic>
      <p:pic>
        <p:nvPicPr>
          <p:cNvPr id="4" name="Рисунок 3"/>
          <p:cNvPicPr>
            <a:picLocks noChangeAspect="1"/>
          </p:cNvPicPr>
          <p:nvPr/>
        </p:nvPicPr>
        <p:blipFill>
          <a:blip r:embed="rId5"/>
          <a:stretch>
            <a:fillRect/>
          </a:stretch>
        </p:blipFill>
        <p:spPr>
          <a:xfrm>
            <a:off x="6567539" y="2636912"/>
            <a:ext cx="5144242" cy="30963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71617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329207"/>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Часто задаваемые вопросы при </a:t>
            </a:r>
            <a:r>
              <a:rPr lang="ru-RU" altLang="ru-RU" b="1" dirty="0" smtClean="0"/>
              <a:t>выгрузке </a:t>
            </a:r>
            <a:r>
              <a:rPr lang="ru-RU" dirty="0" smtClean="0"/>
              <a:t>заявлений </a:t>
            </a:r>
            <a:r>
              <a:rPr lang="ru-RU" dirty="0"/>
              <a:t>абитуриентов </a:t>
            </a:r>
            <a:r>
              <a:rPr lang="ru-RU" dirty="0" smtClean="0"/>
              <a:t>в </a:t>
            </a:r>
            <a:r>
              <a:rPr lang="ru-RU" dirty="0"/>
              <a:t>ФИС ГИА и приема</a:t>
            </a:r>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37</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556840"/>
            <a:ext cx="11533188" cy="5301160"/>
          </a:xfrm>
        </p:spPr>
        <p:txBody>
          <a:bodyPr/>
          <a:lstStyle/>
          <a:p>
            <a:pPr marL="0" indent="0">
              <a:buNone/>
            </a:pPr>
            <a:r>
              <a:rPr lang="ru-RU" sz="1800" dirty="0"/>
              <a:t>В: При выгрузке заявлений возникает ошибка: «у абитуриента … </a:t>
            </a:r>
            <a:r>
              <a:rPr lang="ru-RU" sz="1800" dirty="0" smtClean="0"/>
              <a:t>не удалось </a:t>
            </a:r>
            <a:r>
              <a:rPr lang="ru-RU" sz="1800" dirty="0"/>
              <a:t>определить гражданство по состоянию на </a:t>
            </a:r>
            <a:r>
              <a:rPr lang="ru-RU" sz="1800" dirty="0" smtClean="0"/>
              <a:t>дату выдачи </a:t>
            </a:r>
            <a:r>
              <a:rPr lang="ru-RU" sz="1800" dirty="0"/>
              <a:t>документа, удостоверяющего личность</a:t>
            </a:r>
            <a:r>
              <a:rPr lang="ru-RU" sz="1800" dirty="0" smtClean="0"/>
              <a:t>». Как устранить проблему?</a:t>
            </a:r>
          </a:p>
          <a:p>
            <a:pPr marL="0" indent="0">
              <a:buNone/>
            </a:pPr>
            <a:endParaRPr lang="ru-RU" sz="1800" dirty="0"/>
          </a:p>
          <a:p>
            <a:pPr marL="0" indent="0">
              <a:buNone/>
            </a:pPr>
            <a:r>
              <a:rPr lang="ru-RU" sz="1800" dirty="0"/>
              <a:t>О: Указанная ошибка означает, что на момент выдачи паспорта, отсутствует запись о гражданстве в регистре </a:t>
            </a:r>
            <a:r>
              <a:rPr lang="ru-RU" sz="1800" dirty="0" smtClean="0"/>
              <a:t>«Гражданства </a:t>
            </a:r>
            <a:r>
              <a:rPr lang="ru-RU" sz="1800" dirty="0"/>
              <a:t>физических </a:t>
            </a:r>
            <a:r>
              <a:rPr lang="ru-RU" sz="1800" dirty="0" smtClean="0"/>
              <a:t>лиц». Необходимо открыть справочник «Физические лица» </a:t>
            </a:r>
            <a:r>
              <a:rPr lang="ru-RU" sz="1800" dirty="0"/>
              <a:t>для этого человека и </a:t>
            </a:r>
            <a:r>
              <a:rPr lang="ru-RU" sz="1800" dirty="0" smtClean="0"/>
              <a:t>проверить дату </a:t>
            </a:r>
            <a:r>
              <a:rPr lang="ru-RU" sz="1800" dirty="0"/>
              <a:t>в поле </a:t>
            </a:r>
            <a:r>
              <a:rPr lang="ru-RU" sz="1800" dirty="0" smtClean="0"/>
              <a:t>«Сведения </a:t>
            </a:r>
            <a:r>
              <a:rPr lang="ru-RU" sz="1800" dirty="0"/>
              <a:t>о гражданстве действуют </a:t>
            </a:r>
            <a:r>
              <a:rPr lang="ru-RU" sz="1800" dirty="0" smtClean="0"/>
              <a:t>с»: </a:t>
            </a:r>
            <a:r>
              <a:rPr lang="ru-RU" sz="1800" dirty="0"/>
              <a:t>скорее </a:t>
            </a:r>
            <a:r>
              <a:rPr lang="ru-RU" sz="1800" dirty="0" smtClean="0"/>
              <a:t>всего, </a:t>
            </a:r>
            <a:r>
              <a:rPr lang="ru-RU" sz="1800" dirty="0"/>
              <a:t>там указана более поздняя дата, чем дата выдачи паспорта, и нужно указать корректную дату начала действия гражданства. </a:t>
            </a:r>
            <a:endParaRPr lang="ru-RU" sz="1800" dirty="0" smtClean="0"/>
          </a:p>
          <a:p>
            <a:pPr marL="0" indent="0">
              <a:buNone/>
            </a:pPr>
            <a:r>
              <a:rPr lang="ru-RU" sz="1800" dirty="0" smtClean="0"/>
              <a:t>Примечание</a:t>
            </a:r>
            <a:r>
              <a:rPr lang="ru-RU" sz="1800" dirty="0"/>
              <a:t>: если у человека имелось несколько гражданств, то необходимо нажать на команду </a:t>
            </a:r>
            <a:r>
              <a:rPr lang="ru-RU" sz="1800" dirty="0" smtClean="0"/>
              <a:t>«История изменения» </a:t>
            </a:r>
            <a:r>
              <a:rPr lang="ru-RU" sz="1800" dirty="0"/>
              <a:t>(которая находится рядом с полем </a:t>
            </a:r>
            <a:r>
              <a:rPr lang="ru-RU" sz="1800" dirty="0" smtClean="0"/>
              <a:t>«Сведения </a:t>
            </a:r>
            <a:r>
              <a:rPr lang="ru-RU" sz="1800" dirty="0"/>
              <a:t>о гражданстве действуют с </a:t>
            </a:r>
            <a:r>
              <a:rPr lang="ru-RU" sz="1800" dirty="0" smtClean="0"/>
              <a:t>«) </a:t>
            </a:r>
            <a:r>
              <a:rPr lang="ru-RU" sz="1800" dirty="0"/>
              <a:t>и заполнить историю гражданства этого человека, указав правильные даты.</a:t>
            </a:r>
          </a:p>
        </p:txBody>
      </p:sp>
    </p:spTree>
    <p:extLst>
      <p:ext uri="{BB962C8B-B14F-4D97-AF65-F5344CB8AC3E}">
        <p14:creationId xmlns:p14="http://schemas.microsoft.com/office/powerpoint/2010/main" val="4074078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329207"/>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a:t>
            </a:r>
            <a:r>
              <a:rPr lang="en-US" altLang="ru-RU" b="1" dirty="0" smtClean="0"/>
              <a:t>V</a:t>
            </a:r>
            <a:r>
              <a:rPr lang="ru-RU" altLang="ru-RU" b="1" dirty="0" smtClean="0"/>
              <a:t>.</a:t>
            </a:r>
            <a:r>
              <a:rPr lang="ru-RU" dirty="0" smtClean="0"/>
              <a:t> </a:t>
            </a:r>
            <a:r>
              <a:rPr lang="ru-RU" dirty="0"/>
              <a:t>Выгрузка </a:t>
            </a:r>
            <a:r>
              <a:rPr lang="ru-RU" dirty="0" smtClean="0"/>
              <a:t>приказов</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38</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556840"/>
            <a:ext cx="11533188" cy="5301160"/>
          </a:xfrm>
        </p:spPr>
        <p:txBody>
          <a:bodyPr/>
          <a:lstStyle/>
          <a:p>
            <a:pPr>
              <a:buFont typeface="+mj-lt"/>
              <a:buAutoNum type="arabicPeriod"/>
            </a:pPr>
            <a:r>
              <a:rPr lang="ru-RU" sz="1800" dirty="0">
                <a:latin typeface="+mn-lt"/>
              </a:rPr>
              <a:t>В обработке «Выгрузка заявлений абитуриентов в ФИС</a:t>
            </a:r>
            <a:r>
              <a:rPr lang="ru-RU" sz="1800" dirty="0" smtClean="0">
                <a:latin typeface="+mn-lt"/>
              </a:rPr>
              <a:t>» перейти </a:t>
            </a:r>
            <a:r>
              <a:rPr lang="ru-RU" sz="1800" dirty="0">
                <a:latin typeface="+mn-lt"/>
              </a:rPr>
              <a:t>на вкладку «Приказы</a:t>
            </a:r>
            <a:r>
              <a:rPr lang="ru-RU" sz="1800" dirty="0" smtClean="0">
                <a:latin typeface="+mn-lt"/>
              </a:rPr>
              <a:t>», нажать </a:t>
            </a:r>
            <a:r>
              <a:rPr lang="ru-RU" sz="1800" dirty="0">
                <a:latin typeface="+mn-lt"/>
              </a:rPr>
              <a:t>кнопку «Заполнить» над табличной частью. В результате в табличной части отобразится список приказов (в списке будут присутствовать как приказы на зачисление, так и приказы на отчисление</a:t>
            </a:r>
            <a:r>
              <a:rPr lang="ru-RU" sz="1800" dirty="0" smtClean="0">
                <a:latin typeface="+mn-lt"/>
              </a:rPr>
              <a:t>).</a:t>
            </a:r>
          </a:p>
          <a:p>
            <a:pPr>
              <a:buFont typeface="+mj-lt"/>
              <a:buAutoNum type="arabicPeriod"/>
            </a:pPr>
            <a:r>
              <a:rPr lang="ru-RU" sz="1800" dirty="0">
                <a:latin typeface="+mn-lt"/>
              </a:rPr>
              <a:t>Нажать кнопку «Выгрузить». В результате в указанном при настройке каталоге будут созданы файлы выгрузки приказов, которые также будут отображаться на вкладке «Файлы</a:t>
            </a:r>
            <a:r>
              <a:rPr lang="ru-RU" sz="1800" dirty="0" smtClean="0">
                <a:latin typeface="+mn-lt"/>
              </a:rPr>
              <a:t>».</a:t>
            </a:r>
            <a:endParaRPr lang="ru-RU" sz="1800" dirty="0">
              <a:latin typeface="+mn-lt"/>
            </a:endParaRPr>
          </a:p>
          <a:p>
            <a:pPr>
              <a:buFont typeface="+mj-lt"/>
              <a:buAutoNum type="arabicPeriod"/>
            </a:pPr>
            <a:r>
              <a:rPr lang="ru-RU" sz="1800" dirty="0">
                <a:latin typeface="+mn-lt"/>
              </a:rPr>
              <a:t>Перейти на вкладку «Файлы</a:t>
            </a:r>
            <a:r>
              <a:rPr lang="ru-RU" sz="1800" dirty="0" smtClean="0">
                <a:latin typeface="+mn-lt"/>
              </a:rPr>
              <a:t>». Отметить </a:t>
            </a:r>
            <a:r>
              <a:rPr lang="ru-RU" sz="1800" dirty="0">
                <a:latin typeface="+mn-lt"/>
              </a:rPr>
              <a:t>«галочками» те файлы приказов, которые должны быть выгружены и нажать кнопку «</a:t>
            </a:r>
            <a:r>
              <a:rPr lang="ru-RU" sz="1800" dirty="0" err="1">
                <a:latin typeface="+mn-lt"/>
              </a:rPr>
              <a:t>Валидация</a:t>
            </a:r>
            <a:r>
              <a:rPr lang="ru-RU" sz="1800" dirty="0">
                <a:latin typeface="+mn-lt"/>
              </a:rPr>
              <a:t>». Для загрузки </a:t>
            </a:r>
            <a:r>
              <a:rPr lang="ru-RU" sz="1800" dirty="0" smtClean="0">
                <a:latin typeface="+mn-lt"/>
              </a:rPr>
              <a:t>файлов </a:t>
            </a:r>
            <a:r>
              <a:rPr lang="ru-RU" sz="1800" dirty="0">
                <a:latin typeface="+mn-lt"/>
              </a:rPr>
              <a:t>нажать кнопку «Загрузка</a:t>
            </a:r>
            <a:r>
              <a:rPr lang="ru-RU" sz="1800" dirty="0" smtClean="0">
                <a:latin typeface="+mn-lt"/>
              </a:rPr>
              <a:t>». Одновременная </a:t>
            </a:r>
            <a:r>
              <a:rPr lang="ru-RU" sz="1800" dirty="0" err="1">
                <a:latin typeface="+mn-lt"/>
              </a:rPr>
              <a:t>валидация</a:t>
            </a:r>
            <a:r>
              <a:rPr lang="ru-RU" sz="1800" dirty="0">
                <a:latin typeface="+mn-lt"/>
              </a:rPr>
              <a:t> и загрузка может быть выполнена с помощью кнопки «</a:t>
            </a:r>
            <a:r>
              <a:rPr lang="ru-RU" sz="1800" dirty="0" err="1">
                <a:latin typeface="+mn-lt"/>
              </a:rPr>
              <a:t>Валидация</a:t>
            </a:r>
            <a:r>
              <a:rPr lang="ru-RU" sz="1800" dirty="0">
                <a:latin typeface="+mn-lt"/>
              </a:rPr>
              <a:t> и загрузка».</a:t>
            </a:r>
          </a:p>
        </p:txBody>
      </p:sp>
    </p:spTree>
    <p:extLst>
      <p:ext uri="{BB962C8B-B14F-4D97-AF65-F5344CB8AC3E}">
        <p14:creationId xmlns:p14="http://schemas.microsoft.com/office/powerpoint/2010/main" val="2618227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329207"/>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a:t>Этап </a:t>
            </a:r>
            <a:r>
              <a:rPr lang="ru-RU" altLang="ru-RU" b="1" dirty="0" smtClean="0"/>
              <a:t>I</a:t>
            </a:r>
            <a:r>
              <a:rPr lang="en-US" altLang="ru-RU" b="1" dirty="0" smtClean="0"/>
              <a:t>V</a:t>
            </a:r>
            <a:r>
              <a:rPr lang="ru-RU" altLang="ru-RU" b="1" dirty="0" smtClean="0"/>
              <a:t>.</a:t>
            </a:r>
            <a:r>
              <a:rPr lang="ru-RU" dirty="0" smtClean="0"/>
              <a:t> </a:t>
            </a:r>
            <a:r>
              <a:rPr lang="ru-RU" dirty="0"/>
              <a:t>Выгрузка </a:t>
            </a:r>
            <a:r>
              <a:rPr lang="ru-RU" dirty="0" smtClean="0"/>
              <a:t>приказов</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39</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2" name="Рисунок 1"/>
          <p:cNvPicPr>
            <a:picLocks noChangeAspect="1"/>
          </p:cNvPicPr>
          <p:nvPr/>
        </p:nvPicPr>
        <p:blipFill>
          <a:blip r:embed="rId4"/>
          <a:stretch>
            <a:fillRect/>
          </a:stretch>
        </p:blipFill>
        <p:spPr>
          <a:xfrm>
            <a:off x="1123950" y="1772816"/>
            <a:ext cx="9944100" cy="42862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3266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4</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p:cNvSpPr>
          <p:nvPr>
            <p:ph type="title"/>
          </p:nvPr>
        </p:nvSpPr>
        <p:spPr>
          <a:xfrm>
            <a:off x="1992313" y="0"/>
            <a:ext cx="10188575" cy="1081088"/>
          </a:xfrm>
        </p:spPr>
        <p:txBody>
          <a:bodyPr/>
          <a:lstStyle/>
          <a:p>
            <a:r>
              <a:rPr lang="ru-RU" altLang="ru-RU" sz="2400" b="1" dirty="0" smtClean="0">
                <a:latin typeface="Futura PT Demi" panose="020B0604020202020204" charset="0"/>
              </a:rPr>
              <a:t>«1С:Университет» и «1С:Университет ПРОФ». </a:t>
            </a:r>
            <a:br>
              <a:rPr lang="ru-RU" altLang="ru-RU" sz="2400" b="1" dirty="0" smtClean="0">
                <a:latin typeface="Futura PT Demi" panose="020B0604020202020204" charset="0"/>
              </a:rPr>
            </a:br>
            <a:r>
              <a:rPr lang="ru-RU" altLang="ru-RU" sz="2400" b="1" dirty="0" smtClean="0">
                <a:latin typeface="Futura PT Demi" panose="020B0604020202020204" charset="0"/>
              </a:rPr>
              <a:t>Особенности «1С:Университет ПРОФ» и различия </a:t>
            </a:r>
            <a:br>
              <a:rPr lang="ru-RU" altLang="ru-RU" sz="2400" b="1" dirty="0" smtClean="0">
                <a:latin typeface="Futura PT Demi" panose="020B0604020202020204" charset="0"/>
              </a:rPr>
            </a:br>
            <a:r>
              <a:rPr lang="ru-RU" altLang="ru-RU" sz="2400" b="1" dirty="0" smtClean="0">
                <a:latin typeface="Futura PT Demi" panose="020B0604020202020204" charset="0"/>
              </a:rPr>
              <a:t>одинаковых подсистем</a:t>
            </a:r>
          </a:p>
        </p:txBody>
      </p:sp>
      <p:graphicFrame>
        <p:nvGraphicFramePr>
          <p:cNvPr id="10" name="Таблица 9"/>
          <p:cNvGraphicFramePr>
            <a:graphicFrameLocks noGrp="1"/>
          </p:cNvGraphicFramePr>
          <p:nvPr>
            <p:extLst>
              <p:ext uri="{D42A27DB-BD31-4B8C-83A1-F6EECF244321}">
                <p14:modId xmlns:p14="http://schemas.microsoft.com/office/powerpoint/2010/main" val="3503422055"/>
              </p:ext>
            </p:extLst>
          </p:nvPr>
        </p:nvGraphicFramePr>
        <p:xfrm>
          <a:off x="767407" y="1335965"/>
          <a:ext cx="10657186" cy="5422919"/>
        </p:xfrm>
        <a:graphic>
          <a:graphicData uri="http://schemas.openxmlformats.org/drawingml/2006/table">
            <a:tbl>
              <a:tblPr firstRow="1" bandRow="1">
                <a:tableStyleId>{5C22544A-7EE6-4342-B048-85BDC9FD1C3A}</a:tableStyleId>
              </a:tblPr>
              <a:tblGrid>
                <a:gridCol w="5328593">
                  <a:extLst>
                    <a:ext uri="{9D8B030D-6E8A-4147-A177-3AD203B41FA5}">
                      <a16:colId xmlns:a16="http://schemas.microsoft.com/office/drawing/2014/main" val="20000"/>
                    </a:ext>
                  </a:extLst>
                </a:gridCol>
                <a:gridCol w="5328593">
                  <a:extLst>
                    <a:ext uri="{9D8B030D-6E8A-4147-A177-3AD203B41FA5}">
                      <a16:colId xmlns:a16="http://schemas.microsoft.com/office/drawing/2014/main" val="20001"/>
                    </a:ext>
                  </a:extLst>
                </a:gridCol>
              </a:tblGrid>
              <a:tr h="360942">
                <a:tc>
                  <a:txBody>
                    <a:bodyPr/>
                    <a:lstStyle/>
                    <a:p>
                      <a:pPr algn="ctr"/>
                      <a:r>
                        <a:rPr lang="ru-RU" sz="1800" b="1" dirty="0" smtClean="0">
                          <a:solidFill>
                            <a:schemeClr val="tx1"/>
                          </a:solidFill>
                          <a:latin typeface="Futura PT Demi" panose="020B0604020202020204" pitchFamily="34" charset="-52"/>
                          <a:cs typeface="Times New Roman" panose="02020603050405020304" pitchFamily="18" charset="0"/>
                        </a:rPr>
                        <a:t>«1С:Университет ПРОФ»</a:t>
                      </a:r>
                      <a:endParaRPr lang="ru-RU" sz="1800" b="1"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ru-RU" sz="1800" b="1" dirty="0" smtClean="0">
                          <a:solidFill>
                            <a:schemeClr val="tx1"/>
                          </a:solidFill>
                          <a:latin typeface="Futura PT Demi" panose="020B0604020202020204" pitchFamily="34" charset="-52"/>
                          <a:cs typeface="Times New Roman" panose="02020603050405020304" pitchFamily="18" charset="0"/>
                        </a:rPr>
                        <a:t>«1С:Университет»</a:t>
                      </a:r>
                      <a:endParaRPr lang="ru-RU" sz="1800" b="1"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55265">
                <a:tc gridSpan="2">
                  <a:txBody>
                    <a:bodyPr/>
                    <a:lstStyle/>
                    <a:p>
                      <a:pPr algn="ctr"/>
                      <a:r>
                        <a:rPr lang="ru-RU" sz="1400" b="1" dirty="0" smtClean="0">
                          <a:solidFill>
                            <a:schemeClr val="tx1"/>
                          </a:solidFill>
                          <a:latin typeface="Futura PT Demi" panose="020B0604020202020204" pitchFamily="34" charset="-52"/>
                          <a:cs typeface="Times New Roman" panose="02020603050405020304" pitchFamily="18" charset="0"/>
                        </a:rPr>
                        <a:t>Подсистема планирования учебного процесса</a:t>
                      </a:r>
                      <a:endParaRPr lang="ru-RU" sz="1400" b="1"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F"/>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400" b="0" dirty="0" smtClean="0">
                        <a:solidFill>
                          <a:schemeClr val="tx1"/>
                        </a:solidFill>
                      </a:endParaRPr>
                    </a:p>
                  </a:txBody>
                  <a:tcPr/>
                </a:tc>
                <a:extLst>
                  <a:ext uri="{0D108BD9-81ED-4DB2-BD59-A6C34878D82A}">
                    <a16:rowId xmlns:a16="http://schemas.microsoft.com/office/drawing/2014/main" val="10001"/>
                  </a:ext>
                </a:extLst>
              </a:tr>
              <a:tr h="511344">
                <a:tc>
                  <a:txBody>
                    <a:bodyPr/>
                    <a:lstStyle/>
                    <a:p>
                      <a:r>
                        <a:rPr lang="ru-RU" sz="1400" b="0" dirty="0" smtClean="0">
                          <a:solidFill>
                            <a:schemeClr val="tx1"/>
                          </a:solidFill>
                          <a:latin typeface="Futura PT Demi" panose="020B0604020202020204" pitchFamily="34" charset="-52"/>
                          <a:cs typeface="Times New Roman" panose="02020603050405020304" pitchFamily="18" charset="0"/>
                        </a:rPr>
                        <a:t>Загрузка и выгрузка учебных</a:t>
                      </a:r>
                      <a:r>
                        <a:rPr lang="ru-RU" sz="1400" b="0" baseline="0" dirty="0" smtClean="0">
                          <a:solidFill>
                            <a:schemeClr val="tx1"/>
                          </a:solidFill>
                          <a:latin typeface="Futura PT Demi" panose="020B0604020202020204" pitchFamily="34" charset="-52"/>
                          <a:cs typeface="Times New Roman" panose="02020603050405020304" pitchFamily="18" charset="0"/>
                        </a:rPr>
                        <a:t> планов в форматах </a:t>
                      </a:r>
                      <a:r>
                        <a:rPr lang="en-US" sz="1400" b="0" baseline="0" dirty="0" smtClean="0">
                          <a:solidFill>
                            <a:schemeClr val="tx1"/>
                          </a:solidFill>
                          <a:latin typeface="Futura PT Demi" panose="020B0604020202020204" pitchFamily="34" charset="-52"/>
                          <a:cs typeface="Times New Roman" panose="02020603050405020304" pitchFamily="18" charset="0"/>
                        </a:rPr>
                        <a:t>.xml</a:t>
                      </a:r>
                      <a:r>
                        <a:rPr lang="ru-RU" sz="1400" b="0" baseline="0" dirty="0" smtClean="0">
                          <a:solidFill>
                            <a:schemeClr val="tx1"/>
                          </a:solidFill>
                          <a:latin typeface="Futura PT Demi" panose="020B0604020202020204" pitchFamily="34" charset="-52"/>
                          <a:cs typeface="Times New Roman" panose="02020603050405020304" pitchFamily="18" charset="0"/>
                        </a:rPr>
                        <a:t> и </a:t>
                      </a:r>
                      <a:r>
                        <a:rPr lang="en-US" sz="1400" b="0" baseline="0" dirty="0" smtClean="0">
                          <a:solidFill>
                            <a:schemeClr val="tx1"/>
                          </a:solidFill>
                          <a:latin typeface="Futura PT Demi" panose="020B0604020202020204" pitchFamily="34" charset="-52"/>
                          <a:cs typeface="Times New Roman" panose="02020603050405020304" pitchFamily="18" charset="0"/>
                        </a:rPr>
                        <a:t>.</a:t>
                      </a:r>
                      <a:r>
                        <a:rPr lang="en-US" sz="1400" b="0" baseline="0" dirty="0" err="1" smtClean="0">
                          <a:solidFill>
                            <a:schemeClr val="tx1"/>
                          </a:solidFill>
                          <a:latin typeface="Futura PT Demi" panose="020B0604020202020204" pitchFamily="34" charset="-52"/>
                          <a:cs typeface="Times New Roman" panose="02020603050405020304" pitchFamily="18" charset="0"/>
                        </a:rPr>
                        <a:t>plx</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Futura PT Demi" panose="020B0604020202020204" pitchFamily="34" charset="-52"/>
                          <a:cs typeface="Times New Roman" panose="02020603050405020304" pitchFamily="18" charset="0"/>
                        </a:rPr>
                        <a:t>Загрузка и выгрузка учебных</a:t>
                      </a:r>
                      <a:r>
                        <a:rPr lang="ru-RU" sz="1400" b="0" baseline="0" dirty="0" smtClean="0">
                          <a:solidFill>
                            <a:schemeClr val="tx1"/>
                          </a:solidFill>
                          <a:latin typeface="Futura PT Demi" panose="020B0604020202020204" pitchFamily="34" charset="-52"/>
                          <a:cs typeface="Times New Roman" panose="02020603050405020304" pitchFamily="18" charset="0"/>
                        </a:rPr>
                        <a:t> планов в формате </a:t>
                      </a:r>
                      <a:r>
                        <a:rPr lang="en-US" sz="1400" b="0" baseline="0" dirty="0" smtClean="0">
                          <a:solidFill>
                            <a:schemeClr val="tx1"/>
                          </a:solidFill>
                          <a:latin typeface="Futura PT Demi" panose="020B0604020202020204" pitchFamily="34" charset="-52"/>
                          <a:cs typeface="Times New Roman" panose="02020603050405020304" pitchFamily="18" charset="0"/>
                        </a:rPr>
                        <a:t>.xml</a:t>
                      </a:r>
                      <a:endParaRPr lang="ru-RU" sz="1400" b="0" dirty="0" smtClean="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02"/>
                  </a:ext>
                </a:extLst>
              </a:tr>
              <a:tr h="511344">
                <a:tc>
                  <a:txBody>
                    <a:bodyPr/>
                    <a:lstStyle/>
                    <a:p>
                      <a:r>
                        <a:rPr lang="ru-RU" sz="1400" b="0" dirty="0" smtClean="0">
                          <a:solidFill>
                            <a:schemeClr val="tx1"/>
                          </a:solidFill>
                          <a:latin typeface="Futura PT Demi" panose="020B0604020202020204" pitchFamily="34" charset="-52"/>
                          <a:cs typeface="Times New Roman" panose="02020603050405020304" pitchFamily="18" charset="0"/>
                        </a:rPr>
                        <a:t>Работа с программами дисциплин и образовательными программами</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algn="ctr"/>
                      <a:r>
                        <a:rPr lang="ru-RU" sz="1400" b="0" dirty="0" smtClean="0">
                          <a:solidFill>
                            <a:schemeClr val="tx1"/>
                          </a:solidFill>
                          <a:latin typeface="Futura PT Demi" panose="020B0604020202020204" pitchFamily="34" charset="-52"/>
                          <a:cs typeface="Times New Roman" panose="02020603050405020304" pitchFamily="18" charset="0"/>
                        </a:rPr>
                        <a:t>-</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03"/>
                  </a:ext>
                </a:extLst>
              </a:tr>
              <a:tr h="355265">
                <a:tc>
                  <a:txBody>
                    <a:bodyPr/>
                    <a:lstStyle/>
                    <a:p>
                      <a:r>
                        <a:rPr lang="ru-RU" sz="1400" b="0" dirty="0" smtClean="0">
                          <a:solidFill>
                            <a:schemeClr val="tx1"/>
                          </a:solidFill>
                          <a:latin typeface="Futura PT Demi" panose="020B0604020202020204" pitchFamily="34" charset="-52"/>
                          <a:cs typeface="Times New Roman" panose="02020603050405020304" pitchFamily="18" charset="0"/>
                        </a:rPr>
                        <a:t>Работа</a:t>
                      </a:r>
                      <a:r>
                        <a:rPr lang="ru-RU" sz="1400" b="0" baseline="0" dirty="0" smtClean="0">
                          <a:solidFill>
                            <a:schemeClr val="tx1"/>
                          </a:solidFill>
                          <a:latin typeface="Futura PT Demi" panose="020B0604020202020204" pitchFamily="34" charset="-52"/>
                          <a:cs typeface="Times New Roman" panose="02020603050405020304" pitchFamily="18" charset="0"/>
                        </a:rPr>
                        <a:t> с учебно-методическими комплексами</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algn="ctr"/>
                      <a:r>
                        <a:rPr lang="ru-RU" sz="1400" b="0" dirty="0" smtClean="0">
                          <a:solidFill>
                            <a:schemeClr val="tx1"/>
                          </a:solidFill>
                          <a:latin typeface="Futura PT Demi" panose="020B0604020202020204" pitchFamily="34" charset="-52"/>
                          <a:cs typeface="Times New Roman" panose="02020603050405020304" pitchFamily="18" charset="0"/>
                        </a:rPr>
                        <a:t>-</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04"/>
                  </a:ext>
                </a:extLst>
              </a:tr>
              <a:tr h="355265">
                <a:tc gridSpan="2">
                  <a:txBody>
                    <a:bodyPr/>
                    <a:lstStyle/>
                    <a:p>
                      <a:pPr algn="ctr"/>
                      <a:r>
                        <a:rPr lang="ru-RU" sz="1400" b="1" dirty="0" smtClean="0">
                          <a:solidFill>
                            <a:schemeClr val="tx1"/>
                          </a:solidFill>
                          <a:latin typeface="Futura PT Demi" panose="020B0604020202020204" pitchFamily="34" charset="-52"/>
                          <a:cs typeface="Times New Roman" panose="02020603050405020304" pitchFamily="18" charset="0"/>
                        </a:rPr>
                        <a:t>Подсистема управления студенческим составом</a:t>
                      </a:r>
                      <a:endParaRPr lang="ru-RU" sz="1400" b="1"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F"/>
                    </a:solidFill>
                  </a:tcPr>
                </a:tc>
                <a:tc hMerge="1">
                  <a:txBody>
                    <a:bodyPr/>
                    <a:lstStyle/>
                    <a:p>
                      <a:endParaRPr lang="ru-RU" dirty="0"/>
                    </a:p>
                  </a:txBody>
                  <a:tcPr/>
                </a:tc>
                <a:extLst>
                  <a:ext uri="{0D108BD9-81ED-4DB2-BD59-A6C34878D82A}">
                    <a16:rowId xmlns:a16="http://schemas.microsoft.com/office/drawing/2014/main" val="10005"/>
                  </a:ext>
                </a:extLst>
              </a:tr>
              <a:tr h="355265">
                <a:tc>
                  <a:txBody>
                    <a:bodyPr/>
                    <a:lstStyle/>
                    <a:p>
                      <a:r>
                        <a:rPr lang="ru-RU" sz="1400" b="0" dirty="0" smtClean="0">
                          <a:solidFill>
                            <a:schemeClr val="tx1"/>
                          </a:solidFill>
                          <a:latin typeface="Futura PT Demi" panose="020B0604020202020204" pitchFamily="34" charset="-52"/>
                          <a:cs typeface="Times New Roman" panose="02020603050405020304" pitchFamily="18" charset="0"/>
                        </a:rPr>
                        <a:t>Работа</a:t>
                      </a:r>
                      <a:r>
                        <a:rPr lang="ru-RU" sz="1400" b="0" baseline="0" dirty="0" smtClean="0">
                          <a:solidFill>
                            <a:schemeClr val="tx1"/>
                          </a:solidFill>
                          <a:latin typeface="Futura PT Demi" panose="020B0604020202020204" pitchFamily="34" charset="-52"/>
                          <a:cs typeface="Times New Roman" panose="02020603050405020304" pitchFamily="18" charset="0"/>
                        </a:rPr>
                        <a:t> с портфолио студентов</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algn="ctr"/>
                      <a:r>
                        <a:rPr lang="ru-RU" sz="1400" b="0" dirty="0" smtClean="0">
                          <a:solidFill>
                            <a:schemeClr val="tx1"/>
                          </a:solidFill>
                          <a:latin typeface="Futura PT Demi" panose="020B0604020202020204" pitchFamily="34" charset="-52"/>
                          <a:cs typeface="Times New Roman" panose="02020603050405020304" pitchFamily="18" charset="0"/>
                        </a:rPr>
                        <a:t>-</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06"/>
                  </a:ext>
                </a:extLst>
              </a:tr>
              <a:tr h="355265">
                <a:tc gridSpan="2">
                  <a:txBody>
                    <a:bodyPr/>
                    <a:lstStyle/>
                    <a:p>
                      <a:pPr algn="ctr"/>
                      <a:r>
                        <a:rPr lang="ru-RU" sz="1400" b="1" dirty="0" smtClean="0">
                          <a:solidFill>
                            <a:schemeClr val="tx1"/>
                          </a:solidFill>
                          <a:latin typeface="Futura PT Demi" panose="020B0604020202020204" pitchFamily="34" charset="-52"/>
                          <a:cs typeface="Times New Roman" panose="02020603050405020304" pitchFamily="18" charset="0"/>
                        </a:rPr>
                        <a:t>Подсистема</a:t>
                      </a:r>
                      <a:r>
                        <a:rPr lang="ru-RU" sz="1400" b="1" baseline="0" dirty="0" smtClean="0">
                          <a:solidFill>
                            <a:schemeClr val="tx1"/>
                          </a:solidFill>
                          <a:latin typeface="Futura PT Demi" panose="020B0604020202020204" pitchFamily="34" charset="-52"/>
                          <a:cs typeface="Times New Roman" panose="02020603050405020304" pitchFamily="18" charset="0"/>
                        </a:rPr>
                        <a:t> расчета и распределения учебной нагрузки</a:t>
                      </a:r>
                      <a:endParaRPr lang="ru-RU" sz="1400" b="1"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F"/>
                    </a:solidFill>
                  </a:tcPr>
                </a:tc>
                <a:tc hMerge="1">
                  <a:txBody>
                    <a:bodyPr/>
                    <a:lstStyle/>
                    <a:p>
                      <a:endParaRPr lang="ru-RU" sz="1400" b="0" dirty="0">
                        <a:solidFill>
                          <a:schemeClr val="tx1"/>
                        </a:solidFill>
                      </a:endParaRPr>
                    </a:p>
                  </a:txBody>
                  <a:tcPr/>
                </a:tc>
                <a:extLst>
                  <a:ext uri="{0D108BD9-81ED-4DB2-BD59-A6C34878D82A}">
                    <a16:rowId xmlns:a16="http://schemas.microsoft.com/office/drawing/2014/main" val="10007"/>
                  </a:ext>
                </a:extLst>
              </a:tr>
              <a:tr h="355265">
                <a:tc>
                  <a:txBody>
                    <a:bodyPr/>
                    <a:lstStyle/>
                    <a:p>
                      <a:r>
                        <a:rPr lang="ru-RU" sz="1400" b="0" dirty="0" smtClean="0">
                          <a:solidFill>
                            <a:schemeClr val="tx1"/>
                          </a:solidFill>
                          <a:latin typeface="Futura PT Demi" panose="020B0604020202020204" pitchFamily="34" charset="-52"/>
                          <a:cs typeface="Times New Roman" panose="02020603050405020304" pitchFamily="18" charset="0"/>
                        </a:rPr>
                        <a:t>Работа</a:t>
                      </a:r>
                      <a:r>
                        <a:rPr lang="ru-RU" sz="1400" b="0" baseline="0" dirty="0" smtClean="0">
                          <a:solidFill>
                            <a:schemeClr val="tx1"/>
                          </a:solidFill>
                          <a:latin typeface="Futura PT Demi" panose="020B0604020202020204" pitchFamily="34" charset="-52"/>
                          <a:cs typeface="Times New Roman" panose="02020603050405020304" pitchFamily="18" charset="0"/>
                        </a:rPr>
                        <a:t> с портфолио преподавателей</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algn="ctr"/>
                      <a:r>
                        <a:rPr lang="ru-RU" sz="1400" b="0" dirty="0" smtClean="0">
                          <a:solidFill>
                            <a:schemeClr val="tx1"/>
                          </a:solidFill>
                          <a:latin typeface="Futura PT Demi" panose="020B0604020202020204" pitchFamily="34" charset="-52"/>
                          <a:cs typeface="Times New Roman" panose="02020603050405020304" pitchFamily="18" charset="0"/>
                        </a:rPr>
                        <a:t>-</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08"/>
                  </a:ext>
                </a:extLst>
              </a:tr>
              <a:tr h="355265">
                <a:tc gridSpan="2">
                  <a:txBody>
                    <a:bodyPr/>
                    <a:lstStyle/>
                    <a:p>
                      <a:pPr algn="ctr"/>
                      <a:r>
                        <a:rPr lang="ru-RU" sz="1400" b="1" dirty="0" smtClean="0">
                          <a:solidFill>
                            <a:schemeClr val="tx1"/>
                          </a:solidFill>
                          <a:latin typeface="Futura PT Demi" panose="020B0604020202020204" pitchFamily="34" charset="-52"/>
                          <a:cs typeface="Times New Roman" panose="02020603050405020304" pitchFamily="18" charset="0"/>
                        </a:rPr>
                        <a:t>Уникальные</a:t>
                      </a:r>
                      <a:r>
                        <a:rPr lang="ru-RU" sz="1400" b="1" baseline="0" dirty="0" smtClean="0">
                          <a:solidFill>
                            <a:schemeClr val="tx1"/>
                          </a:solidFill>
                          <a:latin typeface="Futura PT Demi" panose="020B0604020202020204" pitchFamily="34" charset="-52"/>
                          <a:cs typeface="Times New Roman" panose="02020603050405020304" pitchFamily="18" charset="0"/>
                        </a:rPr>
                        <a:t> возможности</a:t>
                      </a:r>
                      <a:r>
                        <a:rPr lang="ru-RU" sz="1400" b="1" dirty="0" smtClean="0">
                          <a:solidFill>
                            <a:schemeClr val="tx1"/>
                          </a:solidFill>
                          <a:latin typeface="Futura PT Demi" panose="020B0604020202020204" pitchFamily="34" charset="-52"/>
                          <a:cs typeface="Times New Roman" panose="02020603050405020304" pitchFamily="18" charset="0"/>
                        </a:rPr>
                        <a:t> «1С:Университет ПРОФ»</a:t>
                      </a:r>
                      <a:endParaRPr lang="ru-RU" sz="1400" b="1"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AF"/>
                    </a:solidFill>
                  </a:tcPr>
                </a:tc>
                <a:tc hMerge="1">
                  <a:txBody>
                    <a:bodyPr/>
                    <a:lstStyle/>
                    <a:p>
                      <a:endParaRPr lang="ru-RU" sz="1400" b="0" dirty="0">
                        <a:solidFill>
                          <a:schemeClr val="tx1"/>
                        </a:solidFill>
                      </a:endParaRPr>
                    </a:p>
                  </a:txBody>
                  <a:tcPr marL="91434" marR="91434" marT="45721" marB="45721"/>
                </a:tc>
                <a:extLst>
                  <a:ext uri="{0D108BD9-81ED-4DB2-BD59-A6C34878D82A}">
                    <a16:rowId xmlns:a16="http://schemas.microsoft.com/office/drawing/2014/main" val="10009"/>
                  </a:ext>
                </a:extLst>
              </a:tr>
              <a:tr h="511344">
                <a:tc>
                  <a:txBody>
                    <a:bodyPr/>
                    <a:lstStyle/>
                    <a:p>
                      <a:r>
                        <a:rPr lang="ru-RU" sz="1400" b="0" i="0" u="none" dirty="0" smtClean="0">
                          <a:solidFill>
                            <a:schemeClr val="tx2"/>
                          </a:solidFill>
                          <a:latin typeface="Futura PT Demi" panose="020B0604020202020204" pitchFamily="34" charset="-52"/>
                          <a:cs typeface="Times New Roman" panose="02020603050405020304" pitchFamily="18" charset="0"/>
                        </a:rPr>
                        <a:t>Веб-кабинеты для поступающего, студента и преподавателя</a:t>
                      </a: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algn="ctr"/>
                      <a:r>
                        <a:rPr lang="ru-RU" sz="1400" b="0" dirty="0" smtClean="0">
                          <a:solidFill>
                            <a:schemeClr val="tx1"/>
                          </a:solidFill>
                          <a:latin typeface="Futura PT Demi" panose="020B0604020202020204" pitchFamily="34" charset="-52"/>
                          <a:cs typeface="Times New Roman" panose="02020603050405020304" pitchFamily="18" charset="0"/>
                        </a:rPr>
                        <a:t>-</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10"/>
                  </a:ext>
                </a:extLst>
              </a:tr>
              <a:tr h="511344">
                <a:tc>
                  <a:txBody>
                    <a:bodyPr/>
                    <a:lstStyle/>
                    <a:p>
                      <a:r>
                        <a:rPr lang="ru-RU" sz="1400" b="0" i="0" u="none" dirty="0" smtClean="0">
                          <a:solidFill>
                            <a:schemeClr val="tx2"/>
                          </a:solidFill>
                          <a:latin typeface="Futura PT Demi" panose="020B0604020202020204" pitchFamily="34" charset="-52"/>
                          <a:cs typeface="Times New Roman" panose="02020603050405020304" pitchFamily="18" charset="0"/>
                        </a:rPr>
                        <a:t>Интеграция с </a:t>
                      </a:r>
                      <a:r>
                        <a:rPr lang="ru-RU" sz="1400" b="0" i="0" u="none" dirty="0" err="1" smtClean="0">
                          <a:solidFill>
                            <a:schemeClr val="tx2"/>
                          </a:solidFill>
                          <a:latin typeface="Futura PT Demi" panose="020B0604020202020204" pitchFamily="34" charset="-52"/>
                          <a:cs typeface="Times New Roman" panose="02020603050405020304" pitchFamily="18" charset="0"/>
                        </a:rPr>
                        <a:t>суперсервисом</a:t>
                      </a:r>
                      <a:r>
                        <a:rPr lang="ru-RU" sz="1400" b="0" i="0" u="none" dirty="0" smtClean="0">
                          <a:solidFill>
                            <a:schemeClr val="tx2"/>
                          </a:solidFill>
                          <a:latin typeface="Futura PT Demi" panose="020B0604020202020204" pitchFamily="34" charset="-52"/>
                          <a:cs typeface="Times New Roman" panose="02020603050405020304" pitchFamily="18" charset="0"/>
                        </a:rPr>
                        <a:t> «Поступление в вуз онлайн»</a:t>
                      </a: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algn="ctr"/>
                      <a:r>
                        <a:rPr lang="ru-RU" sz="1400" b="0" dirty="0" smtClean="0">
                          <a:solidFill>
                            <a:schemeClr val="tx1"/>
                          </a:solidFill>
                          <a:latin typeface="Futura PT Demi" panose="020B0604020202020204" pitchFamily="34" charset="-52"/>
                          <a:cs typeface="Times New Roman" panose="02020603050405020304" pitchFamily="18" charset="0"/>
                        </a:rPr>
                        <a:t>-</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11"/>
                  </a:ext>
                </a:extLst>
              </a:tr>
              <a:tr h="511344">
                <a:tc>
                  <a:txBody>
                    <a:bodyPr/>
                    <a:lstStyle/>
                    <a:p>
                      <a:r>
                        <a:rPr lang="ru-RU" sz="1400" b="0" dirty="0" smtClean="0">
                          <a:solidFill>
                            <a:schemeClr val="tx1"/>
                          </a:solidFill>
                          <a:latin typeface="Futura PT Demi" panose="020B0604020202020204" pitchFamily="34" charset="-52"/>
                          <a:cs typeface="Times New Roman" panose="02020603050405020304" pitchFamily="18" charset="0"/>
                        </a:rPr>
                        <a:t>Возможность подключения мобильного приложения в доп. подписке</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tc>
                  <a:txBody>
                    <a:bodyPr/>
                    <a:lstStyle/>
                    <a:p>
                      <a:pPr algn="ctr"/>
                      <a:r>
                        <a:rPr lang="ru-RU" sz="1400" b="0" dirty="0" smtClean="0">
                          <a:solidFill>
                            <a:schemeClr val="tx1"/>
                          </a:solidFill>
                          <a:latin typeface="Futura PT Demi" panose="020B0604020202020204" pitchFamily="34" charset="-52"/>
                          <a:cs typeface="Times New Roman" panose="02020603050405020304" pitchFamily="18" charset="0"/>
                        </a:rPr>
                        <a:t>-</a:t>
                      </a:r>
                      <a:endParaRPr lang="ru-RU" sz="1400" b="0" dirty="0">
                        <a:solidFill>
                          <a:schemeClr val="tx1"/>
                        </a:solidFill>
                        <a:latin typeface="Futura PT Demi" panose="020B0604020202020204" pitchFamily="34" charset="-52"/>
                        <a:cs typeface="Times New Roman" panose="02020603050405020304" pitchFamily="18" charset="0"/>
                      </a:endParaRPr>
                    </a:p>
                  </a:txBody>
                  <a:tcPr marL="121921" marR="12192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E5"/>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55755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noChangeArrowheads="1"/>
          </p:cNvSpPr>
          <p:nvPr>
            <p:ph type="title"/>
          </p:nvPr>
        </p:nvSpPr>
        <p:spPr>
          <a:xfrm>
            <a:off x="1631504" y="115888"/>
            <a:ext cx="8838014" cy="1329207"/>
          </a:xfrm>
        </p:spPr>
        <p:txBody>
          <a:bodyPr anchor="t"/>
          <a:lstStyle/>
          <a:p>
            <a:r>
              <a:rPr lang="ru-RU" altLang="ru-RU" b="1" dirty="0" smtClean="0"/>
              <a:t>Взаимодействие </a:t>
            </a:r>
            <a:r>
              <a:rPr lang="ru-RU" altLang="ru-RU" b="1" dirty="0"/>
              <a:t>с ФИС ГИА и приема</a:t>
            </a:r>
            <a:br>
              <a:rPr lang="ru-RU" altLang="ru-RU" b="1" dirty="0"/>
            </a:br>
            <a:r>
              <a:rPr lang="ru-RU" altLang="ru-RU" b="1" dirty="0" smtClean="0"/>
              <a:t>Часто задаваемые вопросы по в</a:t>
            </a:r>
            <a:r>
              <a:rPr lang="ru-RU" dirty="0" smtClean="0"/>
              <a:t>ыгрузке приказов </a:t>
            </a:r>
            <a:br>
              <a:rPr lang="ru-RU" dirty="0" smtClean="0"/>
            </a:br>
            <a:r>
              <a:rPr lang="ru-RU" dirty="0" smtClean="0"/>
              <a:t>в ФИС ГИА и приема</a:t>
            </a:r>
            <a:endParaRPr lang="ru-RU" dirty="0"/>
          </a:p>
        </p:txBody>
      </p:sp>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40</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6" name="Объект 2"/>
          <p:cNvSpPr>
            <a:spLocks noGrp="1"/>
          </p:cNvSpPr>
          <p:nvPr>
            <p:ph idx="1"/>
          </p:nvPr>
        </p:nvSpPr>
        <p:spPr>
          <a:xfrm>
            <a:off x="250825" y="1556840"/>
            <a:ext cx="11533188" cy="5301160"/>
          </a:xfrm>
        </p:spPr>
        <p:txBody>
          <a:bodyPr/>
          <a:lstStyle/>
          <a:p>
            <a:pPr marL="0" indent="0">
              <a:buNone/>
            </a:pPr>
            <a:r>
              <a:rPr lang="ru-RU" sz="1800" dirty="0"/>
              <a:t>В: </a:t>
            </a:r>
            <a:r>
              <a:rPr lang="ru-RU" sz="1800" dirty="0" smtClean="0"/>
              <a:t>В списке приказов для выгрузки не появляется приказ о зачислении </a:t>
            </a:r>
            <a:r>
              <a:rPr lang="ru-RU" sz="1800" dirty="0" err="1" smtClean="0"/>
              <a:t>бакалавриата</a:t>
            </a:r>
            <a:r>
              <a:rPr lang="ru-RU" sz="1800" dirty="0" smtClean="0"/>
              <a:t>. Сам </a:t>
            </a:r>
            <a:r>
              <a:rPr lang="ru-RU" sz="1800" dirty="0"/>
              <a:t>приказ о зачислении </a:t>
            </a:r>
            <a:r>
              <a:rPr lang="ru-RU" sz="1800" dirty="0" smtClean="0"/>
              <a:t>присутствует в «1С:Университет ПРОФ» и проведен. На что следует обратить внимание?</a:t>
            </a:r>
            <a:endParaRPr lang="ru-RU" sz="1800" dirty="0"/>
          </a:p>
          <a:p>
            <a:pPr marL="0" indent="0">
              <a:buNone/>
            </a:pPr>
            <a:endParaRPr lang="ru-RU" sz="1800" dirty="0" smtClean="0"/>
          </a:p>
          <a:p>
            <a:pPr marL="0" indent="0">
              <a:buNone/>
            </a:pPr>
            <a:r>
              <a:rPr lang="ru-RU" sz="1800" dirty="0" smtClean="0"/>
              <a:t>О</a:t>
            </a:r>
            <a:r>
              <a:rPr lang="ru-RU" sz="1800" dirty="0"/>
              <a:t>: Возможны следующие причины такой ошибки:</a:t>
            </a:r>
          </a:p>
          <a:p>
            <a:pPr marL="0" indent="0">
              <a:buNone/>
            </a:pPr>
            <a:r>
              <a:rPr lang="ru-RU" sz="1800" dirty="0"/>
              <a:t>1. Дата зачисления меньше </a:t>
            </a:r>
            <a:r>
              <a:rPr lang="ru-RU" sz="1800" dirty="0" smtClean="0"/>
              <a:t>«Даты окончания» </a:t>
            </a:r>
            <a:r>
              <a:rPr lang="ru-RU" sz="1800" dirty="0"/>
              <a:t>в отборах на вкладке </a:t>
            </a:r>
            <a:r>
              <a:rPr lang="ru-RU" sz="1800" dirty="0" smtClean="0"/>
              <a:t>«Заявления» обработки по загрузке данных в ФИС ГИА и приема.</a:t>
            </a:r>
            <a:endParaRPr lang="ru-RU" sz="1800" dirty="0"/>
          </a:p>
          <a:p>
            <a:pPr marL="0" indent="0">
              <a:buNone/>
            </a:pPr>
            <a:r>
              <a:rPr lang="ru-RU" sz="1800" dirty="0"/>
              <a:t>2. Приказ не делает записей в регистр сведения </a:t>
            </a:r>
            <a:r>
              <a:rPr lang="ru-RU" sz="1800" dirty="0" smtClean="0"/>
              <a:t>«Зачисления студентов» </a:t>
            </a:r>
            <a:r>
              <a:rPr lang="ru-RU" sz="1800" dirty="0"/>
              <a:t>и </a:t>
            </a:r>
            <a:r>
              <a:rPr lang="ru-RU" sz="1800" dirty="0" smtClean="0"/>
              <a:t>«Состояния </a:t>
            </a:r>
            <a:r>
              <a:rPr lang="ru-RU" sz="1800" dirty="0"/>
              <a:t>заявлений </a:t>
            </a:r>
            <a:r>
              <a:rPr lang="ru-RU" sz="1800" dirty="0" smtClean="0"/>
              <a:t>поступающих» </a:t>
            </a:r>
            <a:r>
              <a:rPr lang="ru-RU" sz="1800" dirty="0"/>
              <a:t>(необходимо проверить обработку </a:t>
            </a:r>
            <a:r>
              <a:rPr lang="ru-RU" sz="1800" dirty="0" smtClean="0"/>
              <a:t>проведения приказа, </a:t>
            </a:r>
            <a:r>
              <a:rPr lang="ru-RU" sz="1800" dirty="0"/>
              <a:t>при необходимости восстановить обработку проведения по умолчанию).</a:t>
            </a:r>
          </a:p>
          <a:p>
            <a:pPr marL="0" indent="0">
              <a:buNone/>
            </a:pPr>
            <a:r>
              <a:rPr lang="ru-RU" sz="1800" dirty="0"/>
              <a:t>3. </a:t>
            </a:r>
            <a:r>
              <a:rPr lang="ru-RU" sz="1800" dirty="0" smtClean="0"/>
              <a:t>Физических лиц </a:t>
            </a:r>
            <a:r>
              <a:rPr lang="ru-RU" sz="1800" dirty="0"/>
              <a:t>в приказ добавляли </a:t>
            </a:r>
            <a:r>
              <a:rPr lang="ru-RU" sz="1800" dirty="0" smtClean="0"/>
              <a:t>некорректным образом </a:t>
            </a:r>
            <a:r>
              <a:rPr lang="ru-RU" sz="1800" dirty="0"/>
              <a:t>(например, с вкладки </a:t>
            </a:r>
            <a:r>
              <a:rPr lang="ru-RU" sz="1800" dirty="0" smtClean="0"/>
              <a:t>«Физические лица», </a:t>
            </a:r>
            <a:r>
              <a:rPr lang="ru-RU" sz="1800" dirty="0"/>
              <a:t>а не </a:t>
            </a:r>
            <a:r>
              <a:rPr lang="ru-RU" sz="1800" dirty="0" smtClean="0"/>
              <a:t>«Абитуриенты», </a:t>
            </a:r>
            <a:r>
              <a:rPr lang="ru-RU" sz="1800" dirty="0"/>
              <a:t>и остальные поля заполняли вручную), из-за чего у них не заполнился </a:t>
            </a:r>
            <a:r>
              <a:rPr lang="ru-RU" sz="1800" dirty="0" err="1"/>
              <a:t>UIDНаправленияПодготовки</a:t>
            </a:r>
            <a:r>
              <a:rPr lang="ru-RU" sz="1800" dirty="0"/>
              <a:t> при записи в регистры.</a:t>
            </a:r>
          </a:p>
          <a:p>
            <a:pPr marL="0" indent="0">
              <a:buNone/>
            </a:pPr>
            <a:endParaRPr lang="ru-RU" sz="1800" dirty="0">
              <a:latin typeface="+mn-lt"/>
            </a:endParaRPr>
          </a:p>
        </p:txBody>
      </p:sp>
    </p:spTree>
    <p:extLst>
      <p:ext uri="{BB962C8B-B14F-4D97-AF65-F5344CB8AC3E}">
        <p14:creationId xmlns:p14="http://schemas.microsoft.com/office/powerpoint/2010/main" val="3407315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41</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12" name="Rectangle 2"/>
          <p:cNvSpPr txBox="1">
            <a:spLocks noChangeArrowheads="1"/>
          </p:cNvSpPr>
          <p:nvPr/>
        </p:nvSpPr>
        <p:spPr bwMode="auto">
          <a:xfrm>
            <a:off x="1919288" y="0"/>
            <a:ext cx="10272712" cy="1081088"/>
          </a:xfrm>
          <a:prstGeom prst="rect">
            <a:avLst/>
          </a:prstGeom>
          <a:noFill/>
          <a:ln>
            <a:noFill/>
          </a:ln>
          <a:extLst/>
        </p:spPr>
        <p:txBody>
          <a:bodyPr anchor="ct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defRPr/>
            </a:pPr>
            <a:r>
              <a:rPr lang="ru-RU" sz="2400" kern="0" dirty="0" smtClean="0">
                <a:solidFill>
                  <a:schemeClr val="tx1"/>
                </a:solidFill>
                <a:latin typeface="Futura PT Demi" panose="020B0604020202020204" pitchFamily="34" charset="-52"/>
              </a:rPr>
              <a:t>Внедрения</a:t>
            </a:r>
          </a:p>
        </p:txBody>
      </p:sp>
      <p:sp>
        <p:nvSpPr>
          <p:cNvPr id="13" name="Текст 2"/>
          <p:cNvSpPr txBox="1">
            <a:spLocks/>
          </p:cNvSpPr>
          <p:nvPr/>
        </p:nvSpPr>
        <p:spPr bwMode="auto">
          <a:xfrm>
            <a:off x="263525" y="1484313"/>
            <a:ext cx="11593513" cy="4905375"/>
          </a:xfrm>
          <a:prstGeom prst="rect">
            <a:avLst/>
          </a:prstGeom>
          <a:noFill/>
          <a:ln>
            <a:noFill/>
          </a:ln>
        </p:spPr>
        <p:txBody>
          <a:bodyPr/>
          <a:lstStyle>
            <a:lvl1pPr marL="342900" indent="-342900" algn="l" rtl="0" eaLnBrk="0" fontAlgn="base" hangingPunct="0">
              <a:spcBef>
                <a:spcPct val="20000"/>
              </a:spcBef>
              <a:spcAft>
                <a:spcPct val="0"/>
              </a:spcAft>
              <a:buClr>
                <a:srgbClr val="CC0000"/>
              </a:buClr>
              <a:buChar char="•"/>
              <a:defRPr sz="2000">
                <a:solidFill>
                  <a:schemeClr val="tx1"/>
                </a:solidFill>
                <a:latin typeface="Futura PT Demi" panose="020B0702020204020303" pitchFamily="34" charset="0"/>
                <a:ea typeface="+mn-ea"/>
                <a:cs typeface="+mn-cs"/>
              </a:defRPr>
            </a:lvl1pPr>
            <a:lvl2pPr marL="742950" indent="-285750" algn="l" rtl="0" eaLnBrk="0" fontAlgn="base" hangingPunct="0">
              <a:spcBef>
                <a:spcPct val="20000"/>
              </a:spcBef>
              <a:spcAft>
                <a:spcPct val="0"/>
              </a:spcAft>
              <a:buClr>
                <a:srgbClr val="CC0000"/>
              </a:buClr>
              <a:buChar char="•"/>
              <a:defRPr>
                <a:solidFill>
                  <a:schemeClr val="tx1"/>
                </a:solidFill>
                <a:latin typeface="Futura PT Demi" panose="020B0702020204020303" pitchFamily="34" charset="0"/>
              </a:defRPr>
            </a:lvl2pPr>
            <a:lvl3pPr marL="1143000" indent="-228600" algn="l" rtl="0" eaLnBrk="0" fontAlgn="base" hangingPunct="0">
              <a:spcBef>
                <a:spcPct val="20000"/>
              </a:spcBef>
              <a:spcAft>
                <a:spcPct val="0"/>
              </a:spcAft>
              <a:buClr>
                <a:srgbClr val="CC0000"/>
              </a:buClr>
              <a:buChar char="•"/>
              <a:defRPr sz="1600">
                <a:solidFill>
                  <a:schemeClr val="tx1"/>
                </a:solidFill>
                <a:latin typeface="Futura PT Demi" panose="020B0702020204020303" pitchFamily="34" charset="0"/>
              </a:defRPr>
            </a:lvl3pPr>
            <a:lvl4pPr marL="1600200" indent="-228600" algn="l" rtl="0" eaLnBrk="0" fontAlgn="base" hangingPunct="0">
              <a:spcBef>
                <a:spcPct val="20000"/>
              </a:spcBef>
              <a:spcAft>
                <a:spcPct val="0"/>
              </a:spcAft>
              <a:buClr>
                <a:srgbClr val="CC0000"/>
              </a:buClr>
              <a:buChar char="•"/>
              <a:defRPr sz="1400">
                <a:solidFill>
                  <a:schemeClr val="tx1"/>
                </a:solidFill>
                <a:latin typeface="Futura PT Demi" panose="020B0702020204020303" pitchFamily="34" charset="0"/>
              </a:defRPr>
            </a:lvl4pPr>
            <a:lvl5pPr marL="2057400" indent="-228600" algn="l" rtl="0" eaLnBrk="0" fontAlgn="base" hangingPunct="0">
              <a:spcBef>
                <a:spcPct val="20000"/>
              </a:spcBef>
              <a:spcAft>
                <a:spcPct val="0"/>
              </a:spcAft>
              <a:buClr>
                <a:srgbClr val="CC0000"/>
              </a:buClr>
              <a:buChar char="•"/>
              <a:defRPr sz="1200">
                <a:solidFill>
                  <a:schemeClr val="tx1"/>
                </a:solidFill>
                <a:latin typeface="Futura PT Demi" panose="020B0702020204020303" pitchFamily="34" charset="0"/>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a:lstStyle>
          <a:p>
            <a:pPr marL="0" indent="0">
              <a:spcBef>
                <a:spcPts val="0"/>
              </a:spcBef>
              <a:spcAft>
                <a:spcPts val="600"/>
              </a:spcAft>
              <a:buFontTx/>
              <a:buNone/>
              <a:defRPr/>
            </a:pPr>
            <a:r>
              <a:rPr lang="ru-RU" altLang="ru-RU" sz="1800" kern="0" dirty="0" smtClean="0"/>
              <a:t>Вузами России приобретено более 400 экземпляров программного продукта. </a:t>
            </a:r>
          </a:p>
          <a:p>
            <a:pPr marL="0" indent="0">
              <a:spcBef>
                <a:spcPts val="0"/>
              </a:spcBef>
              <a:spcAft>
                <a:spcPts val="600"/>
              </a:spcAft>
              <a:buFontTx/>
              <a:buNone/>
              <a:defRPr/>
            </a:pPr>
            <a:endParaRPr lang="ru-RU" altLang="ru-RU" sz="1800" kern="0" dirty="0" smtClean="0"/>
          </a:p>
          <a:p>
            <a:pPr marL="0" indent="0">
              <a:spcBef>
                <a:spcPts val="0"/>
              </a:spcBef>
              <a:spcAft>
                <a:spcPts val="600"/>
              </a:spcAft>
              <a:buFontTx/>
              <a:buNone/>
              <a:defRPr/>
            </a:pPr>
            <a:r>
              <a:rPr lang="ru-RU" altLang="ru-RU" sz="1800" kern="0" dirty="0" smtClean="0"/>
              <a:t>Среди вузов, внедряющих «1С:Университет» и «1С:Университет ПРОФ»:</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НИТУ </a:t>
            </a:r>
            <a:r>
              <a:rPr lang="ru-RU" sz="1800" kern="0" dirty="0" err="1"/>
              <a:t>МИСиС</a:t>
            </a:r>
            <a:endParaRPr lang="ru-RU" sz="1800" kern="0" dirty="0"/>
          </a:p>
          <a:p>
            <a:pPr marL="465138" indent="-285750" eaLnBrk="1" fontAlgn="b" hangingPunct="1">
              <a:spcBef>
                <a:spcPts val="0"/>
              </a:spcBef>
              <a:spcAft>
                <a:spcPts val="600"/>
              </a:spcAft>
              <a:buClrTx/>
              <a:buFont typeface="Wingdings" panose="05000000000000000000" pitchFamily="2" charset="2"/>
              <a:buChar char="§"/>
              <a:defRPr/>
            </a:pPr>
            <a:r>
              <a:rPr lang="ru-RU" sz="1800" kern="0" dirty="0"/>
              <a:t>Финансовый университет при Правительстве Российской Федерации</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Московский политехнический университет</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Южный федеральный университет</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Дальневосточный федеральный университет</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Тюменский государственный университет</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Российский институт театрального искусства – ГИТИС</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Дипломатическая академия Министерства иностранных дел Российской Федерации</a:t>
            </a:r>
          </a:p>
          <a:p>
            <a:pPr marL="465138" indent="-285750" eaLnBrk="1" fontAlgn="b" hangingPunct="1">
              <a:spcBef>
                <a:spcPts val="0"/>
              </a:spcBef>
              <a:spcAft>
                <a:spcPts val="600"/>
              </a:spcAft>
              <a:buClrTx/>
              <a:buFont typeface="Wingdings" panose="05000000000000000000" pitchFamily="2" charset="2"/>
              <a:buChar char="§"/>
              <a:defRPr/>
            </a:pPr>
            <a:r>
              <a:rPr lang="ru-RU" sz="1800" kern="0" dirty="0"/>
              <a:t>Северо-Кавказский федеральный университет</a:t>
            </a:r>
            <a:endParaRPr lang="ru-RU" altLang="ru-RU" sz="1800" kern="0" dirty="0"/>
          </a:p>
          <a:p>
            <a:pPr marL="0" indent="0">
              <a:buFontTx/>
              <a:buNone/>
              <a:defRPr/>
            </a:pPr>
            <a:endParaRPr lang="ru-RU" altLang="ru-RU" kern="0" dirty="0"/>
          </a:p>
        </p:txBody>
      </p:sp>
    </p:spTree>
    <p:extLst>
      <p:ext uri="{BB962C8B-B14F-4D97-AF65-F5344CB8AC3E}">
        <p14:creationId xmlns:p14="http://schemas.microsoft.com/office/powerpoint/2010/main" val="26022876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42</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2292350"/>
            <a:ext cx="8616950"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6" name="Прямоугольник 8"/>
          <p:cNvSpPr>
            <a:spLocks noChangeArrowheads="1"/>
          </p:cNvSpPr>
          <p:nvPr/>
        </p:nvSpPr>
        <p:spPr bwMode="auto">
          <a:xfrm>
            <a:off x="274638" y="1485900"/>
            <a:ext cx="11798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spcBef>
                <a:spcPts val="0"/>
              </a:spcBef>
              <a:spcAft>
                <a:spcPts val="600"/>
              </a:spcAft>
              <a:buFontTx/>
              <a:buNone/>
              <a:defRPr/>
            </a:pPr>
            <a:r>
              <a:rPr lang="ru-RU" altLang="ru-RU" sz="1800" kern="0" dirty="0"/>
              <a:t>Полный список приобретений продуктов «1С:Университет» и «1С:Университет ПРОФ» размещен по адресу </a:t>
            </a:r>
            <a:r>
              <a:rPr lang="ru-RU" altLang="ru-RU" sz="1800" kern="0" dirty="0">
                <a:hlinkClick r:id="rId5"/>
              </a:rPr>
              <a:t>http://sgu-infocom.ru/clientmap</a:t>
            </a:r>
            <a:endParaRPr lang="ru-RU" altLang="ru-RU" sz="1800" kern="0" dirty="0"/>
          </a:p>
        </p:txBody>
      </p:sp>
      <p:sp>
        <p:nvSpPr>
          <p:cNvPr id="9" name="Rectangle 2"/>
          <p:cNvSpPr txBox="1">
            <a:spLocks noChangeArrowheads="1"/>
          </p:cNvSpPr>
          <p:nvPr/>
        </p:nvSpPr>
        <p:spPr bwMode="auto">
          <a:xfrm>
            <a:off x="1919288" y="0"/>
            <a:ext cx="10272712" cy="1081088"/>
          </a:xfrm>
          <a:prstGeom prst="rect">
            <a:avLst/>
          </a:prstGeom>
          <a:noFill/>
          <a:ln>
            <a:noFill/>
          </a:ln>
          <a:extLst/>
        </p:spPr>
        <p:txBody>
          <a:bodyPr anchor="ct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defRPr/>
            </a:pPr>
            <a:r>
              <a:rPr lang="ru-RU" sz="2400" kern="0" dirty="0" smtClean="0">
                <a:solidFill>
                  <a:schemeClr val="tx1"/>
                </a:solidFill>
                <a:latin typeface="Futura PT Demi" panose="020B0604020202020204" pitchFamily="34" charset="-52"/>
              </a:rPr>
              <a:t>Внедрения</a:t>
            </a:r>
          </a:p>
        </p:txBody>
      </p:sp>
    </p:spTree>
    <p:extLst>
      <p:ext uri="{BB962C8B-B14F-4D97-AF65-F5344CB8AC3E}">
        <p14:creationId xmlns:p14="http://schemas.microsoft.com/office/powerpoint/2010/main" val="2427888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43</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5" name="Заголовок 1"/>
          <p:cNvSpPr>
            <a:spLocks noGrp="1"/>
          </p:cNvSpPr>
          <p:nvPr>
            <p:ph type="title"/>
          </p:nvPr>
        </p:nvSpPr>
        <p:spPr>
          <a:xfrm>
            <a:off x="1919288" y="0"/>
            <a:ext cx="10272712" cy="1143000"/>
          </a:xfrm>
        </p:spPr>
        <p:txBody>
          <a:bodyPr/>
          <a:lstStyle/>
          <a:p>
            <a:r>
              <a:rPr lang="ru-RU" altLang="ru-RU" sz="2400" b="1" smtClean="0">
                <a:latin typeface="Futura PT Demi" panose="020B0604020202020204" charset="0"/>
              </a:rPr>
              <a:t>Поддержка. 1С:КП Отраслевой и 1С:СЛК</a:t>
            </a:r>
          </a:p>
        </p:txBody>
      </p:sp>
      <p:sp>
        <p:nvSpPr>
          <p:cNvPr id="6" name="TextBox 4"/>
          <p:cNvSpPr txBox="1">
            <a:spLocks noChangeArrowheads="1"/>
          </p:cNvSpPr>
          <p:nvPr/>
        </p:nvSpPr>
        <p:spPr bwMode="auto">
          <a:xfrm>
            <a:off x="288925" y="1500188"/>
            <a:ext cx="1178401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a:spcBef>
                <a:spcPct val="0"/>
              </a:spcBef>
              <a:buClrTx/>
              <a:buFontTx/>
              <a:buNone/>
            </a:pPr>
            <a:r>
              <a:rPr lang="ru-RU" altLang="ru-RU" sz="1600"/>
              <a:t>Сопровождение </a:t>
            </a:r>
            <a:r>
              <a:rPr lang="ru-RU" altLang="ru-RU" sz="1600" b="1"/>
              <a:t>«1С:Университет»</a:t>
            </a:r>
            <a:r>
              <a:rPr lang="ru-RU" altLang="ru-RU" sz="1600"/>
              <a:t> осуществляется только при наличии активированного сервиса </a:t>
            </a:r>
            <a:r>
              <a:rPr lang="ru-RU" altLang="ru-RU" sz="1600" b="1"/>
              <a:t>1С:КП Отраслевой </a:t>
            </a:r>
            <a:r>
              <a:rPr lang="ru-RU" altLang="ru-RU" sz="1600"/>
              <a:t>при действующем договоре «1С:ИТС» или «1С:КП».</a:t>
            </a:r>
          </a:p>
          <a:p>
            <a:pPr>
              <a:spcBef>
                <a:spcPct val="0"/>
              </a:spcBef>
              <a:buClrTx/>
              <a:buFontTx/>
              <a:buNone/>
            </a:pPr>
            <a:endParaRPr lang="ru-RU" altLang="ru-RU" sz="1600"/>
          </a:p>
          <a:p>
            <a:pPr>
              <a:spcBef>
                <a:spcPct val="0"/>
              </a:spcBef>
              <a:buClrTx/>
              <a:buFontTx/>
              <a:buNone/>
            </a:pPr>
            <a:r>
              <a:rPr lang="ru-RU" altLang="ru-RU" sz="1600"/>
              <a:t>Для </a:t>
            </a:r>
            <a:r>
              <a:rPr lang="ru-RU" altLang="ru-RU" sz="1600" b="1"/>
              <a:t>«1С:Университет» </a:t>
            </a:r>
            <a:r>
              <a:rPr lang="ru-RU" altLang="ru-RU" sz="1600"/>
              <a:t>устанавливается сопровождение в рамках </a:t>
            </a:r>
            <a:r>
              <a:rPr lang="ru-RU" altLang="ru-RU" sz="1600" b="1"/>
              <a:t>«3-й категории»</a:t>
            </a:r>
            <a:endParaRPr lang="en-US" altLang="ru-RU" sz="1600" b="1"/>
          </a:p>
          <a:p>
            <a:pPr>
              <a:spcBef>
                <a:spcPct val="0"/>
              </a:spcBef>
              <a:buClrTx/>
              <a:buFont typeface="Wingdings" panose="05000000000000000000" pitchFamily="2" charset="2"/>
              <a:buChar char="§"/>
            </a:pPr>
            <a:endParaRPr lang="en-US" altLang="ru-RU" sz="1600"/>
          </a:p>
          <a:p>
            <a:pPr>
              <a:spcBef>
                <a:spcPct val="0"/>
              </a:spcBef>
              <a:buClrTx/>
              <a:buFontTx/>
              <a:buNone/>
            </a:pPr>
            <a:r>
              <a:rPr lang="ru-RU" altLang="ru-RU" sz="1600"/>
              <a:t>Подробную информацию можно получить по адресу </a:t>
            </a:r>
            <a:br>
              <a:rPr lang="ru-RU" altLang="ru-RU" sz="1600"/>
            </a:br>
            <a:r>
              <a:rPr lang="en-US" altLang="ru-RU" sz="1600">
                <a:hlinkClick r:id="rId4"/>
              </a:rPr>
              <a:t>https://solutions.1c.ru/catalog/university/support</a:t>
            </a:r>
            <a:r>
              <a:rPr lang="ru-RU" altLang="ru-RU" sz="1600"/>
              <a:t> </a:t>
            </a:r>
          </a:p>
          <a:p>
            <a:pPr>
              <a:spcBef>
                <a:spcPct val="0"/>
              </a:spcBef>
              <a:buClrTx/>
              <a:buFontTx/>
              <a:buNone/>
            </a:pPr>
            <a:endParaRPr lang="ru-RU" altLang="ru-RU" sz="1600"/>
          </a:p>
        </p:txBody>
      </p:sp>
      <p:sp>
        <p:nvSpPr>
          <p:cNvPr id="9" name="TextBox 4"/>
          <p:cNvSpPr txBox="1">
            <a:spLocks noChangeArrowheads="1"/>
          </p:cNvSpPr>
          <p:nvPr/>
        </p:nvSpPr>
        <p:spPr bwMode="auto">
          <a:xfrm>
            <a:off x="263525" y="3581400"/>
            <a:ext cx="118094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a:spcBef>
                <a:spcPct val="0"/>
              </a:spcBef>
              <a:buClrTx/>
              <a:buFontTx/>
              <a:buNone/>
            </a:pPr>
            <a:r>
              <a:rPr lang="ru-RU" altLang="ru-RU" sz="1600">
                <a:cs typeface="Arial" panose="020B0604020202020204" pitchFamily="34" charset="0"/>
              </a:rPr>
              <a:t>Для «1С:Университет ПРОФ» выполнен переход с ИТС Отраслевой на ключи 1С:СЛК</a:t>
            </a:r>
          </a:p>
          <a:p>
            <a:pPr>
              <a:spcBef>
                <a:spcPct val="0"/>
              </a:spcBef>
              <a:buClrTx/>
              <a:buFontTx/>
              <a:buNone/>
            </a:pPr>
            <a:endParaRPr lang="ru-RU" altLang="ru-RU" sz="1600">
              <a:cs typeface="Arial" panose="020B0604020202020204" pitchFamily="34" charset="0"/>
            </a:endParaRPr>
          </a:p>
          <a:p>
            <a:pPr>
              <a:spcBef>
                <a:spcPct val="0"/>
              </a:spcBef>
              <a:buClrTx/>
              <a:buFontTx/>
              <a:buNone/>
            </a:pPr>
            <a:r>
              <a:rPr lang="ru-RU" altLang="ru-RU" sz="1600">
                <a:cs typeface="Arial" panose="020B0604020202020204" pitchFamily="34" charset="0"/>
              </a:rPr>
              <a:t>Сопровождение </a:t>
            </a:r>
            <a:r>
              <a:rPr lang="ru-RU" altLang="ru-RU" sz="1600" b="1">
                <a:cs typeface="Arial" panose="020B0604020202020204" pitchFamily="34" charset="0"/>
              </a:rPr>
              <a:t>«1С:Университет ПРОФ» </a:t>
            </a:r>
            <a:r>
              <a:rPr lang="ru-RU" altLang="ru-RU" sz="1600">
                <a:cs typeface="Arial" panose="020B0604020202020204" pitchFamily="34" charset="0"/>
              </a:rPr>
              <a:t>осуществляется только при действующем договоре «1С:ИТС» и действующем ключе </a:t>
            </a:r>
            <a:r>
              <a:rPr lang="ru-RU" altLang="ru-RU" sz="1600" b="1">
                <a:cs typeface="Arial" panose="020B0604020202020204" pitchFamily="34" charset="0"/>
              </a:rPr>
              <a:t>1С:СЛК</a:t>
            </a:r>
            <a:r>
              <a:rPr lang="ru-RU" altLang="ru-RU" sz="1600">
                <a:cs typeface="Arial" panose="020B0604020202020204" pitchFamily="34" charset="0"/>
              </a:rPr>
              <a:t>. </a:t>
            </a:r>
          </a:p>
          <a:p>
            <a:pPr>
              <a:spcBef>
                <a:spcPct val="0"/>
              </a:spcBef>
              <a:buClrTx/>
              <a:buFontTx/>
              <a:buNone/>
            </a:pPr>
            <a:endParaRPr lang="ru-RU" altLang="ru-RU" sz="1600">
              <a:cs typeface="Arial" panose="020B0604020202020204" pitchFamily="34" charset="0"/>
            </a:endParaRPr>
          </a:p>
          <a:p>
            <a:pPr>
              <a:spcBef>
                <a:spcPct val="0"/>
              </a:spcBef>
              <a:buClrTx/>
              <a:buFontTx/>
              <a:buNone/>
            </a:pPr>
            <a:r>
              <a:rPr lang="ru-RU" altLang="ru-RU" sz="1600">
                <a:cs typeface="Arial" panose="020B0604020202020204" pitchFamily="34" charset="0"/>
              </a:rPr>
              <a:t>Подробную информацию можно получить по адресу </a:t>
            </a:r>
            <a:br>
              <a:rPr lang="ru-RU" altLang="ru-RU" sz="1600">
                <a:cs typeface="Arial" panose="020B0604020202020204" pitchFamily="34" charset="0"/>
              </a:rPr>
            </a:br>
            <a:r>
              <a:rPr lang="en-US" altLang="ru-RU" sz="1600">
                <a:cs typeface="Arial" panose="020B0604020202020204" pitchFamily="34" charset="0"/>
                <a:hlinkClick r:id="rId5"/>
              </a:rPr>
              <a:t>https://solutions.1c.ru/catalog/university-prof/support</a:t>
            </a:r>
            <a:r>
              <a:rPr lang="ru-RU" altLang="ru-RU" sz="1600">
                <a:cs typeface="Arial" panose="020B0604020202020204" pitchFamily="34" charset="0"/>
              </a:rPr>
              <a:t>  </a:t>
            </a:r>
          </a:p>
          <a:p>
            <a:pPr>
              <a:spcBef>
                <a:spcPct val="0"/>
              </a:spcBef>
              <a:buClrTx/>
              <a:buFontTx/>
              <a:buNone/>
            </a:pPr>
            <a:endParaRPr lang="ru-RU" altLang="ru-RU" sz="1600"/>
          </a:p>
        </p:txBody>
      </p:sp>
    </p:spTree>
    <p:extLst>
      <p:ext uri="{BB962C8B-B14F-4D97-AF65-F5344CB8AC3E}">
        <p14:creationId xmlns:p14="http://schemas.microsoft.com/office/powerpoint/2010/main" val="4268456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44</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5" name="Заголовок 1"/>
          <p:cNvSpPr>
            <a:spLocks noGrp="1"/>
          </p:cNvSpPr>
          <p:nvPr>
            <p:ph type="title"/>
          </p:nvPr>
        </p:nvSpPr>
        <p:spPr>
          <a:xfrm>
            <a:off x="1919288" y="0"/>
            <a:ext cx="10272712" cy="1143000"/>
          </a:xfrm>
        </p:spPr>
        <p:txBody>
          <a:bodyPr/>
          <a:lstStyle/>
          <a:p>
            <a:r>
              <a:rPr lang="ru-RU" altLang="ru-RU" sz="2400" b="1" smtClean="0">
                <a:latin typeface="Futura PT Demi" panose="020B0604020202020204" charset="0"/>
              </a:rPr>
              <a:t>Поддержка. 1С:СЛК</a:t>
            </a:r>
          </a:p>
        </p:txBody>
      </p:sp>
      <p:sp>
        <p:nvSpPr>
          <p:cNvPr id="6" name="Объект 2"/>
          <p:cNvSpPr txBox="1">
            <a:spLocks/>
          </p:cNvSpPr>
          <p:nvPr/>
        </p:nvSpPr>
        <p:spPr bwMode="auto">
          <a:xfrm>
            <a:off x="263525" y="1844675"/>
            <a:ext cx="1161732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CC0000"/>
              </a:buClr>
              <a:buChar char="•"/>
              <a:defRPr sz="2000">
                <a:solidFill>
                  <a:schemeClr val="tx1"/>
                </a:solidFill>
                <a:latin typeface="Futura PT Demi" panose="020B0702020204020303" pitchFamily="34" charset="0"/>
                <a:ea typeface="+mn-ea"/>
                <a:cs typeface="+mn-cs"/>
              </a:defRPr>
            </a:lvl1pPr>
            <a:lvl2pPr marL="742950" indent="-285750" algn="l" rtl="0" eaLnBrk="0" fontAlgn="base" hangingPunct="0">
              <a:spcBef>
                <a:spcPct val="20000"/>
              </a:spcBef>
              <a:spcAft>
                <a:spcPct val="0"/>
              </a:spcAft>
              <a:buClr>
                <a:srgbClr val="CC0000"/>
              </a:buClr>
              <a:buChar char="•"/>
              <a:defRPr>
                <a:solidFill>
                  <a:schemeClr val="tx1"/>
                </a:solidFill>
                <a:latin typeface="Futura PT Demi" panose="020B0702020204020303" pitchFamily="34" charset="0"/>
              </a:defRPr>
            </a:lvl2pPr>
            <a:lvl3pPr marL="1143000" indent="-228600" algn="l" rtl="0" eaLnBrk="0" fontAlgn="base" hangingPunct="0">
              <a:spcBef>
                <a:spcPct val="20000"/>
              </a:spcBef>
              <a:spcAft>
                <a:spcPct val="0"/>
              </a:spcAft>
              <a:buClr>
                <a:srgbClr val="CC0000"/>
              </a:buClr>
              <a:buChar char="•"/>
              <a:defRPr sz="1600">
                <a:solidFill>
                  <a:schemeClr val="tx1"/>
                </a:solidFill>
                <a:latin typeface="Futura PT Demi" panose="020B0702020204020303" pitchFamily="34" charset="0"/>
              </a:defRPr>
            </a:lvl3pPr>
            <a:lvl4pPr marL="1600200" indent="-228600" algn="l" rtl="0" eaLnBrk="0" fontAlgn="base" hangingPunct="0">
              <a:spcBef>
                <a:spcPct val="20000"/>
              </a:spcBef>
              <a:spcAft>
                <a:spcPct val="0"/>
              </a:spcAft>
              <a:buClr>
                <a:srgbClr val="CC0000"/>
              </a:buClr>
              <a:buChar char="•"/>
              <a:defRPr sz="1400">
                <a:solidFill>
                  <a:schemeClr val="tx1"/>
                </a:solidFill>
                <a:latin typeface="Futura PT Demi" panose="020B0702020204020303" pitchFamily="34" charset="0"/>
              </a:defRPr>
            </a:lvl4pPr>
            <a:lvl5pPr marL="2057400" indent="-228600" algn="l" rtl="0" eaLnBrk="0" fontAlgn="base" hangingPunct="0">
              <a:spcBef>
                <a:spcPct val="20000"/>
              </a:spcBef>
              <a:spcAft>
                <a:spcPct val="0"/>
              </a:spcAft>
              <a:buClr>
                <a:srgbClr val="CC0000"/>
              </a:buClr>
              <a:buChar char="•"/>
              <a:defRPr sz="1200">
                <a:solidFill>
                  <a:schemeClr val="tx1"/>
                </a:solidFill>
                <a:latin typeface="Futura PT Demi" panose="020B0702020204020303" pitchFamily="34" charset="0"/>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a:lstStyle>
          <a:p>
            <a:pPr>
              <a:spcAft>
                <a:spcPts val="600"/>
              </a:spcAft>
              <a:buClrTx/>
              <a:buFont typeface="Wingdings" panose="05000000000000000000" pitchFamily="2" charset="2"/>
              <a:buChar char="§"/>
              <a:defRPr/>
            </a:pPr>
            <a:r>
              <a:rPr lang="ru-RU" altLang="ru-RU" sz="1600" kern="0" dirty="0" smtClean="0">
                <a:solidFill>
                  <a:srgbClr val="000000"/>
                </a:solidFill>
                <a:latin typeface="Futura PT Demi" panose="020B0604020202020204" pitchFamily="34" charset="-52"/>
                <a:cs typeface="Arial" panose="020B0604020202020204" pitchFamily="34" charset="0"/>
              </a:rPr>
              <a:t>1С:Система лицензирования и защиты конфигураций (</a:t>
            </a:r>
            <a:r>
              <a:rPr lang="ru-RU" altLang="ru-RU" sz="1600" kern="0" dirty="0" smtClean="0">
                <a:solidFill>
                  <a:srgbClr val="000000"/>
                </a:solidFill>
                <a:latin typeface="Futura PT Demi" panose="020B0604020202020204" pitchFamily="34" charset="-52"/>
                <a:cs typeface="Arial" panose="020B0604020202020204" pitchFamily="34" charset="0"/>
                <a:hlinkClick r:id="rId4"/>
              </a:rPr>
              <a:t>https://solutions.1c.ru/catalog/slk</a:t>
            </a:r>
            <a:r>
              <a:rPr lang="ru-RU" altLang="ru-RU" sz="1600" kern="0" dirty="0" smtClean="0">
                <a:solidFill>
                  <a:srgbClr val="000000"/>
                </a:solidFill>
                <a:latin typeface="Futura PT Demi" panose="020B0604020202020204" pitchFamily="34" charset="-52"/>
                <a:cs typeface="Arial" panose="020B0604020202020204" pitchFamily="34" charset="0"/>
              </a:rPr>
              <a:t>)</a:t>
            </a:r>
          </a:p>
          <a:p>
            <a:pPr>
              <a:spcAft>
                <a:spcPts val="600"/>
              </a:spcAft>
              <a:buClrTx/>
              <a:buFont typeface="Wingdings" panose="05000000000000000000" pitchFamily="2" charset="2"/>
              <a:buChar char="§"/>
              <a:defRPr/>
            </a:pPr>
            <a:r>
              <a:rPr lang="ru-RU" altLang="ru-RU" sz="1600" kern="0" dirty="0" smtClean="0">
                <a:solidFill>
                  <a:srgbClr val="000000"/>
                </a:solidFill>
                <a:latin typeface="Futura PT Demi" panose="020B0604020202020204" pitchFamily="34" charset="-52"/>
                <a:cs typeface="Arial" panose="020B0604020202020204" pitchFamily="34" charset="0"/>
              </a:rPr>
              <a:t>в состав редакции 2.2 1С:Университет ПРОФ входит модуль 1С:СЛК. </a:t>
            </a:r>
          </a:p>
          <a:p>
            <a:pPr>
              <a:spcAft>
                <a:spcPts val="600"/>
              </a:spcAft>
              <a:buClrTx/>
              <a:buFont typeface="Wingdings" panose="05000000000000000000" pitchFamily="2" charset="2"/>
              <a:buChar char="§"/>
              <a:defRPr/>
            </a:pPr>
            <a:r>
              <a:rPr lang="ru-RU" altLang="ru-RU" sz="1600" kern="0" dirty="0" smtClean="0">
                <a:solidFill>
                  <a:srgbClr val="000000"/>
                </a:solidFill>
                <a:latin typeface="Futura PT Demi" panose="020B0604020202020204" pitchFamily="34" charset="-52"/>
                <a:cs typeface="Arial" panose="020B0604020202020204" pitchFamily="34" charset="0"/>
              </a:rPr>
              <a:t>вместо активации подписок выполняется активация ключей. Используется </a:t>
            </a:r>
            <a:r>
              <a:rPr lang="ru-RU" altLang="ru-RU" sz="1600" kern="0" dirty="0" err="1" smtClean="0">
                <a:solidFill>
                  <a:srgbClr val="000000"/>
                </a:solidFill>
                <a:latin typeface="Futura PT Demi" panose="020B0604020202020204" pitchFamily="34" charset="-52"/>
                <a:cs typeface="Arial" panose="020B0604020202020204" pitchFamily="34" charset="0"/>
              </a:rPr>
              <a:t>пин</a:t>
            </a:r>
            <a:r>
              <a:rPr lang="ru-RU" altLang="ru-RU" sz="1600" kern="0" dirty="0" smtClean="0">
                <a:solidFill>
                  <a:srgbClr val="000000"/>
                </a:solidFill>
                <a:latin typeface="Futura PT Demi" panose="020B0604020202020204" pitchFamily="34" charset="-52"/>
                <a:cs typeface="Arial" panose="020B0604020202020204" pitchFamily="34" charset="0"/>
              </a:rPr>
              <a:t>-код.</a:t>
            </a:r>
          </a:p>
          <a:p>
            <a:pPr>
              <a:spcAft>
                <a:spcPts val="600"/>
              </a:spcAft>
              <a:buClrTx/>
              <a:buFont typeface="Wingdings" panose="05000000000000000000" pitchFamily="2" charset="2"/>
              <a:buChar char="§"/>
              <a:defRPr/>
            </a:pPr>
            <a:r>
              <a:rPr lang="ru-RU" altLang="ru-RU" sz="1600" kern="0" dirty="0" smtClean="0">
                <a:solidFill>
                  <a:srgbClr val="000000"/>
                </a:solidFill>
                <a:latin typeface="Futura PT Demi" panose="020B0604020202020204" pitchFamily="34" charset="-52"/>
                <a:cs typeface="Arial" panose="020B0604020202020204" pitchFamily="34" charset="0"/>
              </a:rPr>
              <a:t>повышается степень защиты. </a:t>
            </a:r>
          </a:p>
          <a:p>
            <a:pPr>
              <a:spcAft>
                <a:spcPts val="600"/>
              </a:spcAft>
              <a:buClrTx/>
              <a:buFont typeface="Wingdings" panose="05000000000000000000" pitchFamily="2" charset="2"/>
              <a:buChar char="§"/>
              <a:defRPr/>
            </a:pPr>
            <a:r>
              <a:rPr lang="ru-RU" altLang="ru-RU" sz="1600" kern="0" dirty="0" smtClean="0">
                <a:solidFill>
                  <a:srgbClr val="000000"/>
                </a:solidFill>
                <a:latin typeface="Futura PT Demi" panose="020B0604020202020204" pitchFamily="34" charset="-52"/>
                <a:cs typeface="Arial" panose="020B0604020202020204" pitchFamily="34" charset="0"/>
              </a:rPr>
              <a:t>наличие действующего ключа позволяет устанавливать обновления конфигурации. </a:t>
            </a:r>
          </a:p>
          <a:p>
            <a:pPr>
              <a:spcAft>
                <a:spcPts val="600"/>
              </a:spcAft>
              <a:buClrTx/>
              <a:buFont typeface="Wingdings" panose="05000000000000000000" pitchFamily="2" charset="2"/>
              <a:buChar char="§"/>
              <a:defRPr/>
            </a:pPr>
            <a:r>
              <a:rPr lang="ru-RU" altLang="ru-RU" sz="1600" kern="0" dirty="0" smtClean="0">
                <a:solidFill>
                  <a:srgbClr val="000000"/>
                </a:solidFill>
                <a:latin typeface="Futura PT Demi" panose="020B0604020202020204" pitchFamily="34" charset="-52"/>
                <a:cs typeface="Arial" panose="020B0604020202020204" pitchFamily="34" charset="0"/>
              </a:rPr>
              <a:t>без активированного ключа обновление установить не получится, но продукт работать будет.</a:t>
            </a:r>
          </a:p>
          <a:p>
            <a:pPr>
              <a:spcAft>
                <a:spcPts val="600"/>
              </a:spcAft>
              <a:buClrTx/>
              <a:buFont typeface="Wingdings" panose="05000000000000000000" pitchFamily="2" charset="2"/>
              <a:buChar char="§"/>
              <a:defRPr/>
            </a:pPr>
            <a:r>
              <a:rPr lang="ru-RU" altLang="ru-RU" sz="1600" kern="0" dirty="0" smtClean="0">
                <a:solidFill>
                  <a:srgbClr val="000000"/>
                </a:solidFill>
                <a:latin typeface="Futura PT Demi" panose="020B0604020202020204" pitchFamily="34" charset="-52"/>
                <a:cs typeface="Arial" panose="020B0604020202020204" pitchFamily="34" charset="0"/>
              </a:rPr>
              <a:t>так же, как и с ИТС Отраслевой, для обращения на линию тех. поддержки потребуется активная подписка (активированный СЛК-ключ)</a:t>
            </a:r>
          </a:p>
        </p:txBody>
      </p:sp>
    </p:spTree>
    <p:extLst>
      <p:ext uri="{BB962C8B-B14F-4D97-AF65-F5344CB8AC3E}">
        <p14:creationId xmlns:p14="http://schemas.microsoft.com/office/powerpoint/2010/main" val="1069549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45</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Rectangle 3"/>
          <p:cNvSpPr txBox="1">
            <a:spLocks/>
          </p:cNvSpPr>
          <p:nvPr/>
        </p:nvSpPr>
        <p:spPr bwMode="auto">
          <a:xfrm>
            <a:off x="334963" y="6111875"/>
            <a:ext cx="106568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0000"/>
              </a:buClr>
              <a:buChar char="•"/>
              <a:defRPr sz="2000">
                <a:solidFill>
                  <a:schemeClr val="tx1"/>
                </a:solidFill>
                <a:latin typeface="Futura PT Demi" panose="020B0702020204020303" pitchFamily="34" charset="0"/>
                <a:ea typeface="+mn-ea"/>
                <a:cs typeface="+mn-cs"/>
              </a:defRPr>
            </a:lvl1pPr>
            <a:lvl2pPr marL="742950" indent="-285750" algn="l" rtl="0" eaLnBrk="0" fontAlgn="base" hangingPunct="0">
              <a:spcBef>
                <a:spcPct val="20000"/>
              </a:spcBef>
              <a:spcAft>
                <a:spcPct val="0"/>
              </a:spcAft>
              <a:buClr>
                <a:srgbClr val="CC0000"/>
              </a:buClr>
              <a:buChar char="•"/>
              <a:defRPr>
                <a:solidFill>
                  <a:schemeClr val="tx1"/>
                </a:solidFill>
                <a:latin typeface="Futura PT Demi" panose="020B0702020204020303" pitchFamily="34" charset="0"/>
              </a:defRPr>
            </a:lvl2pPr>
            <a:lvl3pPr marL="1143000" indent="-228600" algn="l" rtl="0" eaLnBrk="0" fontAlgn="base" hangingPunct="0">
              <a:spcBef>
                <a:spcPct val="20000"/>
              </a:spcBef>
              <a:spcAft>
                <a:spcPct val="0"/>
              </a:spcAft>
              <a:buClr>
                <a:srgbClr val="CC0000"/>
              </a:buClr>
              <a:buChar char="•"/>
              <a:defRPr sz="1600">
                <a:solidFill>
                  <a:schemeClr val="tx1"/>
                </a:solidFill>
                <a:latin typeface="Futura PT Demi" panose="020B0702020204020303" pitchFamily="34" charset="0"/>
              </a:defRPr>
            </a:lvl3pPr>
            <a:lvl4pPr marL="1600200" indent="-228600" algn="l" rtl="0" eaLnBrk="0" fontAlgn="base" hangingPunct="0">
              <a:spcBef>
                <a:spcPct val="20000"/>
              </a:spcBef>
              <a:spcAft>
                <a:spcPct val="0"/>
              </a:spcAft>
              <a:buClr>
                <a:srgbClr val="CC0000"/>
              </a:buClr>
              <a:buChar char="•"/>
              <a:defRPr sz="1400">
                <a:solidFill>
                  <a:schemeClr val="tx1"/>
                </a:solidFill>
                <a:latin typeface="Futura PT Demi" panose="020B0702020204020303" pitchFamily="34" charset="0"/>
              </a:defRPr>
            </a:lvl4pPr>
            <a:lvl5pPr marL="2057400" indent="-228600" algn="l" rtl="0" eaLnBrk="0" fontAlgn="base" hangingPunct="0">
              <a:spcBef>
                <a:spcPct val="20000"/>
              </a:spcBef>
              <a:spcAft>
                <a:spcPct val="0"/>
              </a:spcAft>
              <a:buClr>
                <a:srgbClr val="CC0000"/>
              </a:buClr>
              <a:buChar char="•"/>
              <a:defRPr sz="1200">
                <a:solidFill>
                  <a:schemeClr val="tx1"/>
                </a:solidFill>
                <a:latin typeface="Futura PT Demi" panose="020B0702020204020303" pitchFamily="34" charset="0"/>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a:lstStyle>
          <a:p>
            <a:pPr eaLnBrk="1" hangingPunct="1">
              <a:lnSpc>
                <a:spcPct val="80000"/>
              </a:lnSpc>
              <a:buFontTx/>
              <a:buNone/>
            </a:pPr>
            <a:r>
              <a:rPr lang="ru-RU" altLang="ru-RU" sz="1800" kern="0" smtClean="0">
                <a:latin typeface="Futura PT Demi" panose="020B0604020202020204" charset="0"/>
                <a:hlinkClick r:id="rId4"/>
              </a:rPr>
              <a:t>https://demo.solutions.1c.ru/portal/index.php?kod=UniversityPROF&amp;type=1</a:t>
            </a:r>
            <a:endParaRPr lang="ru-RU" altLang="ru-RU" sz="1800" kern="0" smtClean="0">
              <a:latin typeface="Futura PT Demi" panose="020B0604020202020204" charset="0"/>
            </a:endParaRP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6050" y="1546225"/>
            <a:ext cx="9504363"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bwMode="auto">
          <a:xfrm>
            <a:off x="1919288" y="0"/>
            <a:ext cx="102727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ru-RU" altLang="ru-RU" sz="2400" b="1" dirty="0" smtClean="0">
                <a:solidFill>
                  <a:schemeClr val="tx1"/>
                </a:solidFill>
                <a:latin typeface="Futura PT Demi" panose="020B0604020202020204" pitchFamily="34" charset="-52"/>
              </a:rPr>
              <a:t>Онлайн </a:t>
            </a:r>
            <a:r>
              <a:rPr lang="ru-RU" altLang="ru-RU" sz="2400" b="1" dirty="0" err="1" smtClean="0">
                <a:solidFill>
                  <a:schemeClr val="tx1"/>
                </a:solidFill>
                <a:latin typeface="Futura PT Demi" panose="020B0604020202020204" pitchFamily="34" charset="-52"/>
              </a:rPr>
              <a:t>демо</a:t>
            </a:r>
            <a:r>
              <a:rPr lang="ru-RU" altLang="ru-RU" sz="2400" b="1" dirty="0" smtClean="0">
                <a:solidFill>
                  <a:schemeClr val="tx1"/>
                </a:solidFill>
                <a:latin typeface="Futura PT Demi" panose="020B0604020202020204" pitchFamily="34" charset="-52"/>
              </a:rPr>
              <a:t>-доступ</a:t>
            </a:r>
            <a:r>
              <a:rPr lang="ru-RU" altLang="ru-RU" sz="2400" dirty="0" smtClean="0">
                <a:solidFill>
                  <a:schemeClr val="tx1"/>
                </a:solidFill>
                <a:latin typeface="Futura PT Demi" panose="020B0604020202020204" pitchFamily="34" charset="-52"/>
              </a:rPr>
              <a:t> </a:t>
            </a:r>
            <a:br>
              <a:rPr lang="ru-RU" altLang="ru-RU" sz="2400" dirty="0" smtClean="0">
                <a:solidFill>
                  <a:schemeClr val="tx1"/>
                </a:solidFill>
                <a:latin typeface="Futura PT Demi" panose="020B0604020202020204" pitchFamily="34" charset="-52"/>
              </a:rPr>
            </a:br>
            <a:r>
              <a:rPr lang="ru-RU" altLang="ru-RU" sz="2400" dirty="0" smtClean="0">
                <a:solidFill>
                  <a:schemeClr val="tx1"/>
                </a:solidFill>
                <a:latin typeface="Futura PT Demi" panose="020B0604020202020204" pitchFamily="34" charset="-52"/>
              </a:rPr>
              <a:t>(с установленным последним релизом) </a:t>
            </a:r>
            <a:endParaRPr lang="ru-RU" altLang="ru-RU" sz="2400" b="1" kern="0" dirty="0" smtClean="0">
              <a:latin typeface="Futura PT Demi" panose="020B0604020202020204" pitchFamily="34" charset="-52"/>
            </a:endParaRPr>
          </a:p>
        </p:txBody>
      </p:sp>
    </p:spTree>
    <p:extLst>
      <p:ext uri="{BB962C8B-B14F-4D97-AF65-F5344CB8AC3E}">
        <p14:creationId xmlns:p14="http://schemas.microsoft.com/office/powerpoint/2010/main" val="751806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31563" y="6435725"/>
            <a:ext cx="960437" cy="461963"/>
          </a:xfrm>
          <a:prstGeom prst="rect">
            <a:avLst/>
          </a:prstGeom>
          <a:noFill/>
        </p:spPr>
        <p:txBody>
          <a:bodyPr>
            <a:spAutoFit/>
          </a:bodyPr>
          <a:lstStyle/>
          <a:p>
            <a:pPr algn="r">
              <a:defRPr/>
            </a:pPr>
            <a:fld id="{9D8D1ED7-A494-4CED-8A0D-C7F4CCC9CE00}" type="slidenum">
              <a:rPr lang="en-US" sz="2400" b="1" smtClean="0">
                <a:effectLst>
                  <a:outerShdw blurRad="152400" sx="130000" sy="130000" algn="ctr" rotWithShape="0">
                    <a:srgbClr val="FFF200">
                      <a:alpha val="80000"/>
                    </a:srgbClr>
                  </a:outerShdw>
                </a:effectLst>
                <a:latin typeface="Futura PT Demi" panose="020B0604020202020204" pitchFamily="34" charset="-52"/>
              </a:rPr>
              <a:t>46</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Rectangle 2"/>
          <p:cNvSpPr txBox="1">
            <a:spLocks noChangeArrowheads="1"/>
          </p:cNvSpPr>
          <p:nvPr/>
        </p:nvSpPr>
        <p:spPr bwMode="auto">
          <a:xfrm>
            <a:off x="1992313" y="0"/>
            <a:ext cx="10199687" cy="1081088"/>
          </a:xfrm>
          <a:prstGeom prst="rect">
            <a:avLst/>
          </a:prstGeom>
          <a:noFill/>
          <a:ln>
            <a:noFill/>
          </a:ln>
          <a:extLst/>
        </p:spPr>
        <p:txBody>
          <a:bodyPr anchor="ct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defRPr/>
            </a:pPr>
            <a:r>
              <a:rPr lang="ru-RU" sz="2400" kern="0" dirty="0" smtClean="0">
                <a:solidFill>
                  <a:schemeClr val="tx1"/>
                </a:solidFill>
                <a:latin typeface="Futura PT Demi" panose="020B0604020202020204" pitchFamily="34" charset="-52"/>
              </a:rPr>
              <a:t>Источники информации</a:t>
            </a:r>
          </a:p>
        </p:txBody>
      </p:sp>
      <p:sp>
        <p:nvSpPr>
          <p:cNvPr id="10" name="Прямоугольник 3"/>
          <p:cNvSpPr>
            <a:spLocks noChangeArrowheads="1"/>
          </p:cNvSpPr>
          <p:nvPr/>
        </p:nvSpPr>
        <p:spPr bwMode="auto">
          <a:xfrm>
            <a:off x="263525" y="1484313"/>
            <a:ext cx="115220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eaLnBrk="1" hangingPunct="1">
              <a:spcBef>
                <a:spcPct val="0"/>
              </a:spcBef>
              <a:spcAft>
                <a:spcPct val="0"/>
              </a:spcAft>
              <a:buClrTx/>
              <a:buSzTx/>
              <a:buFontTx/>
              <a:buNone/>
              <a:defRPr/>
            </a:pPr>
            <a:r>
              <a:rPr lang="ru-RU" altLang="ru-RU" sz="1600" dirty="0" smtClean="0">
                <a:solidFill>
                  <a:schemeClr val="tx1"/>
                </a:solidFill>
                <a:latin typeface="Futura PT Demi" panose="020B0604020202020204" pitchFamily="34" charset="-52"/>
              </a:rPr>
              <a:t>Подробную информацию о функциональных возможностях подсистем можно получить на сайте фирмы «1С» и сайте компании «СГУ-</a:t>
            </a:r>
            <a:r>
              <a:rPr lang="ru-RU" altLang="ru-RU" sz="1600" dirty="0" err="1" smtClean="0">
                <a:solidFill>
                  <a:schemeClr val="tx1"/>
                </a:solidFill>
                <a:latin typeface="Futura PT Demi" panose="020B0604020202020204" pitchFamily="34" charset="-52"/>
              </a:rPr>
              <a:t>Инфоком</a:t>
            </a:r>
            <a:r>
              <a:rPr lang="ru-RU" altLang="ru-RU" sz="1600" dirty="0" smtClean="0">
                <a:solidFill>
                  <a:schemeClr val="tx1"/>
                </a:solidFill>
                <a:latin typeface="Futura PT Demi" panose="020B0604020202020204" pitchFamily="34" charset="-52"/>
              </a:rPr>
              <a:t>». </a:t>
            </a:r>
          </a:p>
          <a:p>
            <a:pPr eaLnBrk="1" hangingPunct="1">
              <a:spcBef>
                <a:spcPct val="0"/>
              </a:spcBef>
              <a:spcAft>
                <a:spcPct val="0"/>
              </a:spcAft>
              <a:buClrTx/>
              <a:buSzTx/>
              <a:buFontTx/>
              <a:buNone/>
              <a:defRPr/>
            </a:pPr>
            <a:endParaRPr lang="ru-RU" altLang="ru-RU" sz="1600" dirty="0" smtClean="0">
              <a:solidFill>
                <a:schemeClr val="tx1"/>
              </a:solidFill>
              <a:latin typeface="Futura PT Demi" panose="020B0604020202020204" pitchFamily="34" charset="-52"/>
            </a:endParaRPr>
          </a:p>
          <a:p>
            <a:pPr eaLnBrk="1" hangingPunct="1">
              <a:spcBef>
                <a:spcPct val="0"/>
              </a:spcBef>
              <a:spcAft>
                <a:spcPct val="0"/>
              </a:spcAft>
              <a:buClrTx/>
              <a:buSzTx/>
              <a:buFontTx/>
              <a:buNone/>
              <a:defRPr/>
            </a:pPr>
            <a:r>
              <a:rPr lang="en-US" altLang="ru-RU" sz="1600" dirty="0" smtClean="0">
                <a:solidFill>
                  <a:schemeClr val="accent5">
                    <a:lumMod val="50000"/>
                  </a:schemeClr>
                </a:solidFill>
                <a:latin typeface="Futura PT Demi" panose="020B0604020202020204" pitchFamily="34" charset="-52"/>
                <a:hlinkClick r:id="rId3"/>
              </a:rPr>
              <a:t>1c.ru</a:t>
            </a:r>
            <a:endParaRPr lang="ru-RU" altLang="ru-RU" sz="1600" dirty="0" smtClean="0">
              <a:solidFill>
                <a:schemeClr val="accent5">
                  <a:lumMod val="50000"/>
                </a:schemeClr>
              </a:solidFill>
              <a:latin typeface="Futura PT Demi" panose="020B0604020202020204" pitchFamily="34" charset="-52"/>
            </a:endParaRP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smtClean="0">
                <a:solidFill>
                  <a:schemeClr val="tx1"/>
                </a:solidFill>
                <a:latin typeface="Futura PT Demi" panose="020B0604020202020204" pitchFamily="34" charset="-52"/>
              </a:rPr>
              <a:t>карточка «1С:Университет ПРОФ» - </a:t>
            </a:r>
            <a:r>
              <a:rPr lang="en-US" altLang="ru-RU" sz="1600" dirty="0" smtClean="0">
                <a:solidFill>
                  <a:schemeClr val="tx1"/>
                </a:solidFill>
                <a:latin typeface="Futura PT Demi" panose="020B0604020202020204" pitchFamily="34" charset="-52"/>
                <a:hlinkClick r:id="rId4"/>
              </a:rPr>
              <a:t>http://solutions.1c.ru/catalog/university-prof</a:t>
            </a:r>
            <a:r>
              <a:rPr lang="en-US" altLang="ru-RU" sz="1600" dirty="0" smtClean="0">
                <a:solidFill>
                  <a:schemeClr val="tx1"/>
                </a:solidFill>
                <a:latin typeface="Futura PT Demi" panose="020B0604020202020204" pitchFamily="34" charset="-52"/>
              </a:rPr>
              <a:t> </a:t>
            </a:r>
            <a:r>
              <a:rPr lang="ru-RU" altLang="ru-RU" sz="1600" dirty="0" smtClean="0">
                <a:solidFill>
                  <a:schemeClr val="tx1"/>
                </a:solidFill>
                <a:latin typeface="Futura PT Demi" panose="020B0604020202020204" pitchFamily="34" charset="-52"/>
              </a:rPr>
              <a:t>  </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smtClean="0">
                <a:solidFill>
                  <a:schemeClr val="tx1"/>
                </a:solidFill>
                <a:latin typeface="Futura PT Demi" panose="020B0604020202020204" pitchFamily="34" charset="-52"/>
              </a:rPr>
              <a:t>карточка «1С:Университет» - </a:t>
            </a:r>
            <a:r>
              <a:rPr lang="en-US" altLang="ru-RU" sz="1600" dirty="0" smtClean="0">
                <a:solidFill>
                  <a:schemeClr val="tx1"/>
                </a:solidFill>
                <a:latin typeface="Futura PT Demi" panose="020B0604020202020204" pitchFamily="34" charset="-52"/>
                <a:hlinkClick r:id="rId3"/>
              </a:rPr>
              <a:t>http://solutions.1c.ru/catalog/university</a:t>
            </a:r>
            <a:r>
              <a:rPr lang="ru-RU" altLang="ru-RU" sz="1600" dirty="0" smtClean="0">
                <a:solidFill>
                  <a:schemeClr val="tx1"/>
                </a:solidFill>
                <a:latin typeface="Futura PT Demi" panose="020B0604020202020204" pitchFamily="34" charset="-52"/>
              </a:rPr>
              <a:t>  </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smtClean="0">
                <a:solidFill>
                  <a:schemeClr val="tx1"/>
                </a:solidFill>
                <a:latin typeface="Futura PT Demi" panose="020B0604020202020204" pitchFamily="34" charset="-52"/>
              </a:rPr>
              <a:t>официальное информационное письмо об изменении стоимости и запуске электронных поставок - </a:t>
            </a:r>
            <a:r>
              <a:rPr lang="en-US" altLang="ru-RU" sz="1600" dirty="0" smtClean="0">
                <a:solidFill>
                  <a:schemeClr val="tx1"/>
                </a:solidFill>
                <a:latin typeface="Futura PT Demi" panose="020B0604020202020204" pitchFamily="34" charset="-52"/>
                <a:hlinkClick r:id="rId5"/>
              </a:rPr>
              <a:t>http://1c.ru/news/info.jsp?id=23782</a:t>
            </a:r>
            <a:r>
              <a:rPr lang="ru-RU" altLang="ru-RU" sz="1600" dirty="0" smtClean="0">
                <a:solidFill>
                  <a:schemeClr val="tx1"/>
                </a:solidFill>
                <a:latin typeface="Futura PT Demi" panose="020B0604020202020204" pitchFamily="34" charset="-52"/>
              </a:rPr>
              <a:t> </a:t>
            </a:r>
          </a:p>
          <a:p>
            <a:pPr eaLnBrk="1" hangingPunct="1">
              <a:lnSpc>
                <a:spcPct val="110000"/>
              </a:lnSpc>
              <a:spcBef>
                <a:spcPct val="50000"/>
              </a:spcBef>
              <a:spcAft>
                <a:spcPct val="0"/>
              </a:spcAft>
              <a:buClr>
                <a:srgbClr val="CC3300"/>
              </a:buClr>
              <a:buSzTx/>
              <a:buFont typeface="Wingdings" pitchFamily="2" charset="2"/>
              <a:buChar char="§"/>
              <a:defRPr/>
            </a:pPr>
            <a:endParaRPr lang="ru-RU" altLang="ru-RU" sz="1600" dirty="0" smtClean="0">
              <a:solidFill>
                <a:schemeClr val="tx1"/>
              </a:solidFill>
              <a:latin typeface="Futura PT Demi" panose="020B0604020202020204" pitchFamily="34" charset="-52"/>
            </a:endParaRPr>
          </a:p>
          <a:p>
            <a:pPr eaLnBrk="1" hangingPunct="1">
              <a:spcBef>
                <a:spcPct val="0"/>
              </a:spcBef>
              <a:spcAft>
                <a:spcPct val="0"/>
              </a:spcAft>
              <a:buClrTx/>
              <a:buSzTx/>
              <a:buFontTx/>
              <a:buNone/>
              <a:defRPr/>
            </a:pPr>
            <a:r>
              <a:rPr lang="ru-RU" altLang="ru-RU" sz="1600" dirty="0" smtClean="0">
                <a:solidFill>
                  <a:schemeClr val="tx1"/>
                </a:solidFill>
                <a:latin typeface="Futura PT Demi" panose="020B0604020202020204" pitchFamily="34" charset="-52"/>
                <a:hlinkClick r:id="rId6"/>
              </a:rPr>
              <a:t>http://www.sgu-infocom.ru</a:t>
            </a:r>
            <a:endParaRPr lang="ru-RU" altLang="ru-RU" sz="1600" dirty="0" smtClean="0">
              <a:solidFill>
                <a:schemeClr val="tx1"/>
              </a:solidFill>
              <a:latin typeface="Futura PT Demi" panose="020B0604020202020204" pitchFamily="34" charset="-52"/>
            </a:endParaRP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smtClean="0">
                <a:solidFill>
                  <a:schemeClr val="tx1"/>
                </a:solidFill>
                <a:latin typeface="Futura PT Demi" panose="020B0604020202020204" pitchFamily="34" charset="-52"/>
              </a:rPr>
              <a:t>презентации </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smtClean="0">
                <a:solidFill>
                  <a:schemeClr val="tx1"/>
                </a:solidFill>
                <a:latin typeface="Futura PT Demi" panose="020B0604020202020204" pitchFamily="34" charset="-52"/>
              </a:rPr>
              <a:t>перечень вузов, в которых внедрен</a:t>
            </a:r>
            <a:r>
              <a:rPr lang="en-US" altLang="ru-RU" sz="1600" dirty="0" smtClean="0">
                <a:solidFill>
                  <a:schemeClr val="tx1"/>
                </a:solidFill>
                <a:latin typeface="Futura PT Demi" panose="020B0604020202020204" pitchFamily="34" charset="-52"/>
              </a:rPr>
              <a:t>/</a:t>
            </a:r>
            <a:r>
              <a:rPr lang="ru-RU" altLang="ru-RU" sz="1600" dirty="0" smtClean="0">
                <a:solidFill>
                  <a:schemeClr val="tx1"/>
                </a:solidFill>
                <a:latin typeface="Futura PT Demi" panose="020B0604020202020204" pitchFamily="34" charset="-52"/>
              </a:rPr>
              <a:t>внедряется «1С:Университет» и «1С:Университет ПРОФ»</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b="1" dirty="0" smtClean="0">
                <a:solidFill>
                  <a:schemeClr val="tx1"/>
                </a:solidFill>
                <a:latin typeface="Futura PT Demi" panose="020B0604020202020204" pitchFamily="34" charset="-52"/>
              </a:rPr>
              <a:t>видеозаписи </a:t>
            </a:r>
            <a:r>
              <a:rPr lang="ru-RU" altLang="ru-RU" sz="1600" b="1" dirty="0" err="1" smtClean="0">
                <a:solidFill>
                  <a:schemeClr val="tx1"/>
                </a:solidFill>
                <a:latin typeface="Futura PT Demi" panose="020B0604020202020204" pitchFamily="34" charset="-52"/>
              </a:rPr>
              <a:t>вебинаров</a:t>
            </a:r>
            <a:endParaRPr lang="ru-RU" altLang="ru-RU" sz="1600" b="1" dirty="0" smtClean="0">
              <a:solidFill>
                <a:schemeClr val="tx1"/>
              </a:solidFill>
              <a:latin typeface="Futura PT Demi" panose="020B0604020202020204" pitchFamily="34" charset="-52"/>
            </a:endParaRPr>
          </a:p>
          <a:p>
            <a:pPr algn="ctr" eaLnBrk="1" hangingPunct="1">
              <a:spcBef>
                <a:spcPct val="0"/>
              </a:spcBef>
              <a:spcAft>
                <a:spcPct val="0"/>
              </a:spcAft>
              <a:buClrTx/>
              <a:buSzTx/>
              <a:buFontTx/>
              <a:buNone/>
              <a:defRPr/>
            </a:pPr>
            <a:endParaRPr lang="ru-RU" altLang="ru-RU" sz="1600" dirty="0" smtClean="0">
              <a:solidFill>
                <a:schemeClr val="tx1"/>
              </a:solidFill>
              <a:latin typeface="Futura PT Demi" panose="020B0604020202020204" pitchFamily="34" charset="-5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7263" y="1268413"/>
            <a:ext cx="8523287" cy="720725"/>
          </a:xfrm>
        </p:spPr>
        <p:txBody>
          <a:bodyPr/>
          <a:lstStyle/>
          <a:p>
            <a:pPr algn="ctr">
              <a:defRPr/>
            </a:pPr>
            <a:r>
              <a:rPr lang="ru-RU" dirty="0"/>
              <a:t>Спасибо за внимание!</a:t>
            </a:r>
          </a:p>
        </p:txBody>
      </p:sp>
      <p:sp>
        <p:nvSpPr>
          <p:cNvPr id="41987" name="Текст 2"/>
          <p:cNvSpPr>
            <a:spLocks noGrp="1"/>
          </p:cNvSpPr>
          <p:nvPr>
            <p:ph type="body" idx="1"/>
          </p:nvPr>
        </p:nvSpPr>
        <p:spPr>
          <a:xfrm>
            <a:off x="957263" y="1989138"/>
            <a:ext cx="10363200" cy="4364037"/>
          </a:xfrm>
        </p:spPr>
        <p:txBody>
          <a:bodyPr/>
          <a:lstStyle/>
          <a:p>
            <a:r>
              <a:rPr lang="ru-RU" altLang="ru-RU" dirty="0" smtClean="0"/>
              <a:t>ФИРМА «1С» </a:t>
            </a:r>
          </a:p>
          <a:p>
            <a:r>
              <a:rPr lang="ru-RU" altLang="ru-RU" dirty="0" err="1" smtClean="0"/>
              <a:t>web</a:t>
            </a:r>
            <a:r>
              <a:rPr lang="ru-RU" altLang="ru-RU" dirty="0" smtClean="0"/>
              <a:t>: </a:t>
            </a:r>
            <a:r>
              <a:rPr lang="ru-RU" altLang="ru-RU" dirty="0" smtClean="0">
                <a:hlinkClick r:id="rId3"/>
              </a:rPr>
              <a:t>http://solutions.1c.ru/catalog/university-prof</a:t>
            </a:r>
            <a:endParaRPr lang="ru-RU" altLang="ru-RU" dirty="0" smtClean="0"/>
          </a:p>
          <a:p>
            <a:r>
              <a:rPr lang="ru-RU" altLang="ru-RU" dirty="0" err="1" smtClean="0"/>
              <a:t>web</a:t>
            </a:r>
            <a:r>
              <a:rPr lang="ru-RU" altLang="ru-RU" dirty="0" smtClean="0"/>
              <a:t>: </a:t>
            </a:r>
            <a:r>
              <a:rPr lang="ru-RU" altLang="ru-RU" dirty="0" smtClean="0">
                <a:hlinkClick r:id="rId4"/>
              </a:rPr>
              <a:t>http://solutions.1c.ru/catalog/university</a:t>
            </a:r>
            <a:endParaRPr lang="ru-RU" altLang="ru-RU" dirty="0" smtClean="0"/>
          </a:p>
          <a:p>
            <a:r>
              <a:rPr lang="ru-RU" altLang="ru-RU" dirty="0" smtClean="0"/>
              <a:t>тел. +7 (495) 737-92-57</a:t>
            </a:r>
          </a:p>
          <a:p>
            <a:r>
              <a:rPr lang="ru-RU" altLang="ru-RU" dirty="0" smtClean="0"/>
              <a:t/>
            </a:r>
            <a:br>
              <a:rPr lang="ru-RU" altLang="ru-RU" dirty="0" smtClean="0"/>
            </a:br>
            <a:endParaRPr lang="ru-RU" altLang="ru-RU" dirty="0" smtClean="0"/>
          </a:p>
          <a:p>
            <a:r>
              <a:rPr lang="ru-RU" altLang="ru-RU" dirty="0" smtClean="0"/>
              <a:t>ООО «СГУ-Инфоком»</a:t>
            </a:r>
          </a:p>
          <a:p>
            <a:r>
              <a:rPr lang="ru-RU" altLang="ru-RU" dirty="0" err="1" smtClean="0"/>
              <a:t>web</a:t>
            </a:r>
            <a:r>
              <a:rPr lang="ru-RU" altLang="ru-RU" dirty="0" smtClean="0"/>
              <a:t>: </a:t>
            </a:r>
            <a:r>
              <a:rPr lang="ru-RU" altLang="ru-RU" dirty="0" smtClean="0">
                <a:hlinkClick r:id="rId5"/>
              </a:rPr>
              <a:t>http://sgu-infocom.ru</a:t>
            </a:r>
            <a:endParaRPr lang="ru-RU" altLang="ru-RU" dirty="0" smtClean="0"/>
          </a:p>
          <a:p>
            <a:r>
              <a:rPr lang="ru-RU" altLang="ru-RU" dirty="0" smtClean="0"/>
              <a:t>e-</a:t>
            </a:r>
            <a:r>
              <a:rPr lang="ru-RU" altLang="ru-RU" dirty="0" err="1" smtClean="0"/>
              <a:t>mail</a:t>
            </a:r>
            <a:r>
              <a:rPr lang="ru-RU" altLang="ru-RU" dirty="0" smtClean="0"/>
              <a:t>: </a:t>
            </a:r>
            <a:r>
              <a:rPr lang="ru-RU" altLang="ru-RU" dirty="0" smtClean="0">
                <a:hlinkClick r:id="rId6"/>
              </a:rPr>
              <a:t>1с@sgu-infocom.ru</a:t>
            </a:r>
            <a:r>
              <a:rPr lang="ru-RU" altLang="ru-RU" dirty="0" smtClean="0"/>
              <a:t/>
            </a:r>
            <a:br>
              <a:rPr lang="ru-RU" altLang="ru-RU" dirty="0" smtClean="0"/>
            </a:br>
            <a:r>
              <a:rPr lang="ru-RU" altLang="ru-RU" dirty="0" smtClean="0"/>
              <a:t>1С-Коннект: </a:t>
            </a:r>
            <a:r>
              <a:rPr lang="ru-RU" altLang="ru-RU" dirty="0" smtClean="0">
                <a:hlinkClick r:id="rId7"/>
              </a:rPr>
              <a:t>ЛК Отраслевые решения линейки 1С:Университет</a:t>
            </a:r>
            <a:endParaRPr lang="ru-RU" altLang="ru-RU" dirty="0" smtClean="0"/>
          </a:p>
          <a:p>
            <a:r>
              <a:rPr lang="ru-RU" altLang="ru-RU" dirty="0" smtClean="0"/>
              <a:t>тел. +7 (499) 700-00-65</a:t>
            </a:r>
          </a:p>
        </p:txBody>
      </p:sp>
      <p:pic>
        <p:nvPicPr>
          <p:cNvPr id="41988" name="Picture 4" descr="http://qrcoder.ru/code/?http%3A%2F%2Fsolutions.1c.ru%2Fcatalog%2Funiversity-prof&amp;6&amp;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93238" y="2384425"/>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8" descr="http://qrcoder.ru/code/?http%3A%2F%2Fsgu-infocom.ru&amp;6&amp;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50375" y="4640263"/>
            <a:ext cx="174148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231563" y="6435725"/>
            <a:ext cx="960437" cy="461963"/>
          </a:xfrm>
          <a:prstGeom prst="rect">
            <a:avLst/>
          </a:prstGeom>
          <a:noFill/>
        </p:spPr>
        <p:txBody>
          <a:bodyPr>
            <a:spAutoFit/>
          </a:bodyPr>
          <a:lstStyle/>
          <a:p>
            <a:pPr algn="r">
              <a:defRPr/>
            </a:pPr>
            <a:fld id="{9D8D1ED7-A494-4CED-8A0D-C7F4CCC9CE00}" type="slidenum">
              <a:rPr lang="en-US" sz="2400" b="1" smtClean="0">
                <a:effectLst>
                  <a:outerShdw blurRad="152400" sx="130000" sy="130000" algn="ctr" rotWithShape="0">
                    <a:srgbClr val="FFF200">
                      <a:alpha val="80000"/>
                    </a:srgbClr>
                  </a:outerShdw>
                </a:effectLst>
                <a:latin typeface="Futura PT Demi" panose="020B0604020202020204" pitchFamily="34" charset="-52"/>
              </a:rPr>
              <a:t>47</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Tree>
    <p:extLst>
      <p:ext uri="{BB962C8B-B14F-4D97-AF65-F5344CB8AC3E}">
        <p14:creationId xmlns:p14="http://schemas.microsoft.com/office/powerpoint/2010/main" val="89142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5</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11" name="Объект 2"/>
          <p:cNvSpPr>
            <a:spLocks noGrp="1"/>
          </p:cNvSpPr>
          <p:nvPr>
            <p:ph idx="1"/>
          </p:nvPr>
        </p:nvSpPr>
        <p:spPr>
          <a:xfrm>
            <a:off x="250825" y="1666875"/>
            <a:ext cx="11941175" cy="5184775"/>
          </a:xfrm>
        </p:spPr>
        <p:txBody>
          <a:bodyPr/>
          <a:lstStyle/>
          <a:p>
            <a:pPr marL="0" indent="0">
              <a:buFontTx/>
              <a:buNone/>
              <a:defRPr/>
            </a:pPr>
            <a:r>
              <a:rPr lang="ru-RU" sz="1800" b="1" dirty="0"/>
              <a:t>Стоимость владения</a:t>
            </a:r>
          </a:p>
          <a:p>
            <a:pPr>
              <a:defRPr/>
            </a:pPr>
            <a:r>
              <a:rPr lang="ru-RU" sz="1800" dirty="0"/>
              <a:t>Стоимость «1С:Университет» – 96 т.р., «1С:Университет ПРОФ» – 248 </a:t>
            </a:r>
            <a:r>
              <a:rPr lang="ru-RU" sz="1800" dirty="0" err="1"/>
              <a:t>т.р</a:t>
            </a:r>
            <a:r>
              <a:rPr lang="ru-RU" sz="1800" dirty="0"/>
              <a:t>.</a:t>
            </a:r>
          </a:p>
          <a:p>
            <a:pPr>
              <a:defRPr/>
            </a:pPr>
            <a:r>
              <a:rPr lang="ru-RU" altLang="ru-RU" sz="1800" dirty="0"/>
              <a:t>Поддержка </a:t>
            </a:r>
            <a:r>
              <a:rPr lang="ru-RU" sz="1800" dirty="0"/>
              <a:t>«1С:Университет» – 54,8 </a:t>
            </a:r>
            <a:r>
              <a:rPr lang="ru-RU" sz="1800" dirty="0" err="1"/>
              <a:t>т.р</a:t>
            </a:r>
            <a:r>
              <a:rPr lang="ru-RU" sz="1800" dirty="0"/>
              <a:t>./год (ИТС Отраслевой), </a:t>
            </a:r>
            <a:r>
              <a:rPr lang="ru-RU" altLang="ru-RU" sz="1800" dirty="0"/>
              <a:t>«1С:Университет ПРОФ» </a:t>
            </a:r>
            <a:r>
              <a:rPr lang="ru-RU" sz="1800" dirty="0"/>
              <a:t>– </a:t>
            </a:r>
            <a:r>
              <a:rPr lang="ru-RU" altLang="ru-RU" sz="1800" dirty="0"/>
              <a:t>165 </a:t>
            </a:r>
            <a:r>
              <a:rPr lang="ru-RU" altLang="ru-RU" sz="1800" dirty="0" err="1"/>
              <a:t>т.р</a:t>
            </a:r>
            <a:r>
              <a:rPr lang="ru-RU" altLang="ru-RU" sz="1800" dirty="0"/>
              <a:t>./год (СЛК)</a:t>
            </a:r>
            <a:endParaRPr lang="ru-RU" sz="1800" dirty="0"/>
          </a:p>
          <a:p>
            <a:pPr>
              <a:defRPr/>
            </a:pPr>
            <a:r>
              <a:rPr lang="ru-RU" sz="1800" dirty="0"/>
              <a:t>Лицензия на сервер – 86,4 т.р.</a:t>
            </a:r>
          </a:p>
          <a:p>
            <a:pPr>
              <a:defRPr/>
            </a:pPr>
            <a:r>
              <a:rPr lang="ru-RU" sz="1800" dirty="0"/>
              <a:t>Клиентская лицензия – примерно 3,7 т.р., достаточно 200 – 500 лицензий</a:t>
            </a:r>
          </a:p>
          <a:p>
            <a:pPr>
              <a:defRPr/>
            </a:pPr>
            <a:r>
              <a:rPr lang="ru-RU" sz="1800" dirty="0"/>
              <a:t>Объем адаптаций под требования вуза – по согласованию</a:t>
            </a:r>
          </a:p>
          <a:p>
            <a:pPr marL="0" indent="0">
              <a:buFontTx/>
              <a:buNone/>
              <a:defRPr/>
            </a:pPr>
            <a:r>
              <a:rPr lang="ru-RU" sz="1800" b="1" dirty="0"/>
              <a:t>Особенности решения</a:t>
            </a:r>
          </a:p>
          <a:p>
            <a:pPr>
              <a:defRPr/>
            </a:pPr>
            <a:r>
              <a:rPr lang="ru-RU" sz="1800" dirty="0"/>
              <a:t>Соответствие нормативной базе, постоянные обновления (4-5 в год)</a:t>
            </a:r>
          </a:p>
          <a:p>
            <a:pPr>
              <a:defRPr/>
            </a:pPr>
            <a:r>
              <a:rPr lang="ru-RU" sz="1800" dirty="0"/>
              <a:t>Взаимодействие с вузовским сообществом</a:t>
            </a:r>
          </a:p>
          <a:p>
            <a:pPr marL="0" indent="0">
              <a:buFontTx/>
              <a:buNone/>
              <a:defRPr/>
            </a:pPr>
            <a:r>
              <a:rPr lang="ru-RU" sz="1800" b="1" dirty="0"/>
              <a:t>Особенности комплексного внедрения</a:t>
            </a:r>
          </a:p>
          <a:p>
            <a:pPr>
              <a:defRPr/>
            </a:pPr>
            <a:r>
              <a:rPr lang="ru-RU" sz="1800" dirty="0"/>
              <a:t>Продолжительность внедрения от 6 мес. до 3-х лет </a:t>
            </a:r>
          </a:p>
          <a:p>
            <a:pPr>
              <a:defRPr/>
            </a:pPr>
            <a:r>
              <a:rPr lang="ru-RU" sz="1800" dirty="0"/>
              <a:t>Привлечение лучших партнеров, гарантии фирмы «1С»</a:t>
            </a:r>
          </a:p>
          <a:p>
            <a:pPr marL="0" indent="0">
              <a:buFontTx/>
              <a:buNone/>
              <a:defRPr/>
            </a:pPr>
            <a:r>
              <a:rPr lang="ru-RU" sz="1800" b="1" dirty="0"/>
              <a:t>Технология</a:t>
            </a:r>
          </a:p>
          <a:p>
            <a:pPr>
              <a:defRPr/>
            </a:pPr>
            <a:r>
              <a:rPr lang="ru-RU" sz="1800" dirty="0"/>
              <a:t>«1С:Предприятие 8.3»/«1С:Предприятие 8.3</a:t>
            </a:r>
            <a:r>
              <a:rPr lang="en-US" sz="1800" dirty="0"/>
              <a:t>z</a:t>
            </a:r>
            <a:r>
              <a:rPr lang="ru-RU" sz="1800" dirty="0"/>
              <a:t>», открытый код, работа с веб браузерами</a:t>
            </a:r>
          </a:p>
          <a:p>
            <a:pPr>
              <a:defRPr/>
            </a:pPr>
            <a:r>
              <a:rPr lang="ru-RU" sz="1800" dirty="0"/>
              <a:t>Штатное обновление с «1С:Университет» на «1С:Университет ПРОФ»</a:t>
            </a:r>
          </a:p>
        </p:txBody>
      </p:sp>
      <p:sp>
        <p:nvSpPr>
          <p:cNvPr id="12" name="Заголовок 1"/>
          <p:cNvSpPr>
            <a:spLocks noGrp="1" noChangeArrowheads="1"/>
          </p:cNvSpPr>
          <p:nvPr>
            <p:ph type="title"/>
          </p:nvPr>
        </p:nvSpPr>
        <p:spPr>
          <a:xfrm>
            <a:off x="2208213" y="115888"/>
            <a:ext cx="6818312" cy="1081087"/>
          </a:xfrm>
        </p:spPr>
        <p:txBody>
          <a:bodyPr/>
          <a:lstStyle/>
          <a:p>
            <a:r>
              <a:rPr lang="ru-RU" altLang="ru-RU" b="1" dirty="0" smtClean="0">
                <a:solidFill>
                  <a:srgbClr val="000000"/>
                </a:solidFill>
                <a:latin typeface="Futura PT Demi" panose="020B0604020202020204" charset="0"/>
              </a:rPr>
              <a:t>«1С:Университет» и </a:t>
            </a:r>
            <a:br>
              <a:rPr lang="ru-RU" altLang="ru-RU" b="1" dirty="0" smtClean="0">
                <a:solidFill>
                  <a:srgbClr val="000000"/>
                </a:solidFill>
                <a:latin typeface="Futura PT Demi" panose="020B0604020202020204" charset="0"/>
              </a:rPr>
            </a:br>
            <a:r>
              <a:rPr lang="ru-RU" altLang="ru-RU" b="1" dirty="0" smtClean="0">
                <a:solidFill>
                  <a:srgbClr val="000000"/>
                </a:solidFill>
                <a:latin typeface="Futura PT Demi" panose="020B0604020202020204" charset="0"/>
              </a:rPr>
              <a:t>«1С:Университет ПРОФ». </a:t>
            </a:r>
            <a:r>
              <a:rPr lang="ru-RU" altLang="ru-RU" dirty="0" smtClean="0">
                <a:solidFill>
                  <a:srgbClr val="000000"/>
                </a:solidFill>
                <a:latin typeface="Futura PT Demi" panose="020B0604020202020204" charset="0"/>
              </a:rPr>
              <a:t/>
            </a:r>
            <a:br>
              <a:rPr lang="ru-RU" altLang="ru-RU" dirty="0" smtClean="0">
                <a:solidFill>
                  <a:srgbClr val="000000"/>
                </a:solidFill>
                <a:latin typeface="Futura PT Demi" panose="020B0604020202020204" charset="0"/>
              </a:rPr>
            </a:br>
            <a:r>
              <a:rPr lang="ru-RU" altLang="ru-RU" dirty="0" smtClean="0">
                <a:solidFill>
                  <a:srgbClr val="000000"/>
                </a:solidFill>
                <a:latin typeface="Futura PT Demi" panose="020B0604020202020204" charset="0"/>
              </a:rPr>
              <a:t>Дополнительная информация.</a:t>
            </a:r>
            <a:endParaRPr lang="ru-RU" altLang="ru-RU" dirty="0" smtClean="0">
              <a:latin typeface="Futura PT Demi" panose="020B0604020202020204" charset="0"/>
            </a:endParaRPr>
          </a:p>
        </p:txBody>
      </p:sp>
    </p:spTree>
    <p:extLst>
      <p:ext uri="{BB962C8B-B14F-4D97-AF65-F5344CB8AC3E}">
        <p14:creationId xmlns:p14="http://schemas.microsoft.com/office/powerpoint/2010/main" val="2837001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6</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11" name="Заголовок 1"/>
          <p:cNvSpPr>
            <a:spLocks noGrp="1"/>
          </p:cNvSpPr>
          <p:nvPr>
            <p:ph type="title"/>
          </p:nvPr>
        </p:nvSpPr>
        <p:spPr>
          <a:xfrm>
            <a:off x="1992313" y="0"/>
            <a:ext cx="10199687" cy="1081088"/>
          </a:xfrm>
        </p:spPr>
        <p:txBody>
          <a:bodyPr/>
          <a:lstStyle/>
          <a:p>
            <a:r>
              <a:rPr lang="ru-RU" altLang="ru-RU" sz="2400" b="1" dirty="0">
                <a:latin typeface="Futura PT Demi" panose="020B0604020202020204" charset="0"/>
              </a:rPr>
              <a:t>«</a:t>
            </a:r>
            <a:r>
              <a:rPr lang="ru-RU" altLang="ru-RU" sz="2400" b="1" dirty="0" smtClean="0">
                <a:latin typeface="Futura PT Demi" panose="020B0604020202020204" charset="0"/>
              </a:rPr>
              <a:t>1С:Университет» и «1С:Университет ПРОФ». </a:t>
            </a:r>
            <a:br>
              <a:rPr lang="ru-RU" altLang="ru-RU" sz="2400" b="1" dirty="0" smtClean="0">
                <a:latin typeface="Futura PT Demi" panose="020B0604020202020204" charset="0"/>
              </a:rPr>
            </a:br>
            <a:r>
              <a:rPr lang="ru-RU" altLang="ru-RU" sz="2400" b="1" dirty="0" smtClean="0">
                <a:latin typeface="Futura PT Demi" panose="020B0604020202020204" charset="0"/>
              </a:rPr>
              <a:t>Структура конфигурации.</a:t>
            </a: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496" y="908720"/>
            <a:ext cx="8910022" cy="5858778"/>
          </a:xfrm>
          <a:prstGeom prst="rect">
            <a:avLst/>
          </a:prstGeom>
        </p:spPr>
      </p:pic>
      <p:sp>
        <p:nvSpPr>
          <p:cNvPr id="13" name="Скругленный прямоугольник 12"/>
          <p:cNvSpPr/>
          <p:nvPr/>
        </p:nvSpPr>
        <p:spPr>
          <a:xfrm>
            <a:off x="2639616" y="4509120"/>
            <a:ext cx="1368152"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2056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7</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noChangeArrowheads="1"/>
          </p:cNvSpPr>
          <p:nvPr>
            <p:ph type="title"/>
          </p:nvPr>
        </p:nvSpPr>
        <p:spPr>
          <a:xfrm>
            <a:off x="2208213" y="115888"/>
            <a:ext cx="7416800" cy="1484312"/>
          </a:xfrm>
        </p:spPr>
        <p:txBody>
          <a:bodyPr/>
          <a:lstStyle/>
          <a:p>
            <a:r>
              <a:rPr lang="ru-RU" altLang="ru-RU" b="1" dirty="0" smtClean="0">
                <a:solidFill>
                  <a:srgbClr val="000000"/>
                </a:solidFill>
                <a:latin typeface="Futura PT Demi" panose="020B0604020202020204" charset="0"/>
              </a:rPr>
              <a:t>«1С:Университет» и</a:t>
            </a:r>
            <a:br>
              <a:rPr lang="ru-RU" altLang="ru-RU" b="1" dirty="0" smtClean="0">
                <a:solidFill>
                  <a:srgbClr val="000000"/>
                </a:solidFill>
                <a:latin typeface="Futura PT Demi" panose="020B0604020202020204" charset="0"/>
              </a:rPr>
            </a:br>
            <a:r>
              <a:rPr lang="ru-RU" altLang="ru-RU" b="1" dirty="0" smtClean="0">
                <a:solidFill>
                  <a:srgbClr val="000000"/>
                </a:solidFill>
                <a:latin typeface="Futura PT Demi" panose="020B0604020202020204" charset="0"/>
              </a:rPr>
              <a:t>«1С:Университет ПРОФ».</a:t>
            </a:r>
            <a:r>
              <a:rPr lang="ru-RU" altLang="ru-RU" dirty="0" smtClean="0">
                <a:solidFill>
                  <a:srgbClr val="000000"/>
                </a:solidFill>
                <a:latin typeface="Futura PT Demi" panose="020B0604020202020204" charset="0"/>
              </a:rPr>
              <a:t/>
            </a:r>
            <a:br>
              <a:rPr lang="ru-RU" altLang="ru-RU" dirty="0" smtClean="0">
                <a:solidFill>
                  <a:srgbClr val="000000"/>
                </a:solidFill>
                <a:latin typeface="Futura PT Demi" panose="020B0604020202020204" charset="0"/>
              </a:rPr>
            </a:br>
            <a:r>
              <a:rPr lang="ru-RU" altLang="ru-RU" dirty="0" smtClean="0">
                <a:latin typeface="Futura PT Demi" panose="020B0604020202020204" charset="0"/>
              </a:rPr>
              <a:t>Единая информационная среда по организации приемной кампании</a:t>
            </a:r>
          </a:p>
        </p:txBody>
      </p:sp>
      <p:pic>
        <p:nvPicPr>
          <p:cNvPr id="10"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088" y="1773238"/>
            <a:ext cx="11898312"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65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3269" y="861367"/>
            <a:ext cx="65690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3" y="4293096"/>
            <a:ext cx="10363200" cy="2304256"/>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dirty="0"/>
              <a:t>«1С:Университет ПРОФ» </a:t>
            </a:r>
            <a:r>
              <a:rPr lang="ru-RU" sz="4000" dirty="0" smtClean="0"/>
              <a:t>текущее состояние </a:t>
            </a:r>
            <a:r>
              <a:rPr lang="ru-RU" sz="4000" dirty="0"/>
              <a:t>разработки механизмов интеграции «1С:Университет ПРОФ» с </a:t>
            </a:r>
            <a:r>
              <a:rPr lang="ru-RU" sz="4000" dirty="0" err="1"/>
              <a:t>Суперсервисом</a:t>
            </a:r>
            <a:r>
              <a:rPr lang="ru-RU" sz="4000" dirty="0"/>
              <a:t> «Поступление в вуз онлайн»</a:t>
            </a:r>
            <a:endParaRPr lang="ru-RU" sz="4000" kern="0" dirty="0"/>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8</a:t>
            </a:fld>
            <a:endParaRPr lang="ru-RU" altLang="ru-RU" sz="2400" b="1" smtClean="0">
              <a:effectLst>
                <a:outerShdw blurRad="38100" dist="38100" dir="2700000" algn="tl">
                  <a:srgbClr val="C0C0C0"/>
                </a:outerShdw>
              </a:effectLst>
            </a:endParaRPr>
          </a:p>
        </p:txBody>
      </p:sp>
      <p:pic>
        <p:nvPicPr>
          <p:cNvPr id="8" name="Рисунок 7"/>
          <p:cNvPicPr>
            <a:picLocks noChangeAspect="1"/>
          </p:cNvPicPr>
          <p:nvPr/>
        </p:nvPicPr>
        <p:blipFill>
          <a:blip r:embed="rId3"/>
          <a:stretch>
            <a:fillRect/>
          </a:stretch>
        </p:blipFill>
        <p:spPr>
          <a:xfrm>
            <a:off x="10469518" y="403968"/>
            <a:ext cx="811058" cy="864792"/>
          </a:xfrm>
          <a:prstGeom prst="rect">
            <a:avLst/>
          </a:prstGeom>
        </p:spPr>
      </p:pic>
    </p:spTree>
    <p:extLst>
      <p:ext uri="{BB962C8B-B14F-4D97-AF65-F5344CB8AC3E}">
        <p14:creationId xmlns:p14="http://schemas.microsoft.com/office/powerpoint/2010/main" val="2466715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8" name="TextBox 7"/>
          <p:cNvSpPr txBox="1"/>
          <p:nvPr/>
        </p:nvSpPr>
        <p:spPr>
          <a:xfrm>
            <a:off x="11231563" y="6435725"/>
            <a:ext cx="960437" cy="461963"/>
          </a:xfrm>
          <a:prstGeom prst="rect">
            <a:avLst/>
          </a:prstGeom>
          <a:noFill/>
        </p:spPr>
        <p:txBody>
          <a:bodyPr>
            <a:spAutoFit/>
          </a:bodyPr>
          <a:lstStyle/>
          <a:p>
            <a:pPr algn="r">
              <a:defRPr/>
            </a:pPr>
            <a:fld id="{44FD7144-1BD2-49CE-9BC7-33E213FDE162}" type="slidenum">
              <a:rPr lang="en-US" sz="2400" b="1" smtClean="0">
                <a:effectLst>
                  <a:outerShdw blurRad="152400" sx="130000" sy="130000" algn="ctr" rotWithShape="0">
                    <a:srgbClr val="FFF200">
                      <a:alpha val="80000"/>
                    </a:srgbClr>
                  </a:outerShdw>
                </a:effectLst>
                <a:latin typeface="Futura PT Demi" panose="020B0604020202020204" pitchFamily="34" charset="-52"/>
              </a:rPr>
              <a:t>9</a:t>
            </a:fld>
            <a:endParaRPr lang="ru-RU" sz="2400" b="1" dirty="0">
              <a:effectLst>
                <a:outerShdw blurRad="152400" sx="130000" sy="130000" algn="ctr" rotWithShape="0">
                  <a:srgbClr val="FFF200">
                    <a:alpha val="80000"/>
                  </a:srgbClr>
                </a:outerShdw>
              </a:effectLst>
              <a:latin typeface="Futura PT Demi" panose="020B0604020202020204" pitchFamily="34" charset="-52"/>
            </a:endParaRPr>
          </a:p>
        </p:txBody>
      </p:sp>
      <p:sp>
        <p:nvSpPr>
          <p:cNvPr id="9" name="Заголовок 1"/>
          <p:cNvSpPr>
            <a:spLocks noGrp="1" noChangeArrowheads="1"/>
          </p:cNvSpPr>
          <p:nvPr>
            <p:ph type="title"/>
          </p:nvPr>
        </p:nvSpPr>
        <p:spPr>
          <a:xfrm>
            <a:off x="2208213" y="115888"/>
            <a:ext cx="7416800" cy="1484312"/>
          </a:xfrm>
        </p:spPr>
        <p:txBody>
          <a:bodyPr/>
          <a:lstStyle/>
          <a:p>
            <a:r>
              <a:rPr lang="ru-RU" dirty="0"/>
              <a:t>Текущее </a:t>
            </a:r>
            <a:r>
              <a:rPr lang="ru-RU" dirty="0" smtClean="0"/>
              <a:t>состояние </a:t>
            </a:r>
            <a:r>
              <a:rPr lang="ru-RU" dirty="0"/>
              <a:t>разработки механизмов интеграции «1С:Университет ПРОФ» с </a:t>
            </a:r>
            <a:r>
              <a:rPr lang="ru-RU" dirty="0" err="1"/>
              <a:t>Суперсервисом</a:t>
            </a:r>
            <a:r>
              <a:rPr lang="ru-RU" dirty="0"/>
              <a:t> «Поступление в вуз онлайн»</a:t>
            </a:r>
            <a:endParaRPr lang="ru-RU" altLang="ru-RU" dirty="0" smtClean="0">
              <a:latin typeface="Futura PT Demi" panose="020B0604020202020204" charset="0"/>
            </a:endParaRPr>
          </a:p>
        </p:txBody>
      </p:sp>
      <p:sp>
        <p:nvSpPr>
          <p:cNvPr id="6" name="Объект 2"/>
          <p:cNvSpPr>
            <a:spLocks noGrp="1"/>
          </p:cNvSpPr>
          <p:nvPr>
            <p:ph idx="1"/>
          </p:nvPr>
        </p:nvSpPr>
        <p:spPr>
          <a:xfrm>
            <a:off x="695399" y="1600200"/>
            <a:ext cx="11088613" cy="1612776"/>
          </a:xfrm>
        </p:spPr>
        <p:txBody>
          <a:bodyPr/>
          <a:lstStyle/>
          <a:p>
            <a:pPr marL="0" indent="0">
              <a:buNone/>
            </a:pPr>
            <a:r>
              <a:rPr lang="ru-RU" dirty="0"/>
              <a:t>Уважаемые клиенты и партнеры фирмы «1С», пользователи «1С:Университет ПРОФ»! </a:t>
            </a:r>
          </a:p>
          <a:p>
            <a:pPr marL="0" indent="0">
              <a:buNone/>
            </a:pPr>
            <a:r>
              <a:rPr lang="ru-RU" dirty="0"/>
              <a:t> </a:t>
            </a:r>
            <a:r>
              <a:rPr lang="ru-RU" dirty="0" smtClean="0"/>
              <a:t>В </a:t>
            </a:r>
            <a:r>
              <a:rPr lang="ru-RU" dirty="0"/>
              <a:t>настоящий момент на линию поддержки «1С:Университет ПРОФ» поступают обращения с просьбой сообщить статус работ и даты окончания реализации механизмов интеграции «1С:Университет ПРОФ» с </a:t>
            </a:r>
            <a:r>
              <a:rPr lang="ru-RU" dirty="0" err="1"/>
              <a:t>Суперсервис</a:t>
            </a:r>
            <a:r>
              <a:rPr lang="ru-RU" dirty="0" smtClean="0"/>
              <a:t>.</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392519083"/>
              </p:ext>
            </p:extLst>
          </p:nvPr>
        </p:nvGraphicFramePr>
        <p:xfrm>
          <a:off x="551384" y="3052625"/>
          <a:ext cx="11089232" cy="3408459"/>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811408">
                  <a:extLst>
                    <a:ext uri="{9D8B030D-6E8A-4147-A177-3AD203B41FA5}">
                      <a16:colId xmlns:a16="http://schemas.microsoft.com/office/drawing/2014/main" val="639817806"/>
                    </a:ext>
                  </a:extLst>
                </a:gridCol>
                <a:gridCol w="9277824">
                  <a:extLst>
                    <a:ext uri="{9D8B030D-6E8A-4147-A177-3AD203B41FA5}">
                      <a16:colId xmlns:a16="http://schemas.microsoft.com/office/drawing/2014/main" val="2065436455"/>
                    </a:ext>
                  </a:extLst>
                </a:gridCol>
              </a:tblGrid>
              <a:tr h="448383">
                <a:tc gridSpan="2">
                  <a:txBody>
                    <a:bodyPr/>
                    <a:lstStyle/>
                    <a:p>
                      <a:r>
                        <a:rPr lang="ru-RU" dirty="0" smtClean="0">
                          <a:solidFill>
                            <a:schemeClr val="tx1"/>
                          </a:solidFill>
                        </a:rPr>
                        <a:t>Даты публикации/изменения спецификации взаимодействия по API со стороны ЦИТИС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tc>
                <a:extLst>
                  <a:ext uri="{0D108BD9-81ED-4DB2-BD59-A6C34878D82A}">
                    <a16:rowId xmlns:a16="http://schemas.microsoft.com/office/drawing/2014/main" val="4019819493"/>
                  </a:ext>
                </a:extLst>
              </a:tr>
              <a:tr h="383903">
                <a:tc>
                  <a:txBody>
                    <a:bodyPr/>
                    <a:lstStyle/>
                    <a:p>
                      <a:r>
                        <a:rPr lang="ru-RU" dirty="0" smtClean="0">
                          <a:solidFill>
                            <a:schemeClr val="tx1"/>
                          </a:solidFill>
                        </a:rPr>
                        <a:t>14.02.2022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rPr>
                        <a:t>появление первоначального проекта спецификации без файлов XSD схем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478385"/>
                  </a:ext>
                </a:extLst>
              </a:tr>
              <a:tr h="383903">
                <a:tc>
                  <a:txBody>
                    <a:bodyPr/>
                    <a:lstStyle/>
                    <a:p>
                      <a:r>
                        <a:rPr lang="ru-RU" dirty="0" smtClean="0"/>
                        <a:t>15.02.2022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появление файлов XSD схем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1790224"/>
                  </a:ext>
                </a:extLst>
              </a:tr>
              <a:tr h="383903">
                <a:tc>
                  <a:txBody>
                    <a:bodyPr/>
                    <a:lstStyle/>
                    <a:p>
                      <a:r>
                        <a:rPr lang="ru-RU" dirty="0" smtClean="0"/>
                        <a:t>16.02.2022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rPr>
                        <a:t>доработка файлов </a:t>
                      </a:r>
                      <a:r>
                        <a:rPr lang="en-US" dirty="0" smtClean="0">
                          <a:solidFill>
                            <a:schemeClr val="tx1"/>
                          </a:solidFill>
                        </a:rPr>
                        <a:t>XSD </a:t>
                      </a:r>
                      <a:r>
                        <a:rPr lang="ru-RU" dirty="0" smtClean="0">
                          <a:solidFill>
                            <a:schemeClr val="tx1"/>
                          </a:solidFill>
                        </a:rPr>
                        <a:t>схем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626072"/>
                  </a:ext>
                </a:extLst>
              </a:tr>
              <a:tr h="383903">
                <a:tc>
                  <a:txBody>
                    <a:bodyPr/>
                    <a:lstStyle/>
                    <a:p>
                      <a:r>
                        <a:rPr lang="ru-RU" dirty="0" smtClean="0"/>
                        <a:t>22.02.2022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t>обновление спецификации, доработка файлов XSD схем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972282"/>
                  </a:ext>
                </a:extLst>
              </a:tr>
              <a:tr h="383903">
                <a:tc>
                  <a:txBody>
                    <a:bodyPr/>
                    <a:lstStyle/>
                    <a:p>
                      <a:r>
                        <a:rPr lang="ru-RU" dirty="0" smtClean="0"/>
                        <a:t>03.03.2022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обновление спецификации, доработка файлов XSD схем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044973"/>
                  </a:ext>
                </a:extLst>
              </a:tr>
              <a:tr h="656658">
                <a:tc>
                  <a:txBody>
                    <a:bodyPr/>
                    <a:lstStyle/>
                    <a:p>
                      <a:r>
                        <a:rPr lang="ru-RU" dirty="0" smtClean="0"/>
                        <a:t>15.03.2022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t>изменение схем взаимодействия (без предоставления обновленной спецификации и файлов XSD схем). Ограничена</a:t>
                      </a:r>
                      <a:r>
                        <a:rPr lang="ru-RU" baseline="0" dirty="0" smtClean="0"/>
                        <a:t> работа </a:t>
                      </a:r>
                      <a:r>
                        <a:rPr lang="ru-RU" dirty="0" smtClean="0"/>
                        <a:t>выгрузки</a:t>
                      </a:r>
                      <a:r>
                        <a:rPr lang="ru-RU" baseline="0" dirty="0" smtClean="0"/>
                        <a:t> вступительных испытаний </a:t>
                      </a:r>
                      <a:r>
                        <a:rPr lang="ru-RU" dirty="0" smtClean="0"/>
                        <a:t>по API</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694632"/>
                  </a:ext>
                </a:extLst>
              </a:tr>
              <a:tr h="383903">
                <a:tc>
                  <a:txBody>
                    <a:bodyPr/>
                    <a:lstStyle/>
                    <a:p>
                      <a:r>
                        <a:rPr lang="ru-RU" dirty="0" smtClean="0"/>
                        <a:t>23.03.2022</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t>обновление спецификации, доработка файлов XSD схем</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8064066"/>
                  </a:ext>
                </a:extLst>
              </a:tr>
            </a:tbl>
          </a:graphicData>
        </a:graphic>
      </p:graphicFrame>
    </p:spTree>
    <p:extLst>
      <p:ext uri="{BB962C8B-B14F-4D97-AF65-F5344CB8AC3E}">
        <p14:creationId xmlns:p14="http://schemas.microsoft.com/office/powerpoint/2010/main" val="2610404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31639</TotalTime>
  <Words>3341</Words>
  <Application>Microsoft Office PowerPoint</Application>
  <PresentationFormat>Широкоэкранный</PresentationFormat>
  <Paragraphs>391</Paragraphs>
  <Slides>47</Slides>
  <Notes>44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47</vt:i4>
      </vt:variant>
    </vt:vector>
  </HeadingPairs>
  <TitlesOfParts>
    <vt:vector size="54" baseType="lpstr">
      <vt:lpstr>Wingdings</vt:lpstr>
      <vt:lpstr>Calibri</vt:lpstr>
      <vt:lpstr>Futura PT Demi</vt:lpstr>
      <vt:lpstr>Futura PT Book</vt:lpstr>
      <vt:lpstr>Arial</vt:lpstr>
      <vt:lpstr>Times New Roman</vt:lpstr>
      <vt:lpstr>Специальное оформление</vt:lpstr>
      <vt:lpstr>Презентация PowerPoint</vt:lpstr>
      <vt:lpstr>Презентация PowerPoint</vt:lpstr>
      <vt:lpstr>Презентация PowerPoint</vt:lpstr>
      <vt:lpstr>«1С:Университет» и «1С:Университет ПРОФ».  Особенности «1С:Университет ПРОФ» и различия  одинаковых подсистем</vt:lpstr>
      <vt:lpstr>«1С:Университет» и  «1С:Университет ПРОФ».  Дополнительная информация.</vt:lpstr>
      <vt:lpstr>«1С:Университет» и «1С:Университет ПРОФ».  Структура конфигурации.</vt:lpstr>
      <vt:lpstr>«1С:Университет» и «1С:Университет ПРОФ». Единая информационная среда по организации приемной кампании</vt:lpstr>
      <vt:lpstr>Презентация PowerPoint</vt:lpstr>
      <vt:lpstr>Текущее состояние разработки механизмов интеграции «1С:Университет ПРОФ» с Суперсервисом «Поступление в вуз онлайн»</vt:lpstr>
      <vt:lpstr>Текущее состояние разработки механизмов интеграции «1С:Университет ПРОФ» с Суперсервисом «Поступление в вуз онлайн»</vt:lpstr>
      <vt:lpstr>Текущее состояние разработки механизмов интеграции «1С:Университет ПРОФ» с Суперсервисом «Поступление в вуз онлайн»</vt:lpstr>
      <vt:lpstr>Текущее состояние разработки механизмов интеграции «1С:Университет ПРОФ» с Суперсервисом «Поступление в вуз онлайн»</vt:lpstr>
      <vt:lpstr>Суперсервис «Поступление в вуз онлайн» Методические материалы </vt:lpstr>
      <vt:lpstr>Ответы на часто задаваемые вопросы при работе с «1С:Университет ПРОФ» </vt:lpstr>
      <vt:lpstr>Интеграция «1С:Университет ПРОФ»  с Суперсервисом «Поступление в вуз онлайн». Популярные вопросы </vt:lpstr>
      <vt:lpstr>Презентация PowerPoint</vt:lpstr>
      <vt:lpstr>Взаимодействие «1С:Университет ПРОФ»  с ФИС ГИА и приема</vt:lpstr>
      <vt:lpstr>Взаимодействие с ФИС ГИА и приема Этап I. Первоначальная настройка обмена данными</vt:lpstr>
      <vt:lpstr>Заполнение объектов в «1С:Университет» и «1С:Университет ПРОФ».  Взаимосвязь с ФИС ГИА и приема на этапе настройки приемной кампании</vt:lpstr>
      <vt:lpstr>Заполнение объектов в «1С:Университет» и «1С:Университет ПРОФ».  Взаимосвязь с ФИС ГИА и приема на этапе настройки приемной кампании</vt:lpstr>
      <vt:lpstr>Заполнение объектов в «1С:Университет» и «1С:Университет ПРОФ».  Взаимосвязь с ФИС ГИА и приема на этапе настройки приемной кампании</vt:lpstr>
      <vt:lpstr>Заполнение объектов в «1С:Университет» и «1С:Университет ПРОФ».  Взаимосвязь с ФИС ГИА и приема на этапе настройки приемной кампании</vt:lpstr>
      <vt:lpstr>Заполнение объектов в «1С:Университет» и «1С:Университет ПРОФ».  Взаимосвязь с ФИС ГИА и приема на этапе настройки приемной кампании</vt:lpstr>
      <vt:lpstr>Заполнение объектов в «1С:Университет» и «1С:Университет ПРОФ».  Взаимосвязь с ФИС ГИА и приема на этапе настройки приемной кампании</vt:lpstr>
      <vt:lpstr>Взаимодействие с ФИС ГИА и приема Этап I. Первоначальная настройка обмена данными</vt:lpstr>
      <vt:lpstr>Заполнение объектов в «1С:Университет» и «1С:Университет ПРОФ».  Взаимосвязь с ФИС ГИА и приема на этапе настройки приемной кампании</vt:lpstr>
      <vt:lpstr>Взаимодействие с ФИС ГИА и приема Этап I. Первоначальная настройка обмена данными</vt:lpstr>
      <vt:lpstr>Заполнение объектов в «1С:Университет» и «1С:Университет ПРОФ».  Взаимосвязь с ФИС ГИА и приема на этапе настройки приемной кампании</vt:lpstr>
      <vt:lpstr>Заполнение объектов в «1С:Университет» и «1С:Университет ПРОФ».  Популярный вопрос по первоначальной настройке обмена данными с ФИС ГИА и приема</vt:lpstr>
      <vt:lpstr>Заполнение объектов в «1С:Университет» и «1С:Университет ПРОФ».  Взаимосвязь с ФИС ГИА и приема на этапе настройки приемной кампании</vt:lpstr>
      <vt:lpstr>Взаимодействие с ФИС ГИА и приема Этап II. Выгрузка данных о приемной кампании </vt:lpstr>
      <vt:lpstr>Взаимодействие с ФИС ГИА и приема Этап II. Выгрузка данных о приемной кампании </vt:lpstr>
      <vt:lpstr>Взаимодействие с ФИС ГИА и приема Этап II. Выгрузка данных о приемной кампании </vt:lpstr>
      <vt:lpstr>Взаимодействие с ФИС ГИА и приема Этап II. Выгрузка данных о приемной кампании </vt:lpstr>
      <vt:lpstr>Взаимодействие с ФИС ГИА и приема Этап III. Выгрузка заявлений абитуриентов  в ФИС ГИА и приема</vt:lpstr>
      <vt:lpstr>Взаимодействие с ФИС ГИА и приема Этап III. Выгрузка заявлений абитуриентов  в ФИС ГИА и приема</vt:lpstr>
      <vt:lpstr>Взаимодействие с ФИС ГИА и приема Часто задаваемые вопросы при выгрузке заявлений абитуриентов в ФИС ГИА и приема</vt:lpstr>
      <vt:lpstr>Взаимодействие с ФИС ГИА и приема Этап IV. Выгрузка приказов</vt:lpstr>
      <vt:lpstr>Взаимодействие с ФИС ГИА и приема Этап IV. Выгрузка приказов</vt:lpstr>
      <vt:lpstr>Взаимодействие с ФИС ГИА и приема Часто задаваемые вопросы по выгрузке приказов  в ФИС ГИА и приема</vt:lpstr>
      <vt:lpstr>Презентация PowerPoint</vt:lpstr>
      <vt:lpstr>Презентация PowerPoint</vt:lpstr>
      <vt:lpstr>Поддержка. 1С:КП Отраслевой и 1С:СЛК</vt:lpstr>
      <vt:lpstr>Поддержка. 1С:СЛК</vt:lpstr>
      <vt:lpstr>Презентация PowerPoint</vt:lpstr>
      <vt:lpstr>Презентация PowerPoint</vt:lpstr>
      <vt:lpstr>Спасибо за внимание!</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Fomin_D</dc:creator>
  <cp:lastModifiedBy>Кристина Синченкова</cp:lastModifiedBy>
  <cp:revision>1169</cp:revision>
  <dcterms:created xsi:type="dcterms:W3CDTF">2015-09-09T08:16:26Z</dcterms:created>
  <dcterms:modified xsi:type="dcterms:W3CDTF">2022-03-29T08:58:32Z</dcterms:modified>
</cp:coreProperties>
</file>