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1"/>
  </p:sldMasterIdLst>
  <p:notesMasterIdLst>
    <p:notesMasterId r:id="rId79"/>
  </p:notesMasterIdLst>
  <p:sldIdLst>
    <p:sldId id="257" r:id="rId2"/>
    <p:sldId id="369" r:id="rId3"/>
    <p:sldId id="368" r:id="rId4"/>
    <p:sldId id="371" r:id="rId5"/>
    <p:sldId id="370" r:id="rId6"/>
    <p:sldId id="372" r:id="rId7"/>
    <p:sldId id="373" r:id="rId8"/>
    <p:sldId id="375" r:id="rId9"/>
    <p:sldId id="377" r:id="rId10"/>
    <p:sldId id="378" r:id="rId11"/>
    <p:sldId id="376" r:id="rId12"/>
    <p:sldId id="441" r:id="rId13"/>
    <p:sldId id="303" r:id="rId14"/>
    <p:sldId id="293" r:id="rId15"/>
    <p:sldId id="385" r:id="rId16"/>
    <p:sldId id="386" r:id="rId17"/>
    <p:sldId id="387" r:id="rId18"/>
    <p:sldId id="379" r:id="rId19"/>
    <p:sldId id="380" r:id="rId20"/>
    <p:sldId id="381" r:id="rId21"/>
    <p:sldId id="382" r:id="rId22"/>
    <p:sldId id="384" r:id="rId23"/>
    <p:sldId id="383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404" r:id="rId41"/>
    <p:sldId id="405" r:id="rId42"/>
    <p:sldId id="406" r:id="rId43"/>
    <p:sldId id="407" r:id="rId44"/>
    <p:sldId id="408" r:id="rId45"/>
    <p:sldId id="409" r:id="rId46"/>
    <p:sldId id="411" r:id="rId47"/>
    <p:sldId id="412" r:id="rId48"/>
    <p:sldId id="413" r:id="rId49"/>
    <p:sldId id="414" r:id="rId50"/>
    <p:sldId id="415" r:id="rId51"/>
    <p:sldId id="416" r:id="rId52"/>
    <p:sldId id="417" r:id="rId53"/>
    <p:sldId id="418" r:id="rId54"/>
    <p:sldId id="419" r:id="rId55"/>
    <p:sldId id="420" r:id="rId56"/>
    <p:sldId id="421" r:id="rId57"/>
    <p:sldId id="422" r:id="rId58"/>
    <p:sldId id="423" r:id="rId59"/>
    <p:sldId id="424" r:id="rId60"/>
    <p:sldId id="425" r:id="rId61"/>
    <p:sldId id="426" r:id="rId62"/>
    <p:sldId id="427" r:id="rId63"/>
    <p:sldId id="428" r:id="rId64"/>
    <p:sldId id="429" r:id="rId65"/>
    <p:sldId id="430" r:id="rId66"/>
    <p:sldId id="431" r:id="rId67"/>
    <p:sldId id="432" r:id="rId68"/>
    <p:sldId id="433" r:id="rId69"/>
    <p:sldId id="434" r:id="rId70"/>
    <p:sldId id="435" r:id="rId71"/>
    <p:sldId id="436" r:id="rId72"/>
    <p:sldId id="437" r:id="rId73"/>
    <p:sldId id="438" r:id="rId74"/>
    <p:sldId id="439" r:id="rId75"/>
    <p:sldId id="440" r:id="rId76"/>
    <p:sldId id="374" r:id="rId77"/>
    <p:sldId id="267" r:id="rId78"/>
  </p:sldIdLst>
  <p:sldSz cx="12192000" cy="6858000"/>
  <p:notesSz cx="6858000" cy="9144000"/>
  <p:embeddedFontLst>
    <p:embeddedFont>
      <p:font typeface="Futura PT Demi" panose="020B0702020204020303" pitchFamily="34" charset="-52"/>
      <p:regular r:id="rId80"/>
      <p:italic r:id="rId81"/>
    </p:embeddedFont>
    <p:embeddedFont>
      <p:font typeface="Futura PT Book" panose="020B0604020202020204" charset="0"/>
      <p:regular r:id="rId82"/>
      <p:italic r:id="rId83"/>
    </p:embeddedFont>
    <p:embeddedFont>
      <p:font typeface="FuturaPress" panose="020B0604020202020204" pitchFamily="34" charset="0"/>
      <p:regular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2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колай Терновой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  <a:srgbClr val="003399"/>
    <a:srgbClr val="CC9900"/>
    <a:srgbClr val="CCCC00"/>
    <a:srgbClr val="0000FF"/>
    <a:srgbClr val="CC00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1" autoAdjust="0"/>
    <p:restoredTop sz="87764" autoAdjust="0"/>
  </p:normalViewPr>
  <p:slideViewPr>
    <p:cSldViewPr>
      <p:cViewPr varScale="1">
        <p:scale>
          <a:sx n="95" d="100"/>
          <a:sy n="95" d="100"/>
        </p:scale>
        <p:origin x="66" y="258"/>
      </p:cViewPr>
      <p:guideLst>
        <p:guide orient="horz" pos="2160"/>
        <p:guide pos="420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26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5.fntdata"/><Relationship Id="rId89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26B7C6-CF14-4E63-A109-AA3FBEB2F025}" type="datetimeFigureOut">
              <a:rPr lang="ru-RU" altLang="ru-RU"/>
              <a:pPr>
                <a:defRPr/>
              </a:pPr>
              <a:t>27.05.2021</a:t>
            </a:fld>
            <a:endParaRPr lang="ru-RU" altLang="ru-RU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71533C6-0229-4B04-88F8-AC14F5A76F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0305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8843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6733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3324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736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2670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5690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9933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2508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9123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655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0000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7613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93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3135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9996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5482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1389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2891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36080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19970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609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61022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7141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74882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8648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22730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99029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93446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955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26513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05743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4758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58139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40823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75293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42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925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26303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86807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20248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2516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02434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02196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49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909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58508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50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31153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51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70259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52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5357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53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0857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39913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94981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56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36168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60677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28721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618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66776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60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33822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61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48047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62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71335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63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49606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64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42302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65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33479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66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78537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67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34502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68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91477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69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8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862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70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02538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71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765520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72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146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73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773391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74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049062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75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573636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76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49674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77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7262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397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533C6-0229-4B04-88F8-AC14F5A76FB4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889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30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833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95702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6201" y="115889"/>
            <a:ext cx="2891367" cy="4752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867" y="115889"/>
            <a:ext cx="8475133" cy="4752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2006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639616" y="529217"/>
            <a:ext cx="8714184" cy="73954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Текс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9304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23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2833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3747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4373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5708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7359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167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313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700213"/>
            <a:ext cx="115697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446338" y="115888"/>
            <a:ext cx="94107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75" r:id="rId3"/>
    <p:sldLayoutId id="2147483887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anose="020B0702020204020303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Futura PT Dem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000">
          <a:solidFill>
            <a:schemeClr val="tx1"/>
          </a:solidFill>
          <a:latin typeface="Futura PT Demi" panose="020B0702020204020303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>
          <a:solidFill>
            <a:schemeClr val="tx1"/>
          </a:solidFill>
          <a:latin typeface="Futura PT Demi" panose="020B07020202040203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>
          <a:solidFill>
            <a:schemeClr val="tx1"/>
          </a:solidFill>
          <a:latin typeface="Futura PT Demi" panose="020B0702020204020303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00">
          <a:solidFill>
            <a:schemeClr val="tx1"/>
          </a:solidFill>
          <a:latin typeface="Futura PT Demi" panose="020B0702020204020303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Futura PT Demi" panose="020B0702020204020303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spvo@citis.r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1C@sgu-infocom.r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edportal.ru/" TargetMode="External"/><Relationship Id="rId3" Type="http://schemas.openxmlformats.org/officeDocument/2006/relationships/hyperlink" Target="https://releases.1c.ru/project/SGU_UniversityPROF_2_2" TargetMode="External"/><Relationship Id="rId7" Type="http://schemas.openxmlformats.org/officeDocument/2006/relationships/hyperlink" Target="http://85.142.162.4:8032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.me/chat1cUniver" TargetMode="External"/><Relationship Id="rId5" Type="http://schemas.openxmlformats.org/officeDocument/2006/relationships/hyperlink" Target="https://t.me/joinchat/B3rCe-VUY7Q5NjVi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t.me/joinchat/FhRUaMF3d041Yzhi" TargetMode="External"/><Relationship Id="rId9" Type="http://schemas.openxmlformats.org/officeDocument/2006/relationships/hyperlink" Target="https://its.1c.ru/db/metod81#content:5784:hdo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itis.ru/13833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://solutions.1c.ru/catalog/university-prof" TargetMode="External"/><Relationship Id="rId7" Type="http://schemas.openxmlformats.org/officeDocument/2006/relationships/hyperlink" Target="https://1c-connect.com/join/s/riwg6ipz1idap8p9wi3rutoipa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1&#1089;@sgu-infocom.ru" TargetMode="External"/><Relationship Id="rId5" Type="http://schemas.openxmlformats.org/officeDocument/2006/relationships/hyperlink" Target="http://sgu-infocom.ru/" TargetMode="External"/><Relationship Id="rId4" Type="http://schemas.openxmlformats.org/officeDocument/2006/relationships/hyperlink" Target="http://solutions.1c.ru/catalog/university" TargetMode="External"/><Relationship Id="rId9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spvo@citis.r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5"/>
          <p:cNvSpPr txBox="1">
            <a:spLocks noChangeArrowheads="1"/>
          </p:cNvSpPr>
          <p:nvPr/>
        </p:nvSpPr>
        <p:spPr bwMode="auto">
          <a:xfrm>
            <a:off x="1055689" y="1772816"/>
            <a:ext cx="10800952" cy="266429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utura PT Book" panose="020B0502020204020303" pitchFamily="34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utura PT Book" panose="020B0502020204020303" pitchFamily="34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utura PT Book" panose="020B0502020204020303" pitchFamily="34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utura PT Book" panose="020B0502020204020303" pitchFamily="34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utura PT Book" panose="020B0502020204020303" pitchFamily="34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utura PT Book" panose="020B0502020204020303" pitchFamily="34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utura PT Book" panose="020B0502020204020303" pitchFamily="34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utura PT Book" panose="020B0502020204020303" pitchFamily="34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utura PT Book" panose="020B0502020204020303" pitchFamily="34" charset="-5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pc="100" dirty="0" smtClean="0">
                <a:solidFill>
                  <a:srgbClr val="1C1C1C"/>
                </a:solidFill>
                <a:latin typeface="Futura PT Demi" panose="020B0702020204020303" pitchFamily="34" charset="-52"/>
                <a:cs typeface="Arial" panose="020B0604020202020204" pitchFamily="34" charset="0"/>
              </a:rPr>
              <a:t>СОВЕЩАНИЕ С КЛИЕНТАМИ, ПАРТНЕРАМИ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pc="100" dirty="0" smtClean="0">
                <a:solidFill>
                  <a:srgbClr val="1C1C1C"/>
                </a:solidFill>
                <a:latin typeface="Futura PT Demi" panose="020B0702020204020303" pitchFamily="34" charset="-52"/>
                <a:cs typeface="Arial" panose="020B0604020202020204" pitchFamily="34" charset="0"/>
              </a:rPr>
              <a:t>И ПОЛЬЗОВАТЕЛЯМИ «1С:УНИВЕРИСТЕТ ПРОФ»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pc="100" dirty="0" smtClean="0">
                <a:solidFill>
                  <a:srgbClr val="1C1C1C"/>
                </a:solidFill>
                <a:latin typeface="Futura PT Demi" panose="020B0702020204020303" pitchFamily="34" charset="-52"/>
                <a:cs typeface="Arial" panose="020B0604020202020204" pitchFamily="34" charset="0"/>
              </a:rPr>
              <a:t>ПО ВОПРОСАМ РЕАЛИЗАЦИИ И </a:t>
            </a:r>
            <a:r>
              <a:rPr lang="ru-RU" altLang="ru-RU" spc="100" dirty="0" smtClean="0">
                <a:solidFill>
                  <a:srgbClr val="1C1C1C"/>
                </a:solidFill>
                <a:latin typeface="Futura PT Demi" panose="020B0702020204020303" pitchFamily="34" charset="-52"/>
                <a:cs typeface="Arial" panose="020B0604020202020204" pitchFamily="34" charset="0"/>
              </a:rPr>
              <a:t>ИСПОЛЬЗОВАНИЯ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pc="100" dirty="0" smtClean="0">
                <a:solidFill>
                  <a:srgbClr val="1C1C1C"/>
                </a:solidFill>
                <a:latin typeface="Futura PT Demi" panose="020B0702020204020303" pitchFamily="34" charset="-52"/>
                <a:cs typeface="Arial" panose="020B0604020202020204" pitchFamily="34" charset="0"/>
              </a:rPr>
              <a:t>МЕХАНИЗМОВ ИНТЕГРАЦИИ </a:t>
            </a:r>
            <a:r>
              <a:rPr lang="ru-RU" altLang="ru-RU" spc="100" dirty="0" smtClean="0">
                <a:solidFill>
                  <a:srgbClr val="1C1C1C"/>
                </a:solidFill>
                <a:latin typeface="Futura PT Demi" panose="020B0702020204020303" pitchFamily="34" charset="-52"/>
                <a:cs typeface="Arial" panose="020B0604020202020204" pitchFamily="34" charset="0"/>
              </a:rPr>
              <a:t>«1С:УНИВЕРСИТЕТ ПРОФ»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pc="100" dirty="0" smtClean="0">
                <a:solidFill>
                  <a:srgbClr val="1C1C1C"/>
                </a:solidFill>
                <a:latin typeface="Futura PT Demi" panose="020B0702020204020303" pitchFamily="34" charset="-52"/>
                <a:cs typeface="Arial" panose="020B0604020202020204" pitchFamily="34" charset="0"/>
              </a:rPr>
              <a:t>С СУПЕРСЕРВИСОМ «ПОСТУПЛЕНИЕ В ВУЗ ОНЛАЙН»</a:t>
            </a:r>
            <a:endParaRPr lang="ru-RU" altLang="ru-RU" sz="2400" spc="100" dirty="0">
              <a:solidFill>
                <a:srgbClr val="1C1C1C"/>
              </a:solidFill>
              <a:latin typeface="Futura PT Demi" panose="020B0702020204020303" pitchFamily="34" charset="-52"/>
              <a:cs typeface="Arial" panose="020B0604020202020204" pitchFamily="34" charset="0"/>
            </a:endParaRPr>
          </a:p>
        </p:txBody>
      </p:sp>
      <p:sp>
        <p:nvSpPr>
          <p:cNvPr id="6149" name="Прямоугольник 8"/>
          <p:cNvSpPr>
            <a:spLocks noChangeArrowheads="1"/>
          </p:cNvSpPr>
          <p:nvPr/>
        </p:nvSpPr>
        <p:spPr bwMode="auto">
          <a:xfrm>
            <a:off x="1055688" y="4751114"/>
            <a:ext cx="360362" cy="460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055688" y="5589588"/>
            <a:ext cx="46085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>
                <a:solidFill>
                  <a:srgbClr val="1C1C1C"/>
                </a:solidFill>
              </a:rPr>
              <a:t>Терновой Николай Валерьевич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>
                <a:solidFill>
                  <a:srgbClr val="1C1C1C"/>
                </a:solidFill>
              </a:rPr>
              <a:t>Системный архитектор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>
                <a:solidFill>
                  <a:srgbClr val="1C1C1C"/>
                </a:solidFill>
              </a:rPr>
              <a:t>ГК «Инфоком»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613908" y="333375"/>
            <a:ext cx="109645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algn="r" eaLnBrk="1" hangingPunct="1">
              <a:lnSpc>
                <a:spcPct val="5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600" dirty="0" smtClean="0">
                <a:solidFill>
                  <a:srgbClr val="1C1C1C"/>
                </a:solidFill>
              </a:rPr>
              <a:t>Май 2021 </a:t>
            </a:r>
            <a:r>
              <a:rPr lang="ru-RU" altLang="ru-RU" sz="1600" dirty="0">
                <a:solidFill>
                  <a:srgbClr val="1C1C1C"/>
                </a:solidFill>
              </a:rPr>
              <a:t>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548680"/>
            <a:ext cx="811058" cy="864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 2"/>
          <p:cNvSpPr>
            <a:spLocks noGrp="1"/>
          </p:cNvSpPr>
          <p:nvPr/>
        </p:nvSpPr>
        <p:spPr bwMode="auto">
          <a:xfrm>
            <a:off x="2152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Futura PT Book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0825" y="1484784"/>
            <a:ext cx="11533188" cy="5373216"/>
          </a:xfrm>
        </p:spPr>
        <p:txBody>
          <a:bodyPr/>
          <a:lstStyle/>
          <a:p>
            <a:pPr marL="0" indent="0">
              <a:buNone/>
            </a:pPr>
            <a:r>
              <a:rPr lang="ru-RU" sz="2800" b="1" u="sng" dirty="0" smtClean="0">
                <a:solidFill>
                  <a:srgbClr val="FF0000"/>
                </a:solidFill>
              </a:rPr>
              <a:t>НЕ</a:t>
            </a:r>
            <a:r>
              <a:rPr lang="ru-RU" sz="2800" b="1" dirty="0" smtClean="0">
                <a:solidFill>
                  <a:srgbClr val="FF0000"/>
                </a:solidFill>
              </a:rPr>
              <a:t> будут обрабатываться вопросы: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/>
              <a:t>сообщения </a:t>
            </a:r>
            <a:r>
              <a:rPr lang="ru-RU" sz="2800" dirty="0"/>
              <a:t>о работе личного кабинета Суперсервиса, об ответах API (недоступность API, пустая очередь пакетов, отсутствие данных в пакетах, неверные данные в пакетах (ФИО, паспортные данные, реквизиты документов, информация о конкурсных группах и пр.), отсутствие файлов в пакетах, появление в очереди ранее обработанных пакетов, невозможность передать данные о вступительных испытаниях и приемной кампании пр.) просим направлять на линию техподдержки Суперсервиса для приема обращений от пилотных вузов </a:t>
            </a:r>
            <a:r>
              <a:rPr lang="ru-RU" sz="2800" u="sng" dirty="0">
                <a:hlinkClick r:id="rId3"/>
              </a:rPr>
              <a:t>sspvo@citis.ru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44FD7144-1BD2-49CE-9BC7-33E213FDE162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10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sp>
        <p:nvSpPr>
          <p:cNvPr id="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8136259" cy="1081087"/>
          </a:xfrm>
        </p:spPr>
        <p:txBody>
          <a:bodyPr/>
          <a:lstStyle/>
          <a:p>
            <a:r>
              <a:rPr lang="ru-RU" dirty="0" smtClean="0"/>
              <a:t>Текущие результаты </a:t>
            </a:r>
            <a:r>
              <a:rPr lang="ru-RU" dirty="0"/>
              <a:t>хода разработки </a:t>
            </a:r>
            <a:r>
              <a:rPr lang="ru-RU" dirty="0" smtClean="0"/>
              <a:t>механизмов </a:t>
            </a:r>
            <a:r>
              <a:rPr lang="ru-RU" dirty="0"/>
              <a:t>интеграции «1С:Университет ПРОФ»</a:t>
            </a:r>
            <a:br>
              <a:rPr lang="ru-RU" dirty="0"/>
            </a:br>
            <a:r>
              <a:rPr lang="ru-RU" dirty="0"/>
              <a:t>с Суперсервисом «Поступление в вуз онлайн</a:t>
            </a:r>
            <a:r>
              <a:rPr lang="ru-RU" dirty="0" smtClean="0"/>
              <a:t>»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09094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 2"/>
          <p:cNvSpPr>
            <a:spLocks noGrp="1"/>
          </p:cNvSpPr>
          <p:nvPr/>
        </p:nvSpPr>
        <p:spPr bwMode="auto">
          <a:xfrm>
            <a:off x="2152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Futura PT Book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0825" y="1484784"/>
            <a:ext cx="11533188" cy="5373216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4400" dirty="0" smtClean="0"/>
              <a:t>Просим писать </a:t>
            </a:r>
            <a:r>
              <a:rPr lang="ru-RU" sz="4400" dirty="0"/>
              <a:t>письма </a:t>
            </a:r>
            <a:r>
              <a:rPr lang="ru-RU" sz="4400" dirty="0" smtClean="0"/>
              <a:t>на</a:t>
            </a:r>
          </a:p>
          <a:p>
            <a:pPr marL="0" indent="0" algn="ctr">
              <a:buNone/>
            </a:pPr>
            <a:r>
              <a:rPr lang="ru-RU" sz="6000" b="1" dirty="0" smtClean="0">
                <a:hlinkClick r:id="rId3"/>
              </a:rPr>
              <a:t>1</a:t>
            </a:r>
            <a:r>
              <a:rPr lang="en-US" sz="6000" b="1" dirty="0" smtClean="0">
                <a:hlinkClick r:id="rId3"/>
              </a:rPr>
              <a:t>C</a:t>
            </a:r>
            <a:r>
              <a:rPr lang="ru-RU" sz="6000" b="1" dirty="0">
                <a:hlinkClick r:id="rId3"/>
              </a:rPr>
              <a:t>@</a:t>
            </a:r>
            <a:r>
              <a:rPr lang="en-US" sz="6000" b="1" dirty="0" err="1">
                <a:hlinkClick r:id="rId3"/>
              </a:rPr>
              <a:t>sgu</a:t>
            </a:r>
            <a:r>
              <a:rPr lang="ru-RU" sz="6000" b="1" dirty="0">
                <a:hlinkClick r:id="rId3"/>
              </a:rPr>
              <a:t>-</a:t>
            </a:r>
            <a:r>
              <a:rPr lang="en-US" sz="6000" b="1" dirty="0" err="1">
                <a:hlinkClick r:id="rId3"/>
              </a:rPr>
              <a:t>infocom</a:t>
            </a:r>
            <a:r>
              <a:rPr lang="ru-RU" sz="6000" b="1" dirty="0">
                <a:hlinkClick r:id="rId3"/>
              </a:rPr>
              <a:t>.</a:t>
            </a:r>
            <a:r>
              <a:rPr lang="en-US" sz="6000" b="1" dirty="0" err="1" smtClean="0">
                <a:hlinkClick r:id="rId3"/>
              </a:rPr>
              <a:t>ru</a:t>
            </a:r>
            <a:endParaRPr lang="ru-RU" sz="6000" dirty="0"/>
          </a:p>
          <a:p>
            <a:pPr marL="0" indent="0" algn="ctr">
              <a:buNone/>
            </a:pPr>
            <a:r>
              <a:rPr lang="ru-RU" sz="4400" dirty="0" smtClean="0"/>
              <a:t>с </a:t>
            </a:r>
            <a:r>
              <a:rPr lang="ru-RU" sz="4400" dirty="0"/>
              <a:t>обязательной </a:t>
            </a:r>
            <a:r>
              <a:rPr lang="ru-RU" sz="4400" dirty="0" smtClean="0"/>
              <a:t>темой:</a:t>
            </a:r>
          </a:p>
          <a:p>
            <a:pPr marL="0" indent="0" algn="ctr">
              <a:buNone/>
            </a:pPr>
            <a:r>
              <a:rPr lang="ru-RU" sz="6000" b="1" dirty="0" smtClean="0"/>
              <a:t>Суперсервис %название </a:t>
            </a:r>
            <a:r>
              <a:rPr lang="ru-RU" sz="6000" b="1" dirty="0"/>
              <a:t>вуза%</a:t>
            </a:r>
            <a:endParaRPr lang="ru-RU" sz="6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44FD7144-1BD2-49CE-9BC7-33E213FDE162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11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8136259" cy="1081087"/>
          </a:xfrm>
        </p:spPr>
        <p:txBody>
          <a:bodyPr/>
          <a:lstStyle/>
          <a:p>
            <a:r>
              <a:rPr lang="ru-RU" dirty="0" smtClean="0"/>
              <a:t>Текущие результаты </a:t>
            </a:r>
            <a:r>
              <a:rPr lang="ru-RU" dirty="0"/>
              <a:t>хода разработки </a:t>
            </a:r>
            <a:r>
              <a:rPr lang="ru-RU" dirty="0" smtClean="0"/>
              <a:t>механизмов </a:t>
            </a:r>
            <a:r>
              <a:rPr lang="ru-RU" dirty="0"/>
              <a:t>интеграции «1С:Университет ПРОФ»</a:t>
            </a:r>
            <a:br>
              <a:rPr lang="ru-RU" dirty="0"/>
            </a:br>
            <a:r>
              <a:rPr lang="ru-RU" dirty="0"/>
              <a:t>с Суперсервисом «Поступление в вуз онлайн</a:t>
            </a:r>
            <a:r>
              <a:rPr lang="ru-RU" dirty="0" smtClean="0"/>
              <a:t>»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4639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 2"/>
          <p:cNvSpPr>
            <a:spLocks noGrp="1"/>
          </p:cNvSpPr>
          <p:nvPr/>
        </p:nvSpPr>
        <p:spPr bwMode="auto">
          <a:xfrm>
            <a:off x="2152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Futura PT Book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0825" y="1484784"/>
            <a:ext cx="11533188" cy="53732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Руководство пользователя «1С:Университет ПРОФ», глава 8</a:t>
            </a:r>
            <a:br>
              <a:rPr lang="ru-RU" dirty="0" smtClean="0"/>
            </a:b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releases.1c.ru/project/SGU_UniversityPROF_2_2</a:t>
            </a:r>
            <a:endParaRPr lang="ru-R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 smtClean="0"/>
              <a:t>Телеграм</a:t>
            </a:r>
            <a:r>
              <a:rPr lang="ru-RU" dirty="0" smtClean="0"/>
              <a:t>-группа «</a:t>
            </a:r>
            <a:r>
              <a:rPr lang="ru-RU" dirty="0"/>
              <a:t>Суперсервис «Поступление в ВУЗ онлайн</a:t>
            </a:r>
            <a:r>
              <a:rPr lang="ru-RU" dirty="0" smtClean="0"/>
              <a:t>»:</a:t>
            </a:r>
            <a:br>
              <a:rPr lang="ru-RU" dirty="0" smtClean="0"/>
            </a:b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t.me/joinchat/FhRUaMF3d041Yzhi</a:t>
            </a:r>
            <a:endParaRPr lang="ru-R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 smtClean="0"/>
              <a:t>Телеграм</a:t>
            </a:r>
            <a:r>
              <a:rPr lang="ru-RU" dirty="0" smtClean="0"/>
              <a:t>-канал «</a:t>
            </a:r>
            <a:r>
              <a:rPr lang="ru-RU" dirty="0"/>
              <a:t>Поступление в вуз </a:t>
            </a:r>
            <a:r>
              <a:rPr lang="ru-RU" dirty="0" smtClean="0"/>
              <a:t>онлайн»:</a:t>
            </a:r>
            <a:br>
              <a:rPr lang="ru-RU" dirty="0" smtClean="0"/>
            </a:b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t.me/joinchat/B3rCe-VUY7Q5NjVi</a:t>
            </a:r>
            <a:endParaRPr lang="ru-R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 smtClean="0"/>
              <a:t>Телеграм</a:t>
            </a:r>
            <a:r>
              <a:rPr lang="ru-RU" dirty="0"/>
              <a:t>-группа «1С:Университет (1</a:t>
            </a:r>
            <a:r>
              <a:rPr lang="en-US" dirty="0"/>
              <a:t>C:University</a:t>
            </a:r>
            <a:r>
              <a:rPr lang="en-US" dirty="0" smtClean="0"/>
              <a:t>)</a:t>
            </a:r>
            <a:r>
              <a:rPr lang="ru-RU" dirty="0" smtClean="0"/>
              <a:t>»:</a:t>
            </a:r>
            <a:br>
              <a:rPr lang="ru-RU" dirty="0" smtClean="0"/>
            </a:b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t.me/chat1cUniver</a:t>
            </a:r>
            <a:endParaRPr lang="ru-R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Личный кабинет</a:t>
            </a:r>
            <a:r>
              <a:rPr lang="en-US" dirty="0" smtClean="0"/>
              <a:t> </a:t>
            </a:r>
            <a:r>
              <a:rPr lang="ru-RU" dirty="0" smtClean="0"/>
              <a:t>«</a:t>
            </a:r>
            <a:r>
              <a:rPr lang="ru-RU" dirty="0"/>
              <a:t>Сервис Приема </a:t>
            </a:r>
            <a:r>
              <a:rPr lang="ru-RU" dirty="0" smtClean="0"/>
              <a:t>ССПВО»:</a:t>
            </a:r>
            <a:br>
              <a:rPr lang="ru-RU" dirty="0" smtClean="0"/>
            </a:b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85.142.162.4:8032</a:t>
            </a:r>
            <a:endParaRPr lang="ru-R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Портал информационной поддержки проектов Минобрнауки России:</a:t>
            </a:r>
            <a:br>
              <a:rPr lang="ru-RU" dirty="0" smtClean="0"/>
            </a:br>
            <a:r>
              <a:rPr lang="en-US" dirty="0">
                <a:hlinkClick r:id="rId8"/>
              </a:rPr>
              <a:t>https://fedportal.ru</a:t>
            </a:r>
            <a:r>
              <a:rPr lang="en-US" dirty="0" smtClean="0">
                <a:hlinkClick r:id="rId8"/>
              </a:rPr>
              <a:t>/</a:t>
            </a:r>
            <a:endParaRPr lang="ru-R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Решение типовых проблем при работе с программами электронной </a:t>
            </a:r>
            <a:r>
              <a:rPr lang="ru-RU" dirty="0" smtClean="0"/>
              <a:t>подписи (статья ИТС):</a:t>
            </a:r>
            <a:br>
              <a:rPr lang="ru-RU" dirty="0" smtClean="0"/>
            </a:br>
            <a:r>
              <a:rPr lang="en-US" dirty="0" smtClean="0">
                <a:hlinkClick r:id="rId9"/>
              </a:rPr>
              <a:t>https</a:t>
            </a:r>
            <a:r>
              <a:rPr lang="en-US" dirty="0">
                <a:hlinkClick r:id="rId9"/>
              </a:rPr>
              <a:t>://</a:t>
            </a:r>
            <a:r>
              <a:rPr lang="en-US" dirty="0" smtClean="0">
                <a:hlinkClick r:id="rId9"/>
              </a:rPr>
              <a:t>its.1c.ru/db/metod81#content:5784:hdoc</a:t>
            </a:r>
            <a:endParaRPr lang="ru-RU" dirty="0" smtClean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44FD7144-1BD2-49CE-9BC7-33E213FDE162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12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sp>
        <p:nvSpPr>
          <p:cNvPr id="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8136259" cy="1081087"/>
          </a:xfrm>
        </p:spPr>
        <p:txBody>
          <a:bodyPr/>
          <a:lstStyle/>
          <a:p>
            <a:r>
              <a:rPr lang="ru-RU" altLang="ru-RU" b="1" dirty="0"/>
              <a:t>Суперсервис «Поступление в вуз онлайн»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Методические материалы</a:t>
            </a:r>
            <a:r>
              <a:rPr lang="ru-RU" dirty="0"/>
              <a:t/>
            </a:r>
            <a:br>
              <a:rPr lang="ru-RU" dirty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2415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Суперсервис «Поступление в вуз онлайн»</a:t>
            </a:r>
            <a:r>
              <a:rPr lang="en-US" altLang="ru-RU" b="1" dirty="0" smtClean="0"/>
              <a:t/>
            </a:r>
            <a:br>
              <a:rPr lang="en-US" altLang="ru-RU" b="1" dirty="0" smtClean="0"/>
            </a:br>
            <a:r>
              <a:rPr lang="ru-RU" altLang="ru-RU" dirty="0" smtClean="0"/>
              <a:t>Способы взаимодействия</a:t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19460" name="Объект 2"/>
          <p:cNvSpPr txBox="1">
            <a:spLocks/>
          </p:cNvSpPr>
          <p:nvPr/>
        </p:nvSpPr>
        <p:spPr bwMode="auto">
          <a:xfrm>
            <a:off x="6830219" y="1301750"/>
            <a:ext cx="5183188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>
              <a:buFontTx/>
              <a:buNone/>
            </a:pPr>
            <a:r>
              <a:rPr lang="ru-RU" altLang="ru-RU" sz="1800" dirty="0"/>
              <a:t>Два способа взаимодействия с Суперсервисом:</a:t>
            </a:r>
          </a:p>
          <a:p>
            <a:r>
              <a:rPr lang="ru-RU" altLang="ru-RU" sz="1800" dirty="0"/>
              <a:t>Личный кабинет приемной комиссии ООВО</a:t>
            </a:r>
          </a:p>
          <a:p>
            <a:pPr lvl="1">
              <a:buFont typeface="Futura PT Demi" pitchFamily="34" charset="0"/>
              <a:buChar char="+"/>
            </a:pPr>
            <a:r>
              <a:rPr lang="ru-RU" altLang="ru-RU" sz="1600" dirty="0"/>
              <a:t>Не требует настройки окружения</a:t>
            </a:r>
          </a:p>
          <a:p>
            <a:pPr lvl="1">
              <a:buFont typeface="FuturaPress" pitchFamily="34" charset="0"/>
              <a:buChar char="-"/>
            </a:pPr>
            <a:r>
              <a:rPr lang="ru-RU" altLang="ru-RU" sz="1600" dirty="0"/>
              <a:t>Данные о ПК вводятся вручную в Суперсервис</a:t>
            </a:r>
          </a:p>
          <a:p>
            <a:pPr lvl="1">
              <a:buFont typeface="FuturaPress" pitchFamily="34" charset="0"/>
              <a:buChar char="-"/>
            </a:pPr>
            <a:r>
              <a:rPr lang="ru-RU" altLang="ru-RU" sz="1600" dirty="0"/>
              <a:t>Персональные данные и заявления вручную вводятся в ИС ООВО</a:t>
            </a:r>
          </a:p>
          <a:p>
            <a:pPr lvl="1">
              <a:buFont typeface="FuturaPress" pitchFamily="34" charset="0"/>
              <a:buChar char="-"/>
            </a:pPr>
            <a:r>
              <a:rPr lang="en-US" altLang="ru-RU" sz="1600" dirty="0"/>
              <a:t>XML-</a:t>
            </a:r>
            <a:r>
              <a:rPr lang="ru-RU" altLang="ru-RU" sz="1600" dirty="0"/>
              <a:t>пакеты рейтинговых списков, приказов потребуется формировать вручную.</a:t>
            </a:r>
          </a:p>
          <a:p>
            <a:r>
              <a:rPr lang="ru-RU" altLang="ru-RU" sz="1800" dirty="0"/>
              <a:t>Взаимодействие с ИС ООВО посредством API</a:t>
            </a:r>
          </a:p>
          <a:p>
            <a:pPr lvl="1">
              <a:buFont typeface="Futura PT Demi" pitchFamily="34" charset="0"/>
              <a:buChar char="+"/>
            </a:pPr>
            <a:r>
              <a:rPr lang="ru-RU" altLang="ru-RU" sz="1600" dirty="0"/>
              <a:t>Данные о ПК формируются автоматически</a:t>
            </a:r>
          </a:p>
          <a:p>
            <a:pPr lvl="1">
              <a:buFont typeface="Futura PT Demi" pitchFamily="34" charset="0"/>
              <a:buChar char="+"/>
            </a:pPr>
            <a:r>
              <a:rPr lang="ru-RU" altLang="ru-RU" sz="1600" dirty="0"/>
              <a:t>Персональные данные и реквизиты всех документов не требуется вводить вручную</a:t>
            </a:r>
          </a:p>
          <a:p>
            <a:pPr lvl="1">
              <a:buFont typeface="Futura PT Demi" pitchFamily="34" charset="0"/>
              <a:buChar char="+"/>
            </a:pPr>
            <a:r>
              <a:rPr lang="ru-RU" altLang="ru-RU" sz="1600" dirty="0"/>
              <a:t>Рейтинговые и конкурсные списки, приказы формируются автоматически</a:t>
            </a:r>
          </a:p>
          <a:p>
            <a:pPr lvl="1">
              <a:buFont typeface="FuturaPress" pitchFamily="34" charset="0"/>
              <a:buChar char="-"/>
            </a:pPr>
            <a:r>
              <a:rPr lang="ru-RU" altLang="ru-RU" sz="1600" dirty="0"/>
              <a:t>Требуется настройка окружения и установка соответствий справочников.</a:t>
            </a:r>
          </a:p>
          <a:p>
            <a:pPr>
              <a:buFontTx/>
              <a:buNone/>
            </a:pPr>
            <a:endParaRPr lang="ru-RU" alt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301750"/>
            <a:ext cx="6096000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838" y="3213100"/>
            <a:ext cx="4752975" cy="3563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13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Суперсервис «Поступление в вуз онлайн»</a:t>
            </a:r>
            <a:r>
              <a:rPr lang="en-US" altLang="ru-RU" b="1" dirty="0" smtClean="0"/>
              <a:t/>
            </a:r>
            <a:br>
              <a:rPr lang="en-US" altLang="ru-RU" b="1" dirty="0" smtClean="0"/>
            </a:br>
            <a:r>
              <a:rPr lang="ru-RU" altLang="ru-RU" dirty="0" smtClean="0"/>
              <a:t>Требования к окружению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6901656" y="1341438"/>
            <a:ext cx="5040313" cy="518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7020202040203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1800" dirty="0" smtClean="0"/>
              <a:t>На рабочей станции, с которой будет производиться взаимодействие с Суперсервисом необходимо </a:t>
            </a:r>
            <a:r>
              <a:rPr lang="ru-RU" sz="1800" dirty="0"/>
              <a:t>обеспечить выполнение следующих условий</a:t>
            </a:r>
            <a:r>
              <a:rPr lang="ru-RU" sz="1800" dirty="0" smtClean="0"/>
              <a:t>:</a:t>
            </a:r>
            <a:endParaRPr lang="ru-RU" sz="1800" dirty="0"/>
          </a:p>
          <a:p>
            <a:pPr>
              <a:defRPr/>
            </a:pPr>
            <a:r>
              <a:rPr lang="ru-RU" sz="1800" dirty="0" smtClean="0"/>
              <a:t>Имеется доступ к защищенной сети </a:t>
            </a:r>
            <a:r>
              <a:rPr lang="en-US" sz="1800" dirty="0" err="1"/>
              <a:t>ViPNet</a:t>
            </a:r>
            <a:r>
              <a:rPr lang="en-US" sz="1800" dirty="0"/>
              <a:t> </a:t>
            </a:r>
            <a:r>
              <a:rPr lang="ru-RU" sz="1800" dirty="0" smtClean="0"/>
              <a:t>13833 (</a:t>
            </a: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citis.ru/13833</a:t>
            </a:r>
            <a:r>
              <a:rPr lang="ru-RU" sz="1800" dirty="0" smtClean="0"/>
              <a:t>)</a:t>
            </a:r>
          </a:p>
          <a:p>
            <a:pPr>
              <a:defRPr/>
            </a:pPr>
            <a:r>
              <a:rPr lang="ru-RU" sz="1800" dirty="0"/>
              <a:t>Установлен </a:t>
            </a:r>
            <a:r>
              <a:rPr lang="ru-RU" sz="1800" dirty="0" err="1"/>
              <a:t>КриптоПро</a:t>
            </a:r>
            <a:r>
              <a:rPr lang="ru-RU" sz="1800" dirty="0"/>
              <a:t> версии </a:t>
            </a:r>
            <a:r>
              <a:rPr lang="ru-RU" sz="1800" dirty="0" smtClean="0"/>
              <a:t>4.0 или 5.0</a:t>
            </a:r>
          </a:p>
          <a:p>
            <a:pPr>
              <a:defRPr/>
            </a:pPr>
            <a:r>
              <a:rPr lang="ru-RU" sz="1800" dirty="0" smtClean="0"/>
              <a:t>Настроена для использования обезличенная ЭЦП ОО (рабочая и не просроченная)</a:t>
            </a:r>
          </a:p>
          <a:p>
            <a:pPr>
              <a:defRPr/>
            </a:pPr>
            <a:r>
              <a:rPr lang="ru-RU" sz="1800" dirty="0" smtClean="0"/>
              <a:t>Наличие </a:t>
            </a:r>
            <a:r>
              <a:rPr lang="ru-RU" sz="1800" dirty="0"/>
              <a:t>клиента «1С:Предприятие» </a:t>
            </a:r>
            <a:r>
              <a:rPr lang="ru-RU" sz="1800" dirty="0" smtClean="0"/>
              <a:t>с доступом к серверу с </a:t>
            </a:r>
            <a:r>
              <a:rPr lang="ru-RU" sz="1800" dirty="0"/>
              <a:t>развернутым экземпляром «1С:Университет ПРОФ</a:t>
            </a:r>
            <a:r>
              <a:rPr lang="ru-RU" sz="1800" dirty="0" smtClean="0"/>
              <a:t>».</a:t>
            </a:r>
          </a:p>
          <a:p>
            <a:pPr>
              <a:defRPr/>
            </a:pPr>
            <a:endParaRPr lang="ru-RU" sz="1800" dirty="0"/>
          </a:p>
          <a:p>
            <a:pPr marL="0" indent="0">
              <a:buNone/>
              <a:defRPr/>
            </a:pPr>
            <a:r>
              <a:rPr lang="ru-RU" sz="1800" dirty="0">
                <a:solidFill>
                  <a:srgbClr val="C00000"/>
                </a:solidFill>
              </a:rPr>
              <a:t>Библиотека </a:t>
            </a:r>
            <a:r>
              <a:rPr lang="ru-RU" sz="1800" dirty="0" err="1">
                <a:solidFill>
                  <a:srgbClr val="C00000"/>
                </a:solidFill>
              </a:rPr>
              <a:t>КриптоПро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CADESCOM</a:t>
            </a:r>
            <a:r>
              <a:rPr lang="ru-RU" sz="1800" dirty="0" smtClean="0">
                <a:solidFill>
                  <a:srgbClr val="C00000"/>
                </a:solidFill>
              </a:rPr>
              <a:t> больше не требуется.</a:t>
            </a:r>
          </a:p>
          <a:p>
            <a:pPr marL="0" indent="0">
              <a:buNone/>
              <a:defRPr/>
            </a:pPr>
            <a:r>
              <a:rPr lang="ru-RU" sz="1800" dirty="0" smtClean="0">
                <a:solidFill>
                  <a:srgbClr val="C00000"/>
                </a:solidFill>
              </a:rPr>
              <a:t>Пакеты подписываются с помощью БСП.</a:t>
            </a:r>
            <a:endParaRPr lang="ru-RU" sz="1800" dirty="0">
              <a:solidFill>
                <a:srgbClr val="C00000"/>
              </a:solidFill>
            </a:endParaRPr>
          </a:p>
          <a:p>
            <a:pPr>
              <a:defRPr/>
            </a:pPr>
            <a:endParaRPr lang="ru-RU" sz="1800" dirty="0"/>
          </a:p>
        </p:txBody>
      </p:sp>
      <p:pic>
        <p:nvPicPr>
          <p:cNvPr id="17419" name="Picture 11" descr="https://lh5.googleusercontent.com/WN69x1njoo8vQRaENRvSiPPTNIIr49qo8XeWgbLH7AVlByY4Zy56SbpS2O8REiW1k20Bnk4zM8HB1A3hk_YdqiO-keWix1F-33MqjncQY0Y5QMYsAH7-5AGgiRs3uBNrpyhbipIHHPbzYbG4A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963" y="1341438"/>
            <a:ext cx="4191000" cy="41052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C:\Users\acehka\Documents\123534534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325" y="3716338"/>
            <a:ext cx="5934075" cy="25622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B9142B55-676C-40E1-8373-0BBBE3CFA492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14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15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59" y="1268760"/>
            <a:ext cx="7200900" cy="5400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4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16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858" y="1278032"/>
            <a:ext cx="7206901" cy="53886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3516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17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59" y="1266031"/>
            <a:ext cx="7200900" cy="5400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1464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18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858" y="1268760"/>
            <a:ext cx="7218902" cy="54306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6447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19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859" y="1266031"/>
            <a:ext cx="7194899" cy="5400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65366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2747172"/>
            <a:ext cx="10363200" cy="4110828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1. </a:t>
            </a:r>
            <a:r>
              <a:rPr lang="ru-RU" sz="2800" dirty="0"/>
              <a:t>Доклад разработчиков «1С:Университет ПРОФ» о текущем состоянии разработки механизмов интеграции «1С:Университет ПРОФ» с Суперсервисом «Поступление в вуз онлайн» (5 минут)</a:t>
            </a:r>
            <a:endParaRPr lang="ru-RU" sz="2800" dirty="0"/>
          </a:p>
        </p:txBody>
      </p:sp>
      <p:pic>
        <p:nvPicPr>
          <p:cNvPr id="7171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16632"/>
            <a:ext cx="4824263" cy="241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A469959B-0A7F-435D-B82F-38F409153014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2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6278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20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858" y="1268760"/>
            <a:ext cx="7206901" cy="5412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69722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21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59" y="1268760"/>
            <a:ext cx="7200900" cy="54066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371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22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858" y="1289668"/>
            <a:ext cx="7212902" cy="54066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1604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23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859" y="1292909"/>
            <a:ext cx="7194899" cy="53946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72760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24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858" y="1268760"/>
            <a:ext cx="7218902" cy="5412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8552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25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857" y="1268760"/>
            <a:ext cx="7224903" cy="54246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06904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26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860" y="1268760"/>
            <a:ext cx="7182898" cy="53886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23662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27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858" y="1268760"/>
            <a:ext cx="7206901" cy="54066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7322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28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858" y="1268760"/>
            <a:ext cx="7212902" cy="5418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55014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29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858" y="1254029"/>
            <a:ext cx="7218902" cy="5412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66079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8136259" cy="1081087"/>
          </a:xfrm>
        </p:spPr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екущее </a:t>
            </a:r>
            <a:r>
              <a:rPr lang="ru-RU" dirty="0"/>
              <a:t>состоянии разработки механизмов интеграции «1С:Университет ПРОФ» с Суперсервисом «Поступление в вуз онлайн»</a:t>
            </a:r>
            <a:endParaRPr lang="ru-RU" altLang="ru-RU" dirty="0" smtClean="0"/>
          </a:p>
        </p:txBody>
      </p:sp>
      <p:sp>
        <p:nvSpPr>
          <p:cNvPr id="8195" name=" 2"/>
          <p:cNvSpPr>
            <a:spLocks noGrp="1"/>
          </p:cNvSpPr>
          <p:nvPr/>
        </p:nvSpPr>
        <p:spPr bwMode="auto">
          <a:xfrm>
            <a:off x="2152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Futura PT Book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0825" y="1484784"/>
            <a:ext cx="11533188" cy="537321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Уважаемые клиенты и партнеры фирмы «1С», пользователи «1С:Университет ПРОФ»! </a:t>
            </a:r>
          </a:p>
          <a:p>
            <a:pPr marL="0" indent="0">
              <a:buNone/>
            </a:pPr>
            <a:r>
              <a:rPr lang="ru-RU" dirty="0"/>
              <a:t> </a:t>
            </a:r>
            <a:r>
              <a:rPr lang="ru-RU" dirty="0" smtClean="0"/>
              <a:t>1 </a:t>
            </a:r>
            <a:r>
              <a:rPr lang="ru-RU" dirty="0"/>
              <a:t>В настоящий момент на линию поддержки «1С:Университет ПРОФ» поступают обращения с просьбой сообщить статус работ и даты окончания реализации механизмов интеграции «1С:Университет ПРОФ» с Суперсервис.</a:t>
            </a:r>
          </a:p>
          <a:p>
            <a:pPr marL="0" indent="0">
              <a:buNone/>
            </a:pPr>
            <a:r>
              <a:rPr lang="ru-RU" dirty="0"/>
              <a:t>1.1 По вопросу статуса разработки сообщаем.</a:t>
            </a:r>
          </a:p>
          <a:p>
            <a:pPr marL="0" indent="0">
              <a:buNone/>
            </a:pPr>
            <a:r>
              <a:rPr lang="ru-RU" dirty="0"/>
              <a:t>1.1.1 Команда «1С:Университет ПРОФ» прилагает все усилия для модификации обработки "Взаимодействие с системой "Суперсервис". 20.04.2021 года фирма «1С» опубликовала новую версию обработки "Взаимодействие с системой "Суперсервис». В данной версии обработки доступны функции по загрузке справочников СС, функции по выгрузке данных из системы вуза в Суперсервис в части данных о приемной кампании (ПК, ИД, КЦП, КГ, ВИ (только ЕГЭ)), а также функции по взаимодействию с очередью (загрузка очереди, подтверждение сообщений). Остальные методы и структуры данных, описанные в спецификации, не поддерживаются обработкой, т.к. не опубликованы на стороне сервиса приема его разработчиками (</a:t>
            </a:r>
            <a:r>
              <a:rPr lang="ru-RU" dirty="0" err="1"/>
              <a:t>ЦИТиС</a:t>
            </a:r>
            <a:r>
              <a:rPr lang="ru-RU" dirty="0"/>
              <a:t>). Неопубликованные методы и структуры данных невозможно разрабатывать и тестировать вслепую, тестирование методов и сущностей также затруднено отсутствием в тестовом контуре достаточного числа тестовых данных в тестовом контуре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44FD7144-1BD2-49CE-9BC7-33E213FDE162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3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3237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30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858" y="1266031"/>
            <a:ext cx="7206901" cy="5400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0769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31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858" y="1283052"/>
            <a:ext cx="7206901" cy="5412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62554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32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858" y="1268760"/>
            <a:ext cx="7218902" cy="5418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9295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33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59" y="1268760"/>
            <a:ext cx="7200900" cy="5418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23833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34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858" y="1268760"/>
            <a:ext cx="7212902" cy="5400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638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35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859" y="1278032"/>
            <a:ext cx="7194899" cy="53886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248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36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858" y="1286687"/>
            <a:ext cx="7212902" cy="53826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65701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37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858" y="1298689"/>
            <a:ext cx="7206901" cy="5370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24343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38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860" y="1284033"/>
            <a:ext cx="7182898" cy="53826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9447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39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858" y="1279651"/>
            <a:ext cx="7206901" cy="5400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59384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 2"/>
          <p:cNvSpPr>
            <a:spLocks noGrp="1"/>
          </p:cNvSpPr>
          <p:nvPr/>
        </p:nvSpPr>
        <p:spPr bwMode="auto">
          <a:xfrm>
            <a:off x="2152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Futura PT Book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0825" y="1484784"/>
            <a:ext cx="11533188" cy="537321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1.1.2 </a:t>
            </a:r>
            <a:r>
              <a:rPr lang="ru-RU" dirty="0"/>
              <a:t>По состоянию на 13.05.2021 в тестовом контуре Суперсервиса у вузов впервые появились данные для проверки и отладки механизмов загрузки данных о заявлениях поступающих, поданных через ЕПГУ. 20.05.2021 в тестовом контуре Суперсервиса появилась возможность загрузка документов поступающего из ЕПГУ. Однако, другие сущности, заявленные </a:t>
            </a:r>
            <a:r>
              <a:rPr lang="ru-RU" dirty="0" err="1"/>
              <a:t>ЦИТиС</a:t>
            </a:r>
            <a:r>
              <a:rPr lang="ru-RU" dirty="0"/>
              <a:t> к реализации, по состоянию на 20.05.2021 недоступны для проведения тестирования: в тестовом контуре Суперсервиса явно не реализованы сущности для получения всех документов поступающего из Суперсервиса, не реализованы (не доступны для тестирования) сущности передачи в Суперсервис сущностей о приказах и списках поступающих. а также не реализованы (не доступны для тестирования) сущности о передаче данных о поступающих из информационной системы вуза в Суперсервис. </a:t>
            </a:r>
          </a:p>
          <a:p>
            <a:pPr marL="0" indent="0">
              <a:buNone/>
            </a:pPr>
            <a:r>
              <a:rPr lang="ru-RU" dirty="0"/>
              <a:t>1.2 По поводу сроков окончания реализации механизмов интеграции «1С:Университет ПРОФ» с Суперсервис сообщаем, что по нашим оценкам срок отладки и тиражирования соответствующего функционала в «1С:Университет ПРОФ» может занять от 20 до 40 рабочих дней, с момента предоставления критически важной информации со стороны </a:t>
            </a:r>
            <a:r>
              <a:rPr lang="ru-RU" dirty="0" err="1"/>
              <a:t>ЦИТиС</a:t>
            </a:r>
            <a:r>
              <a:rPr lang="ru-RU" dirty="0"/>
              <a:t> (окончание реализации методов и сущностей, уточнение спецификаций, публикация сущностей в тестовом и рабочем контурах, публикация </a:t>
            </a:r>
            <a:r>
              <a:rPr lang="en-US" dirty="0" err="1"/>
              <a:t>xsd</a:t>
            </a:r>
            <a:r>
              <a:rPr lang="en-US" dirty="0"/>
              <a:t> </a:t>
            </a:r>
            <a:r>
              <a:rPr lang="ru-RU" dirty="0"/>
              <a:t>схем, помещение в очередь достаточного количества тестовых данных для тестирования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44FD7144-1BD2-49CE-9BC7-33E213FDE162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4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8136259" cy="1081087"/>
          </a:xfrm>
        </p:spPr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екущее </a:t>
            </a:r>
            <a:r>
              <a:rPr lang="ru-RU" dirty="0"/>
              <a:t>состоянии разработки механизмов интеграции «1С:Университет ПРОФ» с Суперсервисом «Поступление в вуз онлайн»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7802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40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859" y="1268760"/>
            <a:ext cx="7188899" cy="5376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20312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41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59" y="1284033"/>
            <a:ext cx="7200900" cy="53826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78199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42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858" y="1281316"/>
            <a:ext cx="7212902" cy="53946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77191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43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59" y="1278032"/>
            <a:ext cx="7200900" cy="53886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51583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44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858" y="1268760"/>
            <a:ext cx="7206901" cy="5400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1152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45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990" y="1244497"/>
            <a:ext cx="7260637" cy="54288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7560195" cy="1081087"/>
          </a:xfrm>
        </p:spPr>
        <p:txBody>
          <a:bodyPr/>
          <a:lstStyle/>
          <a:p>
            <a:r>
              <a:rPr lang="ru-RU" altLang="ru-RU" b="1" dirty="0" smtClean="0"/>
              <a:t>Выгрузка информации о приемной кампании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>Релиз 2.2.3.9 от 9 мая 2021 г.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0209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46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439" y="2012780"/>
            <a:ext cx="9187148" cy="4512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37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47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436" y="2006779"/>
            <a:ext cx="9235154" cy="4518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Заголовок 1"/>
          <p:cNvSpPr txBox="1">
            <a:spLocks noChangeArrowheads="1"/>
          </p:cNvSpPr>
          <p:nvPr/>
        </p:nvSpPr>
        <p:spPr bwMode="auto">
          <a:xfrm>
            <a:off x="2208213" y="115888"/>
            <a:ext cx="721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anose="020B07020202040203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b="1" kern="0" smtClean="0"/>
              <a:t>Прототип механизма работы</a:t>
            </a:r>
            <a:br>
              <a:rPr lang="ru-RU" altLang="ru-RU" b="1" kern="0" smtClean="0"/>
            </a:br>
            <a:r>
              <a:rPr lang="ru-RU" altLang="ru-RU" b="1" kern="0" smtClean="0"/>
              <a:t>с заявлениями поступающих</a:t>
            </a:r>
            <a:r>
              <a:rPr lang="ru-RU" altLang="ru-RU" kern="0" smtClean="0"/>
              <a:t/>
            </a:r>
            <a:br>
              <a:rPr lang="ru-RU" altLang="ru-RU" kern="0" smtClean="0"/>
            </a:br>
            <a:endParaRPr lang="ru-RU" altLang="ru-RU" kern="0" dirty="0" smtClean="0"/>
          </a:p>
        </p:txBody>
      </p:sp>
    </p:spTree>
    <p:extLst>
      <p:ext uri="{BB962C8B-B14F-4D97-AF65-F5344CB8AC3E}">
        <p14:creationId xmlns:p14="http://schemas.microsoft.com/office/powerpoint/2010/main" val="7837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48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436" y="1988840"/>
            <a:ext cx="9235154" cy="4548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8053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49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436" y="1988840"/>
            <a:ext cx="9223153" cy="44945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0629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 2"/>
          <p:cNvSpPr>
            <a:spLocks noGrp="1"/>
          </p:cNvSpPr>
          <p:nvPr/>
        </p:nvSpPr>
        <p:spPr bwMode="auto">
          <a:xfrm>
            <a:off x="2152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Futura PT Book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0825" y="1484784"/>
            <a:ext cx="11533188" cy="537321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2 </a:t>
            </a:r>
            <a:r>
              <a:rPr lang="ru-RU" dirty="0"/>
              <a:t>Коллеги, информируем Вас </a:t>
            </a:r>
          </a:p>
          <a:p>
            <a:pPr marL="0" indent="0">
              <a:buNone/>
            </a:pPr>
            <a:r>
              <a:rPr lang="ru-RU" dirty="0"/>
              <a:t>2.1 По не зависящим от нас и перечисленным выше причинам (п.1 настоящего письма), мы не можем гарантировать реализацию в полном объеме механизма интеграции «1С:Университет ПРОФ» с Суперсервисом к 20 июня 2021 года. Мы делаем все возможное, но просим Вас рассматривать альтернативные варианты участия во второй очереди реализации Суперсервиса "Поступление в вуз онлайн", например, ручной ввод в информационную систему вуза данных, поступающих из Суперсервиса.</a:t>
            </a:r>
          </a:p>
          <a:p>
            <a:pPr marL="0" indent="0">
              <a:buNone/>
            </a:pPr>
            <a:r>
              <a:rPr lang="ru-RU" dirty="0"/>
              <a:t>2.2 Временно приостановлен прием обращений на ЛКП "1С:Университет ПРОФ" (1с@sgu-infocom.ru) по вопросам взаимодействия «1С:Университет ПРОФ» с Суперсервисом "Поступление в вуз онлайн" (обработка "Взаимодействие с системой "Суперсервис"). Прием обращений будет возобновлен после окончания реализации ФГАНУ </a:t>
            </a:r>
            <a:r>
              <a:rPr lang="ru-RU" dirty="0" err="1"/>
              <a:t>ЦИТиС</a:t>
            </a:r>
            <a:r>
              <a:rPr lang="ru-RU" dirty="0"/>
              <a:t> активной стадии разработки второй очереди Суперсервиса "Поступление в вуз онлайн".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44FD7144-1BD2-49CE-9BC7-33E213FDE162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5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8136259" cy="1081087"/>
          </a:xfrm>
        </p:spPr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екущее </a:t>
            </a:r>
            <a:r>
              <a:rPr lang="ru-RU" dirty="0"/>
              <a:t>состоянии разработки механизмов интеграции «1С:Университет ПРОФ» с Суперсервисом «Поступление в вуз онлайн»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5579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50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807" y="1988840"/>
            <a:ext cx="9235154" cy="4626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8554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51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07" y="1988840"/>
            <a:ext cx="9229154" cy="46565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7837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52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436" y="1988840"/>
            <a:ext cx="9229154" cy="4692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69935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53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804" y="1986121"/>
            <a:ext cx="9271159" cy="46805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8244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54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07" y="1998122"/>
            <a:ext cx="9229154" cy="46685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6493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55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808" y="1988840"/>
            <a:ext cx="9217152" cy="4500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05205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56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807" y="1994778"/>
            <a:ext cx="9223153" cy="4530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2543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57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806" y="1995170"/>
            <a:ext cx="9241155" cy="4440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6266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58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37" y="1988840"/>
            <a:ext cx="9217152" cy="4500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12972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59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806" y="1964752"/>
            <a:ext cx="9241155" cy="45365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89619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2747172"/>
            <a:ext cx="10363200" cy="4110828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2. </a:t>
            </a:r>
            <a:r>
              <a:rPr lang="ru-RU" sz="2800" dirty="0"/>
              <a:t>Обсуждение </a:t>
            </a:r>
            <a:r>
              <a:rPr lang="ru-RU" sz="2800" dirty="0" smtClean="0"/>
              <a:t>текущих результатов хода разработки механизмов интеграции «1С:Университет ПРОФ»</a:t>
            </a:r>
            <a:br>
              <a:rPr lang="ru-RU" sz="2800" dirty="0" smtClean="0"/>
            </a:br>
            <a:r>
              <a:rPr lang="ru-RU" sz="2800" dirty="0" smtClean="0"/>
              <a:t>с </a:t>
            </a:r>
            <a:r>
              <a:rPr lang="ru-RU" sz="2800" dirty="0"/>
              <a:t>Суперсервисом «Поступление в вуз </a:t>
            </a:r>
            <a:r>
              <a:rPr lang="ru-RU" sz="2800" dirty="0" smtClean="0"/>
              <a:t>онлайн»</a:t>
            </a:r>
            <a:br>
              <a:rPr lang="ru-RU" sz="2800" dirty="0" smtClean="0"/>
            </a:br>
            <a:r>
              <a:rPr lang="ru-RU" sz="2800" dirty="0" smtClean="0"/>
              <a:t>(методы </a:t>
            </a:r>
            <a:r>
              <a:rPr lang="ru-RU" sz="2800" dirty="0"/>
              <a:t>и сущности выгрузки в Суперсервис данных о ПК, ИД, КЦП, КГ, ВИ (только ЕГЭ)), функции по взаимодействию с очередью (загрузка очереди, подтверждение сообщений), а также механизмов загрузки данных о заявлениях поступающих, поданных через ЕПГУ (скриншоты, видео) – (10 минут) </a:t>
            </a:r>
          </a:p>
        </p:txBody>
      </p:sp>
      <p:pic>
        <p:nvPicPr>
          <p:cNvPr id="7171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16632"/>
            <a:ext cx="4824263" cy="241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A469959B-0A7F-435D-B82F-38F409153014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6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0654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60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438" y="1994687"/>
            <a:ext cx="9193149" cy="44885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25277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61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808" y="1988840"/>
            <a:ext cx="9205151" cy="4500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05855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62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436" y="1994005"/>
            <a:ext cx="9229154" cy="4506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4876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63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806" y="1973990"/>
            <a:ext cx="9241155" cy="4524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7886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64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09" y="1991163"/>
            <a:ext cx="9199150" cy="4524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0383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65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433" y="1994778"/>
            <a:ext cx="9271159" cy="4530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0683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66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433" y="1994778"/>
            <a:ext cx="9271159" cy="4530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493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67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432" y="1991758"/>
            <a:ext cx="9289161" cy="4404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94354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68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434" y="1988840"/>
            <a:ext cx="9265158" cy="4530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7908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69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434" y="1949599"/>
            <a:ext cx="9265158" cy="47405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29755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 2"/>
          <p:cNvSpPr>
            <a:spLocks noGrp="1"/>
          </p:cNvSpPr>
          <p:nvPr/>
        </p:nvSpPr>
        <p:spPr bwMode="auto">
          <a:xfrm>
            <a:off x="2152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Futura PT Book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0825" y="1484784"/>
            <a:ext cx="11533188" cy="5373216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4400" dirty="0" smtClean="0"/>
              <a:t>В </a:t>
            </a:r>
            <a:r>
              <a:rPr lang="ru-RU" sz="4400" dirty="0"/>
              <a:t>связи с </a:t>
            </a:r>
            <a:r>
              <a:rPr lang="ru-RU" sz="4400" dirty="0" err="1"/>
              <a:t>вышеозвученным</a:t>
            </a:r>
            <a:r>
              <a:rPr lang="ru-RU" sz="4400" dirty="0"/>
              <a:t> </a:t>
            </a:r>
            <a:r>
              <a:rPr lang="ru-RU" sz="4400" dirty="0" smtClean="0"/>
              <a:t>мы </a:t>
            </a:r>
            <a:r>
              <a:rPr lang="ru-RU" sz="4400" dirty="0"/>
              <a:t>думаем что </a:t>
            </a:r>
            <a:endParaRPr lang="ru-RU" sz="4400" dirty="0" smtClean="0"/>
          </a:p>
          <a:p>
            <a:pPr marL="0" indent="0" algn="ctr">
              <a:buNone/>
            </a:pPr>
            <a:r>
              <a:rPr lang="ru-RU" sz="4400" b="1" u="sng" dirty="0" smtClean="0">
                <a:solidFill>
                  <a:srgbClr val="FF0000"/>
                </a:solidFill>
              </a:rPr>
              <a:t>линию </a:t>
            </a:r>
            <a:r>
              <a:rPr lang="ru-RU" sz="4400" b="1" u="sng" dirty="0">
                <a:solidFill>
                  <a:srgbClr val="FF0000"/>
                </a:solidFill>
              </a:rPr>
              <a:t>поддержки откроем для </a:t>
            </a:r>
            <a:r>
              <a:rPr lang="ru-RU" sz="4400" b="1" u="sng" dirty="0" smtClean="0">
                <a:solidFill>
                  <a:srgbClr val="FF0000"/>
                </a:solidFill>
              </a:rPr>
              <a:t>всех</a:t>
            </a:r>
            <a:r>
              <a:rPr lang="ru-RU" sz="4400" dirty="0" smtClean="0"/>
              <a:t>,</a:t>
            </a:r>
          </a:p>
          <a:p>
            <a:pPr marL="0" indent="0" algn="ctr">
              <a:buNone/>
            </a:pPr>
            <a:r>
              <a:rPr lang="ru-RU" sz="4400" dirty="0" smtClean="0"/>
              <a:t>но </a:t>
            </a:r>
            <a:r>
              <a:rPr lang="ru-RU" sz="4400" b="1" u="sng" dirty="0">
                <a:solidFill>
                  <a:srgbClr val="FF0000"/>
                </a:solidFill>
              </a:rPr>
              <a:t>отвечать будем не на все </a:t>
            </a:r>
            <a:r>
              <a:rPr lang="ru-RU" sz="4400" b="1" u="sng" dirty="0" smtClean="0">
                <a:solidFill>
                  <a:srgbClr val="FF0000"/>
                </a:solidFill>
              </a:rPr>
              <a:t>вопросы</a:t>
            </a:r>
            <a:r>
              <a:rPr lang="ru-RU" sz="4400" dirty="0" smtClean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44FD7144-1BD2-49CE-9BC7-33E213FDE162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7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8136259" cy="1081087"/>
          </a:xfrm>
        </p:spPr>
        <p:txBody>
          <a:bodyPr/>
          <a:lstStyle/>
          <a:p>
            <a:r>
              <a:rPr lang="ru-RU" dirty="0" smtClean="0"/>
              <a:t>Текущие результаты </a:t>
            </a:r>
            <a:r>
              <a:rPr lang="ru-RU" dirty="0"/>
              <a:t>хода разработки </a:t>
            </a:r>
            <a:r>
              <a:rPr lang="ru-RU" dirty="0" smtClean="0"/>
              <a:t>механизмов </a:t>
            </a:r>
            <a:r>
              <a:rPr lang="ru-RU" dirty="0"/>
              <a:t>интеграции «1С:Университет ПРОФ»</a:t>
            </a:r>
            <a:br>
              <a:rPr lang="ru-RU" dirty="0"/>
            </a:br>
            <a:r>
              <a:rPr lang="ru-RU" dirty="0"/>
              <a:t>с Суперсервисом «Поступление в вуз онлайн</a:t>
            </a:r>
            <a:r>
              <a:rPr lang="ru-RU" dirty="0" smtClean="0"/>
              <a:t>»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61490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70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806" y="1949639"/>
            <a:ext cx="9247156" cy="48066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2195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71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807" y="1988840"/>
            <a:ext cx="9223153" cy="48126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5003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72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1992441"/>
            <a:ext cx="9229154" cy="4800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9276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73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439" y="1998502"/>
            <a:ext cx="9181148" cy="4500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3040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74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437" y="1986538"/>
            <a:ext cx="9205151" cy="448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7446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62C08724-6192-4585-AD4E-017D48434789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75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1949599"/>
            <a:ext cx="9235154" cy="45125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213600" cy="1081087"/>
          </a:xfrm>
        </p:spPr>
        <p:txBody>
          <a:bodyPr/>
          <a:lstStyle/>
          <a:p>
            <a:r>
              <a:rPr lang="ru-RU" altLang="ru-RU" b="1" dirty="0" smtClean="0"/>
              <a:t>Прототип механизма работы</a:t>
            </a:r>
            <a:br>
              <a:rPr lang="ru-RU" altLang="ru-RU" b="1" dirty="0" smtClean="0"/>
            </a:br>
            <a:r>
              <a:rPr lang="ru-RU" altLang="ru-RU" b="1" dirty="0" smtClean="0"/>
              <a:t>с заявлениями поступающих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83272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2747172"/>
            <a:ext cx="10363200" cy="4110828"/>
          </a:xfrm>
        </p:spPr>
        <p:txBody>
          <a:bodyPr/>
          <a:lstStyle/>
          <a:p>
            <a:r>
              <a:rPr lang="ru-RU" sz="2800" dirty="0"/>
              <a:t>3. Ответы на вопросы (45 минут)</a:t>
            </a:r>
          </a:p>
        </p:txBody>
      </p:sp>
      <p:pic>
        <p:nvPicPr>
          <p:cNvPr id="7171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16632"/>
            <a:ext cx="4824263" cy="241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A469959B-0A7F-435D-B82F-38F409153014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76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9110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263" y="1268413"/>
            <a:ext cx="8523287" cy="720725"/>
          </a:xfrm>
        </p:spPr>
        <p:txBody>
          <a:bodyPr/>
          <a:lstStyle/>
          <a:p>
            <a:pPr algn="ctr">
              <a:defRPr/>
            </a:pPr>
            <a:r>
              <a:rPr lang="ru-RU" dirty="0"/>
              <a:t>Спасибо за внимание!</a:t>
            </a:r>
          </a:p>
        </p:txBody>
      </p:sp>
      <p:sp>
        <p:nvSpPr>
          <p:cNvPr id="41987" name="Текст 2"/>
          <p:cNvSpPr>
            <a:spLocks noGrp="1"/>
          </p:cNvSpPr>
          <p:nvPr>
            <p:ph type="body" idx="1"/>
          </p:nvPr>
        </p:nvSpPr>
        <p:spPr>
          <a:xfrm>
            <a:off x="957263" y="1989138"/>
            <a:ext cx="10363200" cy="4364037"/>
          </a:xfrm>
        </p:spPr>
        <p:txBody>
          <a:bodyPr/>
          <a:lstStyle/>
          <a:p>
            <a:r>
              <a:rPr lang="ru-RU" altLang="ru-RU" dirty="0" smtClean="0"/>
              <a:t>ФИРМА «1С» </a:t>
            </a:r>
          </a:p>
          <a:p>
            <a:r>
              <a:rPr lang="ru-RU" altLang="ru-RU" dirty="0" err="1" smtClean="0"/>
              <a:t>web</a:t>
            </a:r>
            <a:r>
              <a:rPr lang="ru-RU" altLang="ru-RU" dirty="0" smtClean="0"/>
              <a:t>: </a:t>
            </a:r>
            <a:r>
              <a:rPr lang="ru-RU" altLang="ru-RU" dirty="0" smtClean="0">
                <a:hlinkClick r:id="rId3"/>
              </a:rPr>
              <a:t>http://solutions.1c.ru/catalog/university-prof</a:t>
            </a:r>
            <a:endParaRPr lang="ru-RU" altLang="ru-RU" dirty="0" smtClean="0"/>
          </a:p>
          <a:p>
            <a:r>
              <a:rPr lang="ru-RU" altLang="ru-RU" dirty="0" err="1" smtClean="0"/>
              <a:t>web</a:t>
            </a:r>
            <a:r>
              <a:rPr lang="ru-RU" altLang="ru-RU" dirty="0" smtClean="0"/>
              <a:t>: </a:t>
            </a:r>
            <a:r>
              <a:rPr lang="ru-RU" altLang="ru-RU" dirty="0" smtClean="0">
                <a:hlinkClick r:id="rId4"/>
              </a:rPr>
              <a:t>http://solutions.1c.ru/catalog/university</a:t>
            </a:r>
            <a:endParaRPr lang="ru-RU" altLang="ru-RU" dirty="0" smtClean="0"/>
          </a:p>
          <a:p>
            <a:r>
              <a:rPr lang="ru-RU" altLang="ru-RU" dirty="0" smtClean="0"/>
              <a:t>тел. +7 (495) 737-92-57</a:t>
            </a:r>
          </a:p>
          <a:p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  <a:p>
            <a:r>
              <a:rPr lang="ru-RU" altLang="ru-RU" dirty="0" smtClean="0"/>
              <a:t>ООО «СГУ-Инфоком»</a:t>
            </a:r>
          </a:p>
          <a:p>
            <a:r>
              <a:rPr lang="ru-RU" altLang="ru-RU" dirty="0" err="1" smtClean="0"/>
              <a:t>web</a:t>
            </a:r>
            <a:r>
              <a:rPr lang="ru-RU" altLang="ru-RU" dirty="0" smtClean="0"/>
              <a:t>: </a:t>
            </a:r>
            <a:r>
              <a:rPr lang="ru-RU" altLang="ru-RU" dirty="0" smtClean="0">
                <a:hlinkClick r:id="rId5"/>
              </a:rPr>
              <a:t>http://sgu-infocom.ru</a:t>
            </a:r>
            <a:endParaRPr lang="ru-RU" altLang="ru-RU" dirty="0" smtClean="0"/>
          </a:p>
          <a:p>
            <a:r>
              <a:rPr lang="ru-RU" altLang="ru-RU" dirty="0" smtClean="0"/>
              <a:t>e-</a:t>
            </a:r>
            <a:r>
              <a:rPr lang="ru-RU" altLang="ru-RU" dirty="0" err="1" smtClean="0"/>
              <a:t>mail</a:t>
            </a:r>
            <a:r>
              <a:rPr lang="ru-RU" altLang="ru-RU" dirty="0" smtClean="0"/>
              <a:t>: </a:t>
            </a:r>
            <a:r>
              <a:rPr lang="ru-RU" altLang="ru-RU" dirty="0" smtClean="0">
                <a:hlinkClick r:id="rId6"/>
              </a:rPr>
              <a:t>1с@sgu-infocom.ru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1С-Коннект: </a:t>
            </a:r>
            <a:r>
              <a:rPr lang="ru-RU" altLang="ru-RU" dirty="0" smtClean="0">
                <a:hlinkClick r:id="rId7"/>
              </a:rPr>
              <a:t>ЛК Отраслевые решения линейки 1С:Университет</a:t>
            </a:r>
            <a:endParaRPr lang="ru-RU" altLang="ru-RU" dirty="0" smtClean="0"/>
          </a:p>
          <a:p>
            <a:r>
              <a:rPr lang="ru-RU" altLang="ru-RU" dirty="0" smtClean="0"/>
              <a:t>тел. +7 (499) 700-00-65</a:t>
            </a:r>
          </a:p>
        </p:txBody>
      </p:sp>
      <p:pic>
        <p:nvPicPr>
          <p:cNvPr id="41988" name="Picture 4" descr="http://qrcoder.ru/code/?http%3A%2F%2Fsolutions.1c.ru%2Fcatalog%2Funiversity-prof&amp;6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8" y="2384425"/>
            <a:ext cx="16922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 descr="http://qrcoder.ru/code/?http%3A%2F%2Fsgu-infocom.ru&amp;6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75" y="4640263"/>
            <a:ext cx="1741488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9D8D1ED7-A494-4CED-8A0D-C7F4CCC9CE00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77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 2"/>
          <p:cNvSpPr>
            <a:spLocks noGrp="1"/>
          </p:cNvSpPr>
          <p:nvPr/>
        </p:nvSpPr>
        <p:spPr bwMode="auto">
          <a:xfrm>
            <a:off x="2152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Futura PT Book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0825" y="1484784"/>
            <a:ext cx="11533188" cy="5373216"/>
          </a:xfrm>
        </p:spPr>
        <p:txBody>
          <a:bodyPr/>
          <a:lstStyle/>
          <a:p>
            <a:pPr marL="0" indent="0">
              <a:buNone/>
            </a:pPr>
            <a:r>
              <a:rPr lang="ru-RU" sz="2800" b="1" u="sng" dirty="0" smtClean="0">
                <a:solidFill>
                  <a:srgbClr val="FF0000"/>
                </a:solidFill>
              </a:rPr>
              <a:t>НЕ</a:t>
            </a:r>
            <a:r>
              <a:rPr lang="ru-RU" sz="2800" b="1" dirty="0" smtClean="0">
                <a:solidFill>
                  <a:srgbClr val="FF0000"/>
                </a:solidFill>
              </a:rPr>
              <a:t> будут обрабатываться вопросы: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/>
              <a:t>доступности </a:t>
            </a:r>
            <a:r>
              <a:rPr lang="ru-RU" sz="2800" dirty="0"/>
              <a:t>канала от вуза до рабочего контура Суперсервиса. В случае отсутствия канала, отсутствия корректно установленного </a:t>
            </a:r>
            <a:r>
              <a:rPr lang="ru-RU" sz="2800" dirty="0" err="1"/>
              <a:t>криптопровайдера</a:t>
            </a:r>
            <a:r>
              <a:rPr lang="ru-RU" sz="2800" dirty="0"/>
              <a:t>, подключенной ЭЦП, просим обращаться к ИТ подразделениям </a:t>
            </a:r>
            <a:r>
              <a:rPr lang="ru-RU" sz="2800" dirty="0" smtClean="0"/>
              <a:t>вуза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44FD7144-1BD2-49CE-9BC7-33E213FDE162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8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sp>
        <p:nvSpPr>
          <p:cNvPr id="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8136259" cy="1081087"/>
          </a:xfrm>
        </p:spPr>
        <p:txBody>
          <a:bodyPr/>
          <a:lstStyle/>
          <a:p>
            <a:r>
              <a:rPr lang="ru-RU" dirty="0" smtClean="0"/>
              <a:t>Текущие результаты </a:t>
            </a:r>
            <a:r>
              <a:rPr lang="ru-RU" dirty="0"/>
              <a:t>хода разработки </a:t>
            </a:r>
            <a:r>
              <a:rPr lang="ru-RU" dirty="0" smtClean="0"/>
              <a:t>механизмов </a:t>
            </a:r>
            <a:r>
              <a:rPr lang="ru-RU" dirty="0"/>
              <a:t>интеграции «1С:Университет ПРОФ»</a:t>
            </a:r>
            <a:br>
              <a:rPr lang="ru-RU" dirty="0"/>
            </a:br>
            <a:r>
              <a:rPr lang="ru-RU" dirty="0"/>
              <a:t>с Суперсервисом «Поступление в вуз онлайн</a:t>
            </a:r>
            <a:r>
              <a:rPr lang="ru-RU" dirty="0" smtClean="0"/>
              <a:t>»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9616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 2"/>
          <p:cNvSpPr>
            <a:spLocks noGrp="1"/>
          </p:cNvSpPr>
          <p:nvPr/>
        </p:nvSpPr>
        <p:spPr bwMode="auto">
          <a:xfrm>
            <a:off x="2152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Futura PT Book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0825" y="1484784"/>
            <a:ext cx="11533188" cy="5373216"/>
          </a:xfrm>
        </p:spPr>
        <p:txBody>
          <a:bodyPr/>
          <a:lstStyle/>
          <a:p>
            <a:pPr marL="0" indent="0">
              <a:buNone/>
            </a:pPr>
            <a:r>
              <a:rPr lang="ru-RU" sz="2800" b="1" u="sng" dirty="0" smtClean="0">
                <a:solidFill>
                  <a:srgbClr val="FF0000"/>
                </a:solidFill>
              </a:rPr>
              <a:t>НЕ</a:t>
            </a:r>
            <a:r>
              <a:rPr lang="ru-RU" sz="2800" b="1" dirty="0" smtClean="0">
                <a:solidFill>
                  <a:srgbClr val="FF0000"/>
                </a:solidFill>
              </a:rPr>
              <a:t> будут обрабатываться вопросы: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/>
              <a:t>работоспособности </a:t>
            </a:r>
            <a:r>
              <a:rPr lang="ru-RU" sz="2800" dirty="0"/>
              <a:t>личного кабинета Суперсервиса в рабочем контуре, проверять работоспособность ЭЦП в рабочем контуре Суперсервиса. В случае отсутствия доступа в личный кабинет и проблем с ЭЦП следует обратиться на линию техподдержки Суперсервиса для приема обращений от пилотных вузов </a:t>
            </a:r>
            <a:r>
              <a:rPr lang="ru-RU" sz="2800" u="sng" dirty="0" smtClean="0">
                <a:hlinkClick r:id="rId3"/>
              </a:rPr>
              <a:t>sspvo@citis.ru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518" y="403968"/>
            <a:ext cx="811058" cy="864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1563" y="6435725"/>
            <a:ext cx="960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44FD7144-1BD2-49CE-9BC7-33E213FDE162}" type="slidenum">
              <a:rPr lang="en-US" sz="2400" b="1" smtClean="0">
                <a:effectLst>
                  <a:outerShdw blurRad="152400" sx="130000" sy="130000" algn="ctr" rotWithShape="0">
                    <a:srgbClr val="FFF200">
                      <a:alpha val="80000"/>
                    </a:srgbClr>
                  </a:outerShdw>
                </a:effectLst>
                <a:latin typeface="Futura PT Demi" panose="020B0604020202020204" pitchFamily="34" charset="-52"/>
              </a:rPr>
              <a:t>9</a:t>
            </a:fld>
            <a:endParaRPr lang="ru-RU" sz="2400" b="1" dirty="0">
              <a:effectLst>
                <a:outerShdw blurRad="152400" sx="130000" sy="130000" algn="ctr" rotWithShape="0">
                  <a:srgbClr val="FFF200">
                    <a:alpha val="80000"/>
                  </a:srgbClr>
                </a:outerShdw>
              </a:effectLst>
              <a:latin typeface="Futura PT Demi" panose="020B0604020202020204" pitchFamily="34" charset="-52"/>
            </a:endParaRPr>
          </a:p>
        </p:txBody>
      </p:sp>
      <p:sp>
        <p:nvSpPr>
          <p:cNvPr id="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08212" y="115888"/>
            <a:ext cx="8136259" cy="1081087"/>
          </a:xfrm>
        </p:spPr>
        <p:txBody>
          <a:bodyPr/>
          <a:lstStyle/>
          <a:p>
            <a:r>
              <a:rPr lang="ru-RU" dirty="0" smtClean="0"/>
              <a:t>Текущие результаты </a:t>
            </a:r>
            <a:r>
              <a:rPr lang="ru-RU" dirty="0"/>
              <a:t>хода разработки </a:t>
            </a:r>
            <a:r>
              <a:rPr lang="ru-RU" dirty="0" smtClean="0"/>
              <a:t>механизмов </a:t>
            </a:r>
            <a:r>
              <a:rPr lang="ru-RU" dirty="0"/>
              <a:t>интеграции «1С:Университет ПРОФ»</a:t>
            </a:r>
            <a:br>
              <a:rPr lang="ru-RU" dirty="0"/>
            </a:br>
            <a:r>
              <a:rPr lang="ru-RU" dirty="0"/>
              <a:t>с Суперсервисом «Поступление в вуз онлайн</a:t>
            </a:r>
            <a:r>
              <a:rPr lang="ru-RU" dirty="0" smtClean="0"/>
              <a:t>»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00533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30262</TotalTime>
  <Words>1359</Words>
  <Application>Microsoft Office PowerPoint</Application>
  <PresentationFormat>Широкоэкранный</PresentationFormat>
  <Paragraphs>295</Paragraphs>
  <Slides>77</Slides>
  <Notes>77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3" baseType="lpstr">
      <vt:lpstr>Futura PT Demi</vt:lpstr>
      <vt:lpstr>Arial</vt:lpstr>
      <vt:lpstr>Futura PT Book</vt:lpstr>
      <vt:lpstr>FuturaPress</vt:lpstr>
      <vt:lpstr>Calibri</vt:lpstr>
      <vt:lpstr>Специальное оформление</vt:lpstr>
      <vt:lpstr>Презентация PowerPoint</vt:lpstr>
      <vt:lpstr>1. Доклад разработчиков «1С:Университет ПРОФ» о текущем состоянии разработки механизмов интеграции «1С:Университет ПРОФ» с Суперсервисом «Поступление в вуз онлайн» (5 минут)</vt:lpstr>
      <vt:lpstr>Текущее состоянии разработки механизмов интеграции «1С:Университет ПРОФ» с Суперсервисом «Поступление в вуз онлайн»</vt:lpstr>
      <vt:lpstr>Текущее состоянии разработки механизмов интеграции «1С:Университет ПРОФ» с Суперсервисом «Поступление в вуз онлайн»</vt:lpstr>
      <vt:lpstr>Текущее состоянии разработки механизмов интеграции «1С:Университет ПРОФ» с Суперсервисом «Поступление в вуз онлайн»</vt:lpstr>
      <vt:lpstr>2. Обсуждение текущих результатов хода разработки механизмов интеграции «1С:Университет ПРОФ» с Суперсервисом «Поступление в вуз онлайн» (методы и сущности выгрузки в Суперсервис данных о ПК, ИД, КЦП, КГ, ВИ (только ЕГЭ)), функции по взаимодействию с очередью (загрузка очереди, подтверждение сообщений), а также механизмов загрузки данных о заявлениях поступающих, поданных через ЕПГУ (скриншоты, видео) – (10 минут) </vt:lpstr>
      <vt:lpstr>Текущие результаты хода разработки механизмов интеграции «1С:Университет ПРОФ» с Суперсервисом «Поступление в вуз онлайн»</vt:lpstr>
      <vt:lpstr>Текущие результаты хода разработки механизмов интеграции «1С:Университет ПРОФ» с Суперсервисом «Поступление в вуз онлайн»</vt:lpstr>
      <vt:lpstr>Текущие результаты хода разработки механизмов интеграции «1С:Университет ПРОФ» с Суперсервисом «Поступление в вуз онлайн»</vt:lpstr>
      <vt:lpstr>Текущие результаты хода разработки механизмов интеграции «1С:Университет ПРОФ» с Суперсервисом «Поступление в вуз онлайн»</vt:lpstr>
      <vt:lpstr>Текущие результаты хода разработки механизмов интеграции «1С:Университет ПРОФ» с Суперсервисом «Поступление в вуз онлайн»</vt:lpstr>
      <vt:lpstr>Суперсервис «Поступление в вуз онлайн» Методические материалы </vt:lpstr>
      <vt:lpstr>Суперсервис «Поступление в вуз онлайн» Способы взаимодействия </vt:lpstr>
      <vt:lpstr>Суперсервис «Поступление в вуз онлайн» Требования к окружению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Выгрузка информации о приемной кампании Релиз 2.2.3.9 от 9 мая 2021 г. </vt:lpstr>
      <vt:lpstr>Прототип механизма работы с заявлениями поступающих </vt:lpstr>
      <vt:lpstr>Презентация PowerPoint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Прототип механизма работы с заявлениями поступающих </vt:lpstr>
      <vt:lpstr>3. Ответы на вопросы (45 минут)</vt:lpstr>
      <vt:lpstr>Спасибо за внимание!</vt:lpstr>
    </vt:vector>
  </TitlesOfParts>
  <Company>1C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Fomin_D</dc:creator>
  <cp:lastModifiedBy>Николай Терновой</cp:lastModifiedBy>
  <cp:revision>1038</cp:revision>
  <dcterms:created xsi:type="dcterms:W3CDTF">2015-09-09T08:16:26Z</dcterms:created>
  <dcterms:modified xsi:type="dcterms:W3CDTF">2021-05-28T06:57:24Z</dcterms:modified>
</cp:coreProperties>
</file>