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60"/>
  </p:notesMasterIdLst>
  <p:sldIdLst>
    <p:sldId id="257" r:id="rId2"/>
    <p:sldId id="260" r:id="rId3"/>
    <p:sldId id="259" r:id="rId4"/>
    <p:sldId id="268" r:id="rId5"/>
    <p:sldId id="320" r:id="rId6"/>
    <p:sldId id="262" r:id="rId7"/>
    <p:sldId id="306" r:id="rId8"/>
    <p:sldId id="333" r:id="rId9"/>
    <p:sldId id="336" r:id="rId10"/>
    <p:sldId id="332" r:id="rId11"/>
    <p:sldId id="323" r:id="rId12"/>
    <p:sldId id="324" r:id="rId13"/>
    <p:sldId id="325" r:id="rId14"/>
    <p:sldId id="326" r:id="rId15"/>
    <p:sldId id="328" r:id="rId16"/>
    <p:sldId id="327" r:id="rId17"/>
    <p:sldId id="334" r:id="rId18"/>
    <p:sldId id="335" r:id="rId19"/>
    <p:sldId id="338" r:id="rId20"/>
    <p:sldId id="337" r:id="rId21"/>
    <p:sldId id="330" r:id="rId22"/>
    <p:sldId id="329" r:id="rId23"/>
    <p:sldId id="363" r:id="rId24"/>
    <p:sldId id="339" r:id="rId25"/>
    <p:sldId id="341" r:id="rId26"/>
    <p:sldId id="342" r:id="rId27"/>
    <p:sldId id="343" r:id="rId28"/>
    <p:sldId id="344" r:id="rId29"/>
    <p:sldId id="346" r:id="rId30"/>
    <p:sldId id="355" r:id="rId31"/>
    <p:sldId id="352" r:id="rId32"/>
    <p:sldId id="351" r:id="rId33"/>
    <p:sldId id="364" r:id="rId34"/>
    <p:sldId id="350" r:id="rId35"/>
    <p:sldId id="347" r:id="rId36"/>
    <p:sldId id="348" r:id="rId37"/>
    <p:sldId id="361" r:id="rId38"/>
    <p:sldId id="357" r:id="rId39"/>
    <p:sldId id="359" r:id="rId40"/>
    <p:sldId id="345" r:id="rId41"/>
    <p:sldId id="356" r:id="rId42"/>
    <p:sldId id="354" r:id="rId43"/>
    <p:sldId id="360" r:id="rId44"/>
    <p:sldId id="366" r:id="rId45"/>
    <p:sldId id="367" r:id="rId46"/>
    <p:sldId id="263" r:id="rId47"/>
    <p:sldId id="272" r:id="rId48"/>
    <p:sldId id="303" r:id="rId49"/>
    <p:sldId id="293" r:id="rId50"/>
    <p:sldId id="302" r:id="rId51"/>
    <p:sldId id="299" r:id="rId52"/>
    <p:sldId id="298" r:id="rId53"/>
    <p:sldId id="300" r:id="rId54"/>
    <p:sldId id="301" r:id="rId55"/>
    <p:sldId id="294" r:id="rId56"/>
    <p:sldId id="321" r:id="rId57"/>
    <p:sldId id="295" r:id="rId58"/>
    <p:sldId id="267" r:id="rId59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Futura PT Demi" panose="020B0702020204020303" pitchFamily="34" charset="-52"/>
      <p:regular r:id="rId65"/>
      <p:italic r:id="rId66"/>
    </p:embeddedFont>
    <p:embeddedFont>
      <p:font typeface="Futura PT Book" panose="020B0604020202020204" charset="0"/>
      <p:regular r:id="rId67"/>
      <p:italic r:id="rId68"/>
    </p:embeddedFont>
    <p:embeddedFont>
      <p:font typeface="FuturaPress" panose="020B0604020202020204" pitchFamily="34" charset="0"/>
      <p:regular r:id="rId6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й Терновой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003399"/>
    <a:srgbClr val="CC9900"/>
    <a:srgbClr val="CCCC00"/>
    <a:srgbClr val="0000FF"/>
    <a:srgbClr val="CC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1" autoAdjust="0"/>
    <p:restoredTop sz="60512" autoAdjust="0"/>
  </p:normalViewPr>
  <p:slideViewPr>
    <p:cSldViewPr>
      <p:cViewPr varScale="1">
        <p:scale>
          <a:sx n="73" d="100"/>
          <a:sy n="73" d="100"/>
        </p:scale>
        <p:origin x="1722" y="54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26B7C6-CF14-4E63-A109-AA3FBEB2F025}" type="datetimeFigureOut">
              <a:rPr lang="ru-RU" altLang="ru-RU"/>
              <a:pPr>
                <a:defRPr/>
              </a:pPr>
              <a:t>28.04.2021</a:t>
            </a:fld>
            <a:endParaRPr lang="ru-RU" altLang="ru-RU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71533C6-0229-4B04-88F8-AC14F5A76F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305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0108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4874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240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685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8515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4265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7978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069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678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236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7504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479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78892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817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744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42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18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9991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675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65218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597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5484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0897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3542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55259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8859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5933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2862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3140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4419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76304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39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33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622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7348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8191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ru-RU" sz="1200" b="0" i="0" u="none" strike="noStrike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863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865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28363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3588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31278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8926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73660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267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97524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2613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9785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6230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83654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12666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37583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26467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40978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58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726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8716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6907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106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533C6-0229-4B04-88F8-AC14F5A76FB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215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3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83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95702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00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304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32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8339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747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4373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708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73593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1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31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75" r:id="rId3"/>
    <p:sldLayoutId id="2147483887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1c@sgu-infocom.r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lutions.1c.ru/catalog/universit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www.sgu-infocom.ru/" TargetMode="External"/><Relationship Id="rId4" Type="http://schemas.openxmlformats.org/officeDocument/2006/relationships/hyperlink" Target="http://solutions.1c.ru/catalog/university-pro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itis.ru/13833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http://solutions.1c.ru/catalog/university-prof" TargetMode="External"/><Relationship Id="rId7" Type="http://schemas.openxmlformats.org/officeDocument/2006/relationships/hyperlink" Target="https://1c-connect.com/join/s/riwg6ipz1idap8p9wi3rutoipa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1&#1089;@sgu-infocom.ru" TargetMode="External"/><Relationship Id="rId5" Type="http://schemas.openxmlformats.org/officeDocument/2006/relationships/hyperlink" Target="http://sgu-infocom.ru/" TargetMode="External"/><Relationship Id="rId4" Type="http://schemas.openxmlformats.org/officeDocument/2006/relationships/hyperlink" Target="http://solutions.1c.ru/catalog/university" TargetMode="External"/><Relationship Id="rId9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/>
          <p:cNvSpPr txBox="1">
            <a:spLocks noChangeArrowheads="1"/>
          </p:cNvSpPr>
          <p:nvPr/>
        </p:nvSpPr>
        <p:spPr bwMode="auto">
          <a:xfrm>
            <a:off x="1055689" y="1772816"/>
            <a:ext cx="10800952" cy="2664296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ОРГАНИЗАЦИЯ И ПРОВЕДЕНИЕ ПРИЕМНОЙ КАМПАНИИ ВУЗА 2021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4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С ПОМОЩЬЮ «1С:УНИВЕРСИТЕТ»: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РЕАЛИЗАЦИЯ ТРЕБОВАНИЙ ПРИКАЗА МИНОБРНАУКИ РОССИИ</a:t>
            </a:r>
            <a:b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ОТ 21.08.2020 № 1076 «ОБ УТВЕРЖДЕНИИ ПОРЯДКА ПРИЕМА НА ОБУЧЕНИЕ</a:t>
            </a:r>
            <a:b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ПО ОБРАЗОВАТЕЛЬНЫМ ПРОГРАММАМ ВЫСШЕГО ОБРАЗОВАНИЯ...»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ЛИЧНЫЙ ВЕБ-КАБИНЕТ ПОСТУПАЮЩЕГО:</a:t>
            </a:r>
            <a:b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</a:br>
            <a: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ПОДАЧА ДОКУМЕНТОВ В ЭЛЕКТРОННОЙ ФОРМЕ. 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Clr>
                <a:srgbClr val="FF0000"/>
              </a:buClr>
              <a:defRPr/>
            </a:pPr>
            <a:r>
              <a:rPr lang="ru-RU" altLang="ru-RU" sz="2000" spc="100" dirty="0" smtClean="0">
                <a:solidFill>
                  <a:srgbClr val="1C1C1C"/>
                </a:solidFill>
                <a:latin typeface="Futura PT Demi" panose="020B0702020204020303" pitchFamily="34" charset="-52"/>
                <a:cs typeface="Arial" panose="020B0604020202020204" pitchFamily="34" charset="0"/>
              </a:rPr>
              <a:t>ОРГАНИЗАЦИЯ РАБОТЫ С СУПЕРСЕРВИСОМ «ПОСТУПЛЕНИЕ В ВУЗ ОНЛАЙН».</a:t>
            </a:r>
            <a:endParaRPr lang="ru-RU" altLang="ru-RU" sz="2000" spc="100" dirty="0">
              <a:solidFill>
                <a:srgbClr val="1C1C1C"/>
              </a:solidFill>
              <a:latin typeface="Futura PT Demi" panose="020B0702020204020303" pitchFamily="34" charset="-52"/>
              <a:cs typeface="Arial" panose="020B0604020202020204" pitchFamily="34" charset="0"/>
            </a:endParaRPr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1055688" y="475111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1055688" y="5589588"/>
            <a:ext cx="46085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Терновой Николай Валерьевич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Системный архитектор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>
                <a:solidFill>
                  <a:srgbClr val="1C1C1C"/>
                </a:solidFill>
              </a:rPr>
              <a:t>ГК «Инфоком»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359031" y="333375"/>
            <a:ext cx="135133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algn="r" eaLnBrk="1" hangingPunct="1">
              <a:lnSpc>
                <a:spcPct val="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600" dirty="0" smtClean="0">
                <a:solidFill>
                  <a:srgbClr val="1C1C1C"/>
                </a:solidFill>
              </a:rPr>
              <a:t>Апрель 2021 </a:t>
            </a:r>
            <a:r>
              <a:rPr lang="ru-RU" altLang="ru-RU" sz="1600" dirty="0">
                <a:solidFill>
                  <a:srgbClr val="1C1C1C"/>
                </a:solidFill>
              </a:rPr>
              <a:t>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548680"/>
            <a:ext cx="811058" cy="864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Предметы по выбору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endParaRPr lang="ru-RU" altLang="ru-RU" dirty="0" smtClean="0"/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15. </a:t>
            </a:r>
            <a:r>
              <a:rPr lang="ru-RU" dirty="0"/>
              <a:t>При установлении перечня вступительных испытаний для лиц, поступающих на обучение на базе среднего общего образования, организация высшего образования</a:t>
            </a:r>
            <a:r>
              <a:rPr lang="ru-RU" dirty="0" smtClean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устанавливает </a:t>
            </a:r>
            <a:r>
              <a:rPr lang="ru-RU" dirty="0"/>
              <a:t>вступительные испытания по общеобразовательным предметам, по которым проводится </a:t>
            </a:r>
            <a:r>
              <a:rPr lang="ru-RU" dirty="0" smtClean="0"/>
              <a:t>ЕГЭ </a:t>
            </a:r>
            <a:r>
              <a:rPr lang="en-US" dirty="0" smtClean="0"/>
              <a:t>&lt;…&gt;</a:t>
            </a:r>
            <a:r>
              <a:rPr lang="ru-RU" dirty="0" smtClean="0"/>
              <a:t>:</a:t>
            </a:r>
            <a:endParaRPr lang="en-US" dirty="0" smtClean="0"/>
          </a:p>
          <a:p>
            <a:pPr lvl="1"/>
            <a:r>
              <a:rPr lang="ru-RU" dirty="0" smtClean="0"/>
              <a:t>одно </a:t>
            </a:r>
            <a:r>
              <a:rPr lang="ru-RU" dirty="0"/>
              <a:t>вступительное испытание в соответствии с разделом 1 установленного Минобрнауки России перечня испытаний;</a:t>
            </a:r>
          </a:p>
          <a:p>
            <a:pPr lvl="1"/>
            <a:r>
              <a:rPr lang="ru-RU" dirty="0"/>
              <a:t>одно вступительное испытание по одному предмету в соответствии с графой 1 раздела 2 установленного Минобрнауки России перечня испытаний;</a:t>
            </a:r>
          </a:p>
          <a:p>
            <a:pPr lvl="1"/>
            <a:r>
              <a:rPr lang="ru-RU" dirty="0"/>
              <a:t>одно или два вступительных испытания в соответствии с графой 2 раздела 2 установленного Минобрнауки России перечня испытаний</a:t>
            </a:r>
            <a:r>
              <a:rPr lang="ru-RU" dirty="0" smtClean="0"/>
              <a:t>.</a:t>
            </a:r>
            <a:endParaRPr lang="en-US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dirty="0"/>
              <a:t>По каждому вступительному испытанию, проводимому в соответствии с графой 2 раздела 2 установленного Минобрнауки России перечня испытаний, организация высшего образования устанавливает один или несколько предметов (далее - предметы по выбору). В случае если по вступительному испытанию установлены предметы по выбору, поступающие выбирают один предмет</a:t>
            </a:r>
            <a:r>
              <a:rPr lang="ru-RU" b="1" dirty="0" smtClean="0"/>
              <a:t>.</a:t>
            </a:r>
            <a:r>
              <a:rPr lang="en-US" b="1" dirty="0" smtClean="0"/>
              <a:t> &lt;…&gt;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B1AFD210-6D15-48B9-A7C0-A421F106163C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3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988840"/>
            <a:ext cx="6080760" cy="4610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Предметы по выбору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5880" y="1544920"/>
            <a:ext cx="6080760" cy="4404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B304E697-AA61-4EFE-B8AF-30ECEF27C88E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09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/>
              <a:t>Приказ Минобрнауки России №1076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Предметы по </a:t>
            </a:r>
            <a:r>
              <a:rPr lang="ru-RU" altLang="ru-RU" dirty="0" smtClean="0">
                <a:solidFill>
                  <a:srgbClr val="000000"/>
                </a:solidFill>
              </a:rPr>
              <a:t>выбору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212" y="1556792"/>
            <a:ext cx="6820853" cy="49939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B7CE925-BAC6-49F6-BA2E-E96FEF7A3D1C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8409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Вступительные испытания на базе профессионального образования</a:t>
            </a:r>
            <a:endParaRPr lang="ru-RU" altLang="ru-RU" dirty="0" smtClean="0"/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16. </a:t>
            </a:r>
            <a:r>
              <a:rPr lang="ru-RU" b="1" dirty="0"/>
              <a:t>Организация высшего образования самостоятельно определяет форму и перечень вступительных испытаний для лиц, поступающих на обучение на базе среднего профессионального или высшего образования</a:t>
            </a:r>
            <a:r>
              <a:rPr lang="ru-RU" dirty="0"/>
              <a:t> (далее - вступительные испытания на базе профессионального образования</a:t>
            </a:r>
            <a:r>
              <a:rPr lang="ru-RU" dirty="0" smtClean="0"/>
              <a:t>), </a:t>
            </a:r>
            <a:r>
              <a:rPr lang="ru-RU" dirty="0"/>
              <a:t>при этом для каждого вступительного испытания, установленного для лиц, поступающих на обучение на базе среднего общего образования, устанавливает соответствующее вступительное испытание на базе профессионального образования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В качестве вступительного испытания на базе профессионального образования</a:t>
            </a:r>
            <a:r>
              <a:rPr lang="ru-RU" dirty="0"/>
              <a:t>, соответствующего общеобразовательному вступительному испытанию, </a:t>
            </a:r>
            <a:r>
              <a:rPr lang="ru-RU" b="1" dirty="0"/>
              <a:t>может проводиться</a:t>
            </a:r>
            <a:r>
              <a:rPr lang="ru-RU" dirty="0"/>
              <a:t> вступительное испытание по тому же предмету (предметам), по которому проводится общеобразовательное вступительное испытание (далее - вступительное испытание по предмету), и (или) </a:t>
            </a:r>
            <a:r>
              <a:rPr lang="ru-RU" b="1" dirty="0"/>
              <a:t>вступительное испытание, имеющее другое содержание.</a:t>
            </a:r>
            <a:r>
              <a:rPr lang="ru-RU" dirty="0"/>
              <a:t> </a:t>
            </a:r>
            <a:r>
              <a:rPr lang="en-US" dirty="0" smtClean="0"/>
              <a:t>&lt;…&gt;</a:t>
            </a:r>
            <a:endParaRPr 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7EDD8CA-88E5-450D-91EE-500B2FCD5CA0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61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Вступительные испытания на базе профессионального образования</a:t>
            </a:r>
            <a:endParaRPr lang="ru-RU" altLang="ru-RU" dirty="0" smtClean="0"/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16. </a:t>
            </a:r>
            <a:r>
              <a:rPr lang="en-US" dirty="0" smtClean="0"/>
              <a:t>&lt;…&gt; </a:t>
            </a:r>
            <a:r>
              <a:rPr lang="ru-RU" b="1" dirty="0" smtClean="0"/>
              <a:t>Лица, поступающие на обучение на базе среднего профессионального или высшего образования</a:t>
            </a:r>
            <a:r>
              <a:rPr lang="ru-RU" dirty="0" smtClean="0"/>
              <a:t>, могут:</a:t>
            </a:r>
            <a:endParaRPr lang="en-US" dirty="0" smtClean="0"/>
          </a:p>
          <a:p>
            <a:r>
              <a:rPr lang="ru-RU" b="1" dirty="0" smtClean="0"/>
              <a:t>сдавать вступительные испытания на базе профессионального образования</a:t>
            </a:r>
            <a:r>
              <a:rPr lang="ru-RU" dirty="0" smtClean="0"/>
              <a:t>, проводимые организацией высшего образования самостоятельно, </a:t>
            </a:r>
            <a:r>
              <a:rPr lang="ru-RU" b="1" dirty="0" smtClean="0"/>
              <a:t>вне зависимости от того, участвовали ли они в сдаче ЕГЭ</a:t>
            </a:r>
            <a:r>
              <a:rPr lang="ru-RU" dirty="0" smtClean="0"/>
              <a:t>;</a:t>
            </a:r>
          </a:p>
          <a:p>
            <a:r>
              <a:rPr lang="ru-RU" dirty="0" smtClean="0"/>
              <a:t>наряду со сдачей вступительных испытаний на базе профессионального образования, проводимых организацией высшего образования самостоятельно, использовать результаты ЕГЭ по соответствующим общеобразовательным вступительным испытаниям;</a:t>
            </a:r>
          </a:p>
          <a:p>
            <a:r>
              <a:rPr lang="ru-RU" dirty="0" smtClean="0"/>
              <a:t>поступать на обучение по результатам вступительных испытаний, установленных в соответствии с пунктом 15 Порядка.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B1B3E361-675C-4FFF-BFDC-4C6DDB237188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744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Вступительные испытания на базе профессионального образования</a:t>
            </a: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780748"/>
            <a:ext cx="6301740" cy="4960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952" y="1412776"/>
            <a:ext cx="6149340" cy="4602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604DC3EB-26DC-41AC-965A-C9D4D2397286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653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988840"/>
            <a:ext cx="6088380" cy="45948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Вступительные испытания на базе профессионального образования</a:t>
            </a: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60" y="1484784"/>
            <a:ext cx="6141720" cy="45948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9C51ED0-FA70-4561-A7AC-2245B41960FF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039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992244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Дополнительные вступительные испытания по одной или нескольким специальностям конкурса</a:t>
            </a:r>
            <a:endParaRPr lang="ru-RU" altLang="ru-RU" dirty="0" smtClean="0"/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19. </a:t>
            </a:r>
            <a:r>
              <a:rPr lang="ru-RU" dirty="0"/>
              <a:t>При проведении многопрофильного конкурса организация высшего образования:</a:t>
            </a:r>
          </a:p>
          <a:p>
            <a:r>
              <a:rPr lang="ru-RU" dirty="0"/>
              <a:t>устанавливает общеобразовательные вступительные испытания по предметам, соответствующим одной или нескольким специальностям и (или) направлениям подготовки, включенным в конкурс;</a:t>
            </a:r>
          </a:p>
          <a:p>
            <a:r>
              <a:rPr lang="ru-RU" dirty="0"/>
              <a:t>может устанавливать </a:t>
            </a:r>
            <a:r>
              <a:rPr lang="ru-RU" b="1" dirty="0"/>
              <a:t>дополнительные вступительные испытания</a:t>
            </a:r>
            <a:r>
              <a:rPr lang="ru-RU" dirty="0"/>
              <a:t> при наличии права на их проведение </a:t>
            </a:r>
            <a:r>
              <a:rPr lang="ru-RU" b="1" dirty="0"/>
              <a:t>по одной или нескольким </a:t>
            </a:r>
            <a:r>
              <a:rPr lang="ru-RU" dirty="0"/>
              <a:t>специальностям и (или) направлениям подготовки, включенным в конкурс.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04F6E7AF-5303-4208-972E-AAA4662BFF6B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773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992244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Дополнительные вступительные испытания по одной или нескольким специальностям конкурса</a:t>
            </a: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988840"/>
            <a:ext cx="6560820" cy="4587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5380" y="1412776"/>
            <a:ext cx="6271260" cy="4998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498A3DF-70C6-495C-99B6-014C8CD197D0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239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992244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Участие в конкурсе по нескольким детализированным квотам</a:t>
            </a:r>
            <a:endParaRPr lang="ru-RU" altLang="ru-RU" dirty="0" smtClean="0"/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95. </a:t>
            </a:r>
            <a:r>
              <a:rPr lang="ru-RU" dirty="0"/>
              <a:t>В случае если федеральный государственный орган, исполняющий полномочия учредителя организации, детализировал квоту приема на целевое обучение с установлением количества мест по специальностям, направлениям подготовки с указанием заказчиков целевого обучения </a:t>
            </a:r>
            <a:r>
              <a:rPr lang="ru-RU" dirty="0" smtClean="0"/>
              <a:t>(</a:t>
            </a:r>
            <a:r>
              <a:rPr lang="ru-RU" dirty="0"/>
              <a:t>далее - детализированная целевая квота), организация проводит отдельный конкурс по каждой детализированной целевой квоте.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Поступающий может участвовать в конкурсах по нескольким детализированным целевым квотам. </a:t>
            </a:r>
            <a:r>
              <a:rPr lang="ru-RU" dirty="0"/>
              <a:t>Участие в конкурсе по каждой детализированной целевой квоте осуществляется в соответствии с договором о целевом обучении с заказчиком (одним из заказчиков) целевого обучения, для которого выделена квота, или в соответствии с имеющейся в организации информацией, указанной в абзаце втором пункта 94 Порядка и полученной от федерального государственного органа (одного из органов), для которого выделена квота. В заявлении о согласии на зачисление поступающий указывает, в соответствии с результатами какого конкурса он хочет быть зачисленным.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2BE3A4F5-C7B1-4BB7-A1F2-16B622137DB8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19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7113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2046288"/>
          </a:xfrm>
        </p:spPr>
        <p:txBody>
          <a:bodyPr/>
          <a:lstStyle/>
          <a:p>
            <a:pPr>
              <a:defRPr/>
            </a:pPr>
            <a:r>
              <a:rPr lang="ru-RU" dirty="0"/>
              <a:t>«1С:Университет» и</a:t>
            </a:r>
            <a:br>
              <a:rPr lang="ru-RU" dirty="0"/>
            </a:br>
            <a:r>
              <a:rPr lang="ru-RU" dirty="0"/>
              <a:t>«1С:Университет ПРОФ».</a:t>
            </a:r>
            <a:br>
              <a:rPr lang="ru-RU" dirty="0"/>
            </a:br>
            <a:r>
              <a:rPr lang="ru-RU" dirty="0"/>
              <a:t>Общая информация о решениях</a:t>
            </a:r>
          </a:p>
        </p:txBody>
      </p:sp>
      <p:pic>
        <p:nvPicPr>
          <p:cNvPr id="7171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908050"/>
            <a:ext cx="6529387" cy="32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A469959B-0A7F-435D-B82F-38F409153014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992244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Участие в конкурсе по нескольким детализированным квотам</a:t>
            </a: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33" y="1937190"/>
            <a:ext cx="6042660" cy="4610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9680" y="1628800"/>
            <a:ext cx="6156960" cy="4442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557BD0E0-C705-4879-80E9-76513A1F5483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753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СНИЛС или уникальный код поступающего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в конкурсных списках</a:t>
            </a:r>
            <a:endParaRPr lang="ru-RU" altLang="ru-RU" dirty="0" smtClean="0"/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79. </a:t>
            </a:r>
            <a:r>
              <a:rPr lang="ru-RU" dirty="0"/>
              <a:t>В конкурсном списке указываются следующие сведения: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номер </a:t>
            </a:r>
            <a:r>
              <a:rPr lang="ru-RU" dirty="0"/>
              <a:t>страхового свидетельства обязательного пенсионного страхования (при наличии), уникальный код, присвоенный поступающему (при отсутствии указанного свидетельства</a:t>
            </a:r>
            <a:r>
              <a:rPr lang="ru-RU" dirty="0" smtClean="0"/>
              <a:t>); </a:t>
            </a:r>
            <a:r>
              <a:rPr lang="en-US" dirty="0" smtClean="0"/>
              <a:t>&lt;…&gt;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36" y="2708920"/>
            <a:ext cx="5514975" cy="37909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212" y="4302547"/>
            <a:ext cx="9220200" cy="2324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6123176" y="2708754"/>
            <a:ext cx="5761038" cy="139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46. </a:t>
            </a:r>
            <a:r>
              <a:rPr lang="ru-RU" dirty="0"/>
              <a:t>При подаче заявления о приеме поступающий представляет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en-US" kern="0" dirty="0" smtClean="0"/>
              <a:t>&lt;…&gt; </a:t>
            </a:r>
            <a:r>
              <a:rPr lang="ru-RU" dirty="0" smtClean="0">
                <a:solidFill>
                  <a:srgbClr val="C00000"/>
                </a:solidFill>
              </a:rPr>
              <a:t>3</a:t>
            </a:r>
            <a:r>
              <a:rPr lang="ru-RU" dirty="0">
                <a:solidFill>
                  <a:srgbClr val="C00000"/>
                </a:solidFill>
              </a:rPr>
              <a:t>) </a:t>
            </a:r>
            <a:r>
              <a:rPr lang="ru-RU" dirty="0"/>
              <a:t>страховое свидетельство обязательного пенсионного страхования (при наличии);</a:t>
            </a:r>
          </a:p>
          <a:p>
            <a:pPr marL="0" indent="0">
              <a:buFontTx/>
              <a:buNone/>
            </a:pPr>
            <a:endParaRPr lang="ru-RU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EB2B1DC7-B3FC-4932-82B4-E6DD2D262A56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918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СНИЛС или уникальный код поступающего</a:t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dirty="0">
                <a:solidFill>
                  <a:srgbClr val="000000"/>
                </a:solidFill>
              </a:rPr>
              <a:t>в конкурсных списках</a:t>
            </a: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05920"/>
            <a:ext cx="6766560" cy="4663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484784"/>
            <a:ext cx="5516880" cy="45872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536587C-40BC-4CE8-B299-A5CCEEFC1369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45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СНИЛС или уникальный код поступающего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в конкурсных списках</a:t>
            </a: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212" y="1556792"/>
            <a:ext cx="6887528" cy="5000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50206AD9-EB40-40C2-8A97-B59DEC5200A6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2412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Изменения, находящиеся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в состоянии разработки</a:t>
            </a:r>
            <a:endParaRPr lang="ru-RU" altLang="ru-RU" dirty="0" smtClean="0"/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74. </a:t>
            </a:r>
            <a:r>
              <a:rPr lang="ru-RU" dirty="0"/>
              <a:t>По результатам приема документов и вступительных испытаний (в случае их проведения) организация формирует отдельный ранжированный список поступающих по каждому конкурсу (далее - конкурсный список). </a:t>
            </a:r>
            <a:r>
              <a:rPr lang="ru-RU" b="1" dirty="0"/>
              <a:t>Конкурсные списки публикуются на официальном сайте и на ЕПГУ</a:t>
            </a:r>
            <a:r>
              <a:rPr lang="ru-RU" dirty="0"/>
              <a:t> (в случае его использования) и обновляются ежедневно до дня, следующего за днем завершения приема заявлений о согласии на зачисление, включительно </a:t>
            </a:r>
            <a:r>
              <a:rPr lang="ru-RU" b="1" dirty="0"/>
              <a:t>не менее 5 раз в день</a:t>
            </a:r>
            <a:r>
              <a:rPr lang="ru-RU" dirty="0"/>
              <a:t> в период с 9 часов до 18 часов по местному времени (по решению организации - до более позднего времени).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</a:rPr>
              <a:t>81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/>
              <a:t>Зачислению подлежат поступающие, которые в период со дня подачи заявления о приеме до дня завершения приема заявлений о согласии на зачисление подали заявление о согласии на зачисление, при условии, что они:</a:t>
            </a:r>
          </a:p>
          <a:p>
            <a:r>
              <a:rPr lang="ru-RU" dirty="0"/>
              <a:t>при приеме на обучение в рамках контрольных цифр - представили </a:t>
            </a:r>
            <a:r>
              <a:rPr lang="ru-RU" b="1" dirty="0"/>
              <a:t>оригинал</a:t>
            </a:r>
            <a:r>
              <a:rPr lang="ru-RU" dirty="0"/>
              <a:t> документа установленного образца </a:t>
            </a:r>
            <a:r>
              <a:rPr lang="ru-RU" b="1" dirty="0"/>
              <a:t>либо уникальную информацию</a:t>
            </a:r>
            <a:r>
              <a:rPr lang="ru-RU" dirty="0"/>
              <a:t> о документе установленного образца </a:t>
            </a:r>
            <a:r>
              <a:rPr lang="ru-RU" b="1" dirty="0"/>
              <a:t>посредством ЕПГУ</a:t>
            </a:r>
            <a:r>
              <a:rPr lang="ru-RU" dirty="0" smtClean="0"/>
              <a:t>; </a:t>
            </a:r>
            <a:r>
              <a:rPr lang="en-US" dirty="0" smtClean="0"/>
              <a:t>&lt;…&gt;</a:t>
            </a:r>
          </a:p>
          <a:p>
            <a:pPr marL="0" indent="0">
              <a:buNone/>
            </a:pPr>
            <a:r>
              <a:rPr lang="ru-RU" dirty="0"/>
              <a:t>Поступающий может подать заявления о </a:t>
            </a:r>
            <a:r>
              <a:rPr lang="ru-RU" b="1" dirty="0"/>
              <a:t>согласии на зачисление </a:t>
            </a:r>
            <a:r>
              <a:rPr lang="ru-RU" dirty="0"/>
              <a:t>в конкретную организацию </a:t>
            </a:r>
            <a:r>
              <a:rPr lang="ru-RU" b="1" dirty="0"/>
              <a:t>по различным условиям поступления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CEAD5908-DC3F-476E-BA40-03E3AD57078B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380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925513"/>
            <a:ext cx="65293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63612" y="4406900"/>
            <a:ext cx="10893027" cy="2046288"/>
          </a:xfrm>
        </p:spPr>
        <p:txBody>
          <a:bodyPr/>
          <a:lstStyle/>
          <a:p>
            <a:pPr>
              <a:defRPr/>
            </a:pPr>
            <a:r>
              <a:rPr lang="ru-RU" dirty="0"/>
              <a:t>ЛИЧНЫЙ ВЕБ-КАБИНЕТ ПОСТУПАЮЩЕГО:</a:t>
            </a:r>
            <a:br>
              <a:rPr lang="ru-RU" dirty="0"/>
            </a:br>
            <a:r>
              <a:rPr lang="ru-RU" dirty="0"/>
              <a:t>ПОДАЧА </a:t>
            </a:r>
            <a:r>
              <a:rPr lang="ru-RU" dirty="0" smtClean="0"/>
              <a:t>ДОКУМЕНТОВ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ЭЛЕКТРОННОЙ </a:t>
            </a:r>
            <a:r>
              <a:rPr lang="ru-RU" dirty="0" smtClean="0"/>
              <a:t>ФОРМЕ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AAD38691-CAE5-411C-8D93-C7A1BB487681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58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/>
              <a:t>Личный кабинет поступающего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/>
              <a:t>Сбор пожеланий </a:t>
            </a:r>
            <a:r>
              <a:rPr lang="ru-RU" altLang="ru-RU" dirty="0" smtClean="0"/>
              <a:t>по развитию</a:t>
            </a:r>
            <a:br>
              <a:rPr lang="ru-RU" altLang="ru-RU" dirty="0" smtClean="0"/>
            </a:br>
            <a:r>
              <a:rPr lang="ru-RU" altLang="ru-RU" dirty="0" smtClean="0"/>
              <a:t>организации </a:t>
            </a:r>
            <a:r>
              <a:rPr lang="ru-RU" altLang="ru-RU" dirty="0"/>
              <a:t>приема </a:t>
            </a:r>
            <a:r>
              <a:rPr lang="en-US" altLang="ru-RU" dirty="0"/>
              <a:t>2021 </a:t>
            </a:r>
            <a:r>
              <a:rPr lang="ru-RU" altLang="ru-RU" dirty="0"/>
              <a:t>г.</a:t>
            </a:r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dirty="0">
                <a:latin typeface="Futura PT Demi" panose="020B0702020204020303" pitchFamily="34" charset="-52"/>
              </a:rPr>
              <a:t>Был проведен сбор пожеланий в структурированном виде на </a:t>
            </a:r>
            <a:r>
              <a:rPr lang="ru-RU" altLang="ru-RU" dirty="0" smtClean="0">
                <a:latin typeface="Futura PT Demi" panose="020B0702020204020303" pitchFamily="34" charset="-52"/>
                <a:hlinkClick r:id="rId3"/>
              </a:rPr>
              <a:t>1c@sgu-infocom.ru</a:t>
            </a:r>
            <a:r>
              <a:rPr lang="ru-RU" altLang="ru-RU" dirty="0" smtClean="0">
                <a:latin typeface="Futura PT Demi" panose="020B0702020204020303" pitchFamily="34" charset="-52"/>
              </a:rPr>
              <a:t>.</a:t>
            </a:r>
          </a:p>
          <a:p>
            <a:pPr algn="just" eaLnBrk="1" hangingPunct="1">
              <a:buFontTx/>
              <a:buNone/>
            </a:pPr>
            <a:r>
              <a:rPr lang="ru-RU" altLang="ru-RU" dirty="0" smtClean="0">
                <a:latin typeface="Futura PT Demi" panose="020B0702020204020303" pitchFamily="34" charset="-52"/>
              </a:rPr>
              <a:t>Тема </a:t>
            </a:r>
            <a:r>
              <a:rPr lang="ru-RU" altLang="ru-RU" dirty="0">
                <a:latin typeface="Futura PT Demi" panose="020B0702020204020303" pitchFamily="34" charset="-52"/>
              </a:rPr>
              <a:t>письма «Пожелания по развитию Приемной </a:t>
            </a:r>
            <a:r>
              <a:rPr lang="ru-RU" altLang="ru-RU" dirty="0" smtClean="0">
                <a:latin typeface="Futura PT Demi" panose="020B0702020204020303" pitchFamily="34" charset="-52"/>
              </a:rPr>
              <a:t>кампании </a:t>
            </a:r>
            <a:r>
              <a:rPr lang="ru-RU" altLang="ru-RU" dirty="0">
                <a:latin typeface="Futura PT Demi" panose="020B0702020204020303" pitchFamily="34" charset="-52"/>
              </a:rPr>
              <a:t>2021 %</a:t>
            </a:r>
            <a:r>
              <a:rPr lang="ru-RU" altLang="ru-RU" dirty="0" err="1">
                <a:latin typeface="Futura PT Demi" panose="020B0702020204020303" pitchFamily="34" charset="-52"/>
              </a:rPr>
              <a:t>ИмяВуза</a:t>
            </a:r>
            <a:r>
              <a:rPr lang="ru-RU" altLang="ru-RU" dirty="0">
                <a:latin typeface="Futura PT Demi" panose="020B0702020204020303" pitchFamily="34" charset="-52"/>
              </a:rPr>
              <a:t>%»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graphicFrame>
        <p:nvGraphicFramePr>
          <p:cNvPr id="5" name="Group 1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104776"/>
              </p:ext>
            </p:extLst>
          </p:nvPr>
        </p:nvGraphicFramePr>
        <p:xfrm>
          <a:off x="367072" y="2276872"/>
          <a:ext cx="10769488" cy="4392488"/>
        </p:xfrm>
        <a:graphic>
          <a:graphicData uri="http://schemas.openxmlformats.org/drawingml/2006/table">
            <a:tbl>
              <a:tblPr/>
              <a:tblGrid>
                <a:gridCol w="603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0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4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68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Приоритет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 – обязательно к разработке , 2 – желательно реализовать, 3 –можно отложить)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Подсистема «Приемная кампания» (релиз 2.1.8): 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</a:t>
                      </a: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текущего функционала: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добавить новый реквизит в существующий отчет. 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функционал: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разработать контроль допуска к вступительным испытаниям. 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6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Портал «Личный кабинет поступающего» (редакция 11)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текущего функционала: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121920" marR="121920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новый функционал: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требуется верификация почтового адреса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1920" marR="121920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74283BE-B104-464C-A69A-EE17878310B4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041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kern="1200" dirty="0">
                <a:solidFill>
                  <a:schemeClr val="dk1"/>
                </a:solidFill>
              </a:rPr>
              <a:t>Верификация почтового </a:t>
            </a:r>
            <a:r>
              <a:rPr lang="ru-RU" kern="1200" dirty="0" smtClean="0">
                <a:solidFill>
                  <a:schemeClr val="dk1"/>
                </a:solidFill>
              </a:rPr>
              <a:t>адреса</a:t>
            </a:r>
            <a:br>
              <a:rPr 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556792"/>
            <a:ext cx="6847523" cy="49672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altLang="ru-RU" sz="1800" dirty="0" err="1"/>
              <a:t>ОмГУПС</a:t>
            </a:r>
            <a:endParaRPr lang="ru-RU" altLang="ru-RU" sz="1800" dirty="0"/>
          </a:p>
          <a:p>
            <a:r>
              <a:rPr lang="ru-RU" altLang="ru-RU" sz="1800" dirty="0"/>
              <a:t>ФГБОУ ВО АГМУ Минздрава России</a:t>
            </a:r>
          </a:p>
          <a:p>
            <a:r>
              <a:rPr lang="ru-RU" altLang="ru-RU" sz="1800" dirty="0" err="1"/>
              <a:t>УлГТУ</a:t>
            </a:r>
            <a:endParaRPr lang="ru-RU" altLang="ru-RU" sz="1800" dirty="0"/>
          </a:p>
          <a:p>
            <a:r>
              <a:rPr lang="ru-RU" altLang="ru-RU" sz="1800" dirty="0"/>
              <a:t>ФГБОУ ВО СПХФУ Минздрава России</a:t>
            </a:r>
          </a:p>
          <a:p>
            <a:r>
              <a:rPr lang="ru-RU" altLang="ru-RU" sz="1800" dirty="0" err="1"/>
              <a:t>СибГМУ</a:t>
            </a:r>
            <a:endParaRPr lang="ru-RU" altLang="ru-RU" sz="1800" dirty="0"/>
          </a:p>
          <a:p>
            <a:r>
              <a:rPr lang="ru-RU" altLang="ru-RU" sz="1800" dirty="0"/>
              <a:t>ВГТУ</a:t>
            </a:r>
            <a:endParaRPr lang="ru-RU" altLang="ru-RU" sz="1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11B43889-A41E-48F6-8124-4A1232350851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441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kern="1200" dirty="0">
                <a:solidFill>
                  <a:schemeClr val="dk1"/>
                </a:solidFill>
              </a:rPr>
              <a:t>Верификация почтового </a:t>
            </a:r>
            <a:r>
              <a:rPr lang="ru-RU" kern="1200" dirty="0" smtClean="0">
                <a:solidFill>
                  <a:schemeClr val="dk1"/>
                </a:solidFill>
              </a:rPr>
              <a:t>адреса</a:t>
            </a:r>
            <a:br>
              <a:rPr 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628800"/>
            <a:ext cx="6867525" cy="49139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altLang="ru-RU" sz="1800" dirty="0" err="1"/>
              <a:t>ОмГУПС</a:t>
            </a:r>
            <a:endParaRPr lang="ru-RU" altLang="ru-RU" sz="1800" dirty="0"/>
          </a:p>
          <a:p>
            <a:r>
              <a:rPr lang="ru-RU" altLang="ru-RU" sz="1800" dirty="0"/>
              <a:t>ФГБОУ ВО АГМУ Минздрава России</a:t>
            </a:r>
          </a:p>
          <a:p>
            <a:r>
              <a:rPr lang="ru-RU" altLang="ru-RU" sz="1800" dirty="0" err="1"/>
              <a:t>УлГТУ</a:t>
            </a:r>
            <a:endParaRPr lang="ru-RU" altLang="ru-RU" sz="1800" dirty="0"/>
          </a:p>
          <a:p>
            <a:r>
              <a:rPr lang="ru-RU" altLang="ru-RU" sz="1800" dirty="0"/>
              <a:t>ФГБОУ ВО СПХФУ Минздрава России</a:t>
            </a:r>
          </a:p>
          <a:p>
            <a:r>
              <a:rPr lang="ru-RU" altLang="ru-RU" sz="1800" dirty="0" err="1"/>
              <a:t>СибГМУ</a:t>
            </a:r>
            <a:endParaRPr lang="ru-RU" altLang="ru-RU" sz="1800" dirty="0"/>
          </a:p>
          <a:p>
            <a:r>
              <a:rPr lang="ru-RU" altLang="ru-RU" sz="1800" dirty="0"/>
              <a:t>ВГТУ</a:t>
            </a:r>
            <a:endParaRPr lang="ru-RU" altLang="ru-RU" sz="18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C3BCF80B-14F5-419A-8AFD-67698E749703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671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kern="1200" dirty="0">
                <a:solidFill>
                  <a:schemeClr val="dk1"/>
                </a:solidFill>
              </a:rPr>
              <a:t>Ввод данных о месте рождения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Дипломатическая Академия МИД </a:t>
            </a:r>
            <a:r>
              <a:rPr lang="ru-RU" sz="1800" kern="1200" dirty="0" smtClean="0">
                <a:solidFill>
                  <a:schemeClr val="dk1"/>
                </a:solidFill>
              </a:rPr>
              <a:t>России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Казанский </a:t>
            </a:r>
            <a:r>
              <a:rPr lang="ru-RU" sz="1800" kern="1200" dirty="0">
                <a:solidFill>
                  <a:schemeClr val="dk1"/>
                </a:solidFill>
              </a:rPr>
              <a:t>медицинский </a:t>
            </a:r>
            <a:r>
              <a:rPr lang="ru-RU" sz="1800" kern="1200" dirty="0" smtClean="0">
                <a:solidFill>
                  <a:schemeClr val="dk1"/>
                </a:solidFill>
              </a:rPr>
              <a:t>университет</a:t>
            </a:r>
          </a:p>
          <a:p>
            <a:r>
              <a:rPr lang="ru-RU" sz="1800" kern="1200" dirty="0" err="1" smtClean="0">
                <a:solidFill>
                  <a:schemeClr val="dk1"/>
                </a:solidFill>
              </a:rPr>
              <a:t>МИИГАиК</a:t>
            </a:r>
            <a:endParaRPr lang="ru-RU" sz="1800" kern="1200" dirty="0" smtClean="0">
              <a:solidFill>
                <a:schemeClr val="dk1"/>
              </a:solidFill>
            </a:endParaRP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МГМСУ </a:t>
            </a:r>
            <a:r>
              <a:rPr lang="ru-RU" sz="1800" kern="1200" dirty="0">
                <a:solidFill>
                  <a:schemeClr val="dk1"/>
                </a:solidFill>
              </a:rPr>
              <a:t>имени Евдокимова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628800"/>
            <a:ext cx="6766475" cy="48573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B5D5D450-B591-4276-B822-4688A7C1C8DC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29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019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00"/>
                </a:solidFill>
              </a:rPr>
              <a:t>«1С:Университет» и </a:t>
            </a:r>
            <a:br>
              <a:rPr lang="ru-RU" altLang="ru-RU" b="1" dirty="0" smtClean="0">
                <a:solidFill>
                  <a:srgbClr val="000000"/>
                </a:solidFill>
              </a:rPr>
            </a:br>
            <a:r>
              <a:rPr lang="ru-RU" altLang="ru-RU" b="1" dirty="0" smtClean="0">
                <a:solidFill>
                  <a:srgbClr val="000000"/>
                </a:solidFill>
              </a:rPr>
              <a:t>«1С:Университет ПРОФ». 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Общая информация о решениях.</a:t>
            </a:r>
            <a:endParaRPr lang="ru-RU" altLang="ru-RU" dirty="0" smtClean="0"/>
          </a:p>
        </p:txBody>
      </p:sp>
      <p:sp>
        <p:nvSpPr>
          <p:cNvPr id="819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1666875"/>
            <a:ext cx="11533188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altLang="ru-RU" sz="1800" dirty="0" smtClean="0">
                <a:latin typeface="Futura PT Demi" pitchFamily="34" charset="-52"/>
              </a:rPr>
              <a:t>Возможности:</a:t>
            </a:r>
          </a:p>
          <a:p>
            <a:pPr>
              <a:defRPr/>
            </a:pPr>
            <a:r>
              <a:rPr lang="ru-RU" sz="1800" dirty="0" smtClean="0">
                <a:solidFill>
                  <a:srgbClr val="008000"/>
                </a:solidFill>
              </a:rPr>
              <a:t>прием </a:t>
            </a:r>
            <a:r>
              <a:rPr lang="ru-RU" sz="1800" dirty="0">
                <a:solidFill>
                  <a:srgbClr val="008000"/>
                </a:solidFill>
              </a:rPr>
              <a:t>в вуз, расчет и распределение нагрузки сотрудников, </a:t>
            </a:r>
            <a:r>
              <a:rPr lang="ru-RU" sz="1800" dirty="0" smtClean="0">
                <a:solidFill>
                  <a:srgbClr val="008000"/>
                </a:solidFill>
              </a:rPr>
              <a:t>делопроизводство</a:t>
            </a:r>
            <a:br>
              <a:rPr lang="ru-RU" sz="1800" dirty="0" smtClean="0">
                <a:solidFill>
                  <a:srgbClr val="008000"/>
                </a:solidFill>
              </a:rPr>
            </a:br>
            <a:r>
              <a:rPr lang="ru-RU" sz="1800" dirty="0" smtClean="0">
                <a:solidFill>
                  <a:srgbClr val="008000"/>
                </a:solidFill>
              </a:rPr>
              <a:t>и </a:t>
            </a:r>
            <a:r>
              <a:rPr lang="ru-RU" sz="1800" dirty="0">
                <a:solidFill>
                  <a:srgbClr val="008000"/>
                </a:solidFill>
              </a:rPr>
              <a:t>учет </a:t>
            </a:r>
            <a:r>
              <a:rPr lang="ru-RU" sz="1800" dirty="0" smtClean="0">
                <a:solidFill>
                  <a:srgbClr val="008000"/>
                </a:solidFill>
              </a:rPr>
              <a:t>по </a:t>
            </a:r>
            <a:r>
              <a:rPr lang="ru-RU" sz="1800" dirty="0">
                <a:solidFill>
                  <a:srgbClr val="008000"/>
                </a:solidFill>
              </a:rPr>
              <a:t>контингенту </a:t>
            </a:r>
            <a:r>
              <a:rPr lang="ru-RU" sz="1800" dirty="0" smtClean="0">
                <a:solidFill>
                  <a:srgbClr val="008000"/>
                </a:solidFill>
              </a:rPr>
              <a:t>обучающихся </a:t>
            </a:r>
            <a:endParaRPr lang="ru-RU" sz="1800" dirty="0">
              <a:solidFill>
                <a:srgbClr val="008000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rgbClr val="008000"/>
                </a:solidFill>
              </a:rPr>
              <a:t>интеграция с ФИС ГИА и приема, интеграция с ФРДО, ГИС Контингент</a:t>
            </a:r>
          </a:p>
          <a:p>
            <a:pPr>
              <a:defRPr/>
            </a:pPr>
            <a:r>
              <a:rPr lang="ru-RU" sz="1800" dirty="0">
                <a:solidFill>
                  <a:srgbClr val="008000"/>
                </a:solidFill>
              </a:rPr>
              <a:t>отчеты ВПО-1, ГЗГУ</a:t>
            </a:r>
            <a:endParaRPr lang="ru-RU" sz="1800" dirty="0" smtClean="0">
              <a:solidFill>
                <a:srgbClr val="008000"/>
              </a:solidFill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003399"/>
                </a:solidFill>
              </a:rPr>
              <a:t>расписание, </a:t>
            </a:r>
            <a:r>
              <a:rPr lang="ru-RU" sz="1800" dirty="0">
                <a:solidFill>
                  <a:srgbClr val="003399"/>
                </a:solidFill>
              </a:rPr>
              <a:t>послевузовское и дополнительное </a:t>
            </a:r>
            <a:r>
              <a:rPr lang="ru-RU" sz="1800" dirty="0" smtClean="0">
                <a:solidFill>
                  <a:srgbClr val="003399"/>
                </a:solidFill>
              </a:rPr>
              <a:t>образование, </a:t>
            </a:r>
            <a:r>
              <a:rPr lang="ru-RU" sz="1800" dirty="0">
                <a:solidFill>
                  <a:srgbClr val="003399"/>
                </a:solidFill>
              </a:rPr>
              <a:t>планирование  и учет результатов выполнения </a:t>
            </a:r>
            <a:r>
              <a:rPr lang="ru-RU" sz="1800" dirty="0" smtClean="0">
                <a:solidFill>
                  <a:srgbClr val="003399"/>
                </a:solidFill>
              </a:rPr>
              <a:t>НИР, </a:t>
            </a:r>
            <a:r>
              <a:rPr lang="ru-RU" sz="1800" dirty="0">
                <a:solidFill>
                  <a:srgbClr val="003399"/>
                </a:solidFill>
              </a:rPr>
              <a:t>механизмы эффективного контракта в рамках новых систем оплаты </a:t>
            </a:r>
            <a:r>
              <a:rPr lang="ru-RU" sz="1800" dirty="0" smtClean="0">
                <a:solidFill>
                  <a:srgbClr val="003399"/>
                </a:solidFill>
              </a:rPr>
              <a:t>труда, </a:t>
            </a:r>
            <a:r>
              <a:rPr lang="ru-RU" sz="1800" dirty="0">
                <a:solidFill>
                  <a:srgbClr val="003399"/>
                </a:solidFill>
              </a:rPr>
              <a:t>личные кабинеты абитуриента, студента и </a:t>
            </a:r>
            <a:r>
              <a:rPr lang="ru-RU" sz="1800" dirty="0" smtClean="0">
                <a:solidFill>
                  <a:srgbClr val="003399"/>
                </a:solidFill>
              </a:rPr>
              <a:t>преподавателя</a:t>
            </a:r>
          </a:p>
          <a:p>
            <a:pPr>
              <a:defRPr/>
            </a:pPr>
            <a:r>
              <a:rPr lang="ru-RU" sz="1800" dirty="0">
                <a:solidFill>
                  <a:srgbClr val="003399"/>
                </a:solidFill>
              </a:rPr>
              <a:t>интеграция с Суперсервисом «Поступление в вуз </a:t>
            </a:r>
            <a:r>
              <a:rPr lang="ru-RU" sz="1800" dirty="0" smtClean="0">
                <a:solidFill>
                  <a:srgbClr val="003399"/>
                </a:solidFill>
              </a:rPr>
              <a:t>онлайн»</a:t>
            </a:r>
          </a:p>
          <a:p>
            <a:pPr>
              <a:defRPr/>
            </a:pPr>
            <a:r>
              <a:rPr lang="ru-RU" sz="1800" dirty="0" smtClean="0">
                <a:solidFill>
                  <a:srgbClr val="003399"/>
                </a:solidFill>
              </a:rPr>
              <a:t>интеграция </a:t>
            </a:r>
            <a:r>
              <a:rPr lang="ru-RU" sz="1800" dirty="0">
                <a:solidFill>
                  <a:srgbClr val="003399"/>
                </a:solidFill>
              </a:rPr>
              <a:t>с Московским социальным </a:t>
            </a:r>
            <a:r>
              <a:rPr lang="ru-RU" sz="1800" dirty="0" smtClean="0">
                <a:solidFill>
                  <a:srgbClr val="003399"/>
                </a:solidFill>
              </a:rPr>
              <a:t>реестром</a:t>
            </a:r>
          </a:p>
          <a:p>
            <a:pPr>
              <a:defRPr/>
            </a:pPr>
            <a:r>
              <a:rPr lang="ru-RU" sz="1800" dirty="0" smtClean="0">
                <a:solidFill>
                  <a:srgbClr val="003399"/>
                </a:solidFill>
              </a:rPr>
              <a:t>отчеты 1-НК, 2-наука, </a:t>
            </a:r>
            <a:r>
              <a:rPr lang="ru-RU" sz="1800" dirty="0">
                <a:solidFill>
                  <a:srgbClr val="003399"/>
                </a:solidFill>
              </a:rPr>
              <a:t>отчет о деятельности диссертационных </a:t>
            </a:r>
            <a:r>
              <a:rPr lang="ru-RU" sz="1800" dirty="0" smtClean="0">
                <a:solidFill>
                  <a:srgbClr val="003399"/>
                </a:solidFill>
              </a:rPr>
              <a:t>советов.</a:t>
            </a:r>
            <a:endParaRPr lang="ru-RU" sz="1800" dirty="0" smtClean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600" dirty="0" smtClean="0"/>
              <a:t>Карточка </a:t>
            </a:r>
            <a:r>
              <a:rPr lang="ru-RU" sz="1600" dirty="0"/>
              <a:t>«</a:t>
            </a:r>
            <a:r>
              <a:rPr lang="ru-RU" sz="1800" dirty="0">
                <a:solidFill>
                  <a:srgbClr val="008000"/>
                </a:solidFill>
              </a:rPr>
              <a:t>1С:Университет</a:t>
            </a:r>
            <a:r>
              <a:rPr lang="ru-RU" sz="1600" dirty="0"/>
              <a:t>» </a:t>
            </a:r>
            <a:r>
              <a:rPr lang="ru-RU" sz="1600" dirty="0">
                <a:hlinkClick r:id="rId3"/>
              </a:rPr>
              <a:t>http://solutions.1c.ru/catalog/university</a:t>
            </a:r>
            <a:endParaRPr lang="ru-RU" sz="1600" dirty="0"/>
          </a:p>
          <a:p>
            <a:pPr marL="0" indent="0">
              <a:buFontTx/>
              <a:buNone/>
              <a:defRPr/>
            </a:pPr>
            <a:r>
              <a:rPr lang="ru-RU" sz="1600" dirty="0"/>
              <a:t>Карточка «</a:t>
            </a:r>
            <a:r>
              <a:rPr lang="ru-RU" sz="1800" dirty="0">
                <a:solidFill>
                  <a:srgbClr val="003399"/>
                </a:solidFill>
              </a:rPr>
              <a:t>1С:Университет ПРОФ</a:t>
            </a:r>
            <a:r>
              <a:rPr lang="ru-RU" sz="1600" dirty="0"/>
              <a:t>» </a:t>
            </a:r>
            <a:r>
              <a:rPr lang="ru-RU" sz="1600" dirty="0">
                <a:hlinkClick r:id="rId4"/>
              </a:rPr>
              <a:t>http://</a:t>
            </a:r>
            <a:r>
              <a:rPr lang="ru-RU" sz="1600" dirty="0" smtClean="0">
                <a:hlinkClick r:id="rId4"/>
              </a:rPr>
              <a:t>solutions.1c.ru/catalog/university-prof</a:t>
            </a:r>
            <a:endParaRPr lang="ru-RU" sz="1600" dirty="0"/>
          </a:p>
          <a:p>
            <a:pPr marL="0" indent="0">
              <a:spcBef>
                <a:spcPts val="1524"/>
              </a:spcBef>
              <a:buFontTx/>
              <a:buNone/>
              <a:defRPr/>
            </a:pPr>
            <a:r>
              <a:rPr lang="ru-RU" sz="1800" dirty="0" smtClean="0"/>
              <a:t>Презентации, записи </a:t>
            </a:r>
            <a:r>
              <a:rPr lang="ru-RU" sz="1800" dirty="0" err="1" smtClean="0"/>
              <a:t>вебинаров</a:t>
            </a:r>
            <a:r>
              <a:rPr lang="ru-RU" sz="1800" dirty="0" smtClean="0"/>
              <a:t>, перечень </a:t>
            </a:r>
            <a:r>
              <a:rPr lang="ru-RU" sz="1800" dirty="0"/>
              <a:t>вузов, в которых внедрен/внедряется «1С:Университет» и «1С:Университет ПРОФ</a:t>
            </a:r>
            <a:r>
              <a:rPr lang="ru-RU" sz="1800" dirty="0" smtClean="0"/>
              <a:t>»: </a:t>
            </a:r>
            <a:r>
              <a:rPr lang="ru-RU" sz="1800" dirty="0" smtClean="0">
                <a:hlinkClick r:id="rId5"/>
              </a:rPr>
              <a:t>http</a:t>
            </a:r>
            <a:r>
              <a:rPr lang="ru-RU" sz="1800" dirty="0">
                <a:hlinkClick r:id="rId5"/>
              </a:rPr>
              <a:t>://www.sgu-infocom.ru</a:t>
            </a:r>
            <a:endParaRPr lang="ru-RU" sz="1800" dirty="0"/>
          </a:p>
          <a:p>
            <a:pPr>
              <a:defRPr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4FD7144-1BD2-49CE-9BC7-33E213FDE16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kern="1200" dirty="0" smtClean="0">
                <a:solidFill>
                  <a:schemeClr val="dk1"/>
                </a:solidFill>
              </a:rPr>
              <a:t>Адрес проживания</a:t>
            </a:r>
            <a:br>
              <a:rPr lang="ru-RU" alt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МГМСУ имени </a:t>
            </a:r>
            <a:r>
              <a:rPr lang="ru-RU" sz="1800" kern="1200" dirty="0" smtClean="0">
                <a:solidFill>
                  <a:schemeClr val="dk1"/>
                </a:solidFill>
              </a:rPr>
              <a:t>Евдокимова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ФГБОУ </a:t>
            </a:r>
            <a:r>
              <a:rPr lang="ru-RU" sz="1800" kern="1200" dirty="0">
                <a:solidFill>
                  <a:schemeClr val="dk1"/>
                </a:solidFill>
              </a:rPr>
              <a:t>ВО СПХФУ Минздрава России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556792"/>
            <a:ext cx="6814185" cy="5027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8554BE96-38D8-4012-A24A-6F4DD3F53836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261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kern="1200" dirty="0" smtClean="0">
                <a:solidFill>
                  <a:schemeClr val="dk1"/>
                </a:solidFill>
              </a:rPr>
              <a:t>Добавление фото поступающего из ЛК в карточку физического лица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Казанский медицинский университет 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Дипломатическая </a:t>
            </a:r>
            <a:r>
              <a:rPr lang="ru-RU" sz="1800" kern="1200" dirty="0">
                <a:solidFill>
                  <a:schemeClr val="dk1"/>
                </a:solidFill>
              </a:rPr>
              <a:t>Академия МИД России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628800"/>
            <a:ext cx="6787515" cy="50072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0ABFB864-CD90-48C9-8F60-75E21F3FB359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093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kern="1200" dirty="0">
                <a:solidFill>
                  <a:schemeClr val="dk1"/>
                </a:solidFill>
              </a:rPr>
              <a:t>Отправка договора на оказание образовательных услуг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ИНО </a:t>
            </a:r>
            <a:r>
              <a:rPr lang="ru-RU" sz="1800" kern="1200" dirty="0" smtClean="0">
                <a:solidFill>
                  <a:schemeClr val="dk1"/>
                </a:solidFill>
              </a:rPr>
              <a:t>РГППУ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ФГБОУ </a:t>
            </a:r>
            <a:r>
              <a:rPr lang="ru-RU" sz="1800" kern="1200" dirty="0">
                <a:solidFill>
                  <a:schemeClr val="dk1"/>
                </a:solidFill>
              </a:rPr>
              <a:t>ВО </a:t>
            </a:r>
            <a:r>
              <a:rPr lang="ru-RU" sz="1800" kern="1200" dirty="0" smtClean="0">
                <a:solidFill>
                  <a:schemeClr val="dk1"/>
                </a:solidFill>
              </a:rPr>
              <a:t>«Санкт-Петербургский </a:t>
            </a:r>
            <a:r>
              <a:rPr lang="ru-RU" sz="1800" kern="1200" dirty="0">
                <a:solidFill>
                  <a:schemeClr val="dk1"/>
                </a:solidFill>
              </a:rPr>
              <a:t>государственный институт </a:t>
            </a:r>
            <a:r>
              <a:rPr lang="ru-RU" sz="1800" kern="1200" dirty="0" smtClean="0">
                <a:solidFill>
                  <a:schemeClr val="dk1"/>
                </a:solidFill>
              </a:rPr>
              <a:t>культуры»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МГМСУ </a:t>
            </a:r>
            <a:r>
              <a:rPr lang="ru-RU" sz="1800" kern="1200" dirty="0">
                <a:solidFill>
                  <a:schemeClr val="dk1"/>
                </a:solidFill>
              </a:rPr>
              <a:t>имени Евдокимова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556792"/>
            <a:ext cx="6828949" cy="50644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A5BF94C9-D137-43BA-8C0E-FB522754F2C5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5854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kern="1200" dirty="0" smtClean="0">
                <a:solidFill>
                  <a:schemeClr val="dk1"/>
                </a:solidFill>
              </a:rPr>
              <a:t>Отправка договора на оказание образовательных услуг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ИНО </a:t>
            </a:r>
            <a:r>
              <a:rPr lang="ru-RU" sz="1800" kern="1200" dirty="0" smtClean="0">
                <a:solidFill>
                  <a:schemeClr val="dk1"/>
                </a:solidFill>
              </a:rPr>
              <a:t>РГППУ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ФГБОУ </a:t>
            </a:r>
            <a:r>
              <a:rPr lang="ru-RU" sz="1800" kern="1200" dirty="0">
                <a:solidFill>
                  <a:schemeClr val="dk1"/>
                </a:solidFill>
              </a:rPr>
              <a:t>ВО </a:t>
            </a:r>
            <a:r>
              <a:rPr lang="ru-RU" sz="1800" kern="1200" dirty="0" smtClean="0">
                <a:solidFill>
                  <a:schemeClr val="dk1"/>
                </a:solidFill>
              </a:rPr>
              <a:t>«Санкт-Петербургский </a:t>
            </a:r>
            <a:r>
              <a:rPr lang="ru-RU" sz="1800" kern="1200" dirty="0">
                <a:solidFill>
                  <a:schemeClr val="dk1"/>
                </a:solidFill>
              </a:rPr>
              <a:t>государственный институт </a:t>
            </a:r>
            <a:r>
              <a:rPr lang="ru-RU" sz="1800" kern="1200" dirty="0" smtClean="0">
                <a:solidFill>
                  <a:schemeClr val="dk1"/>
                </a:solidFill>
              </a:rPr>
              <a:t>культуры»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МГМСУ </a:t>
            </a:r>
            <a:r>
              <a:rPr lang="ru-RU" sz="1800" kern="1200" dirty="0">
                <a:solidFill>
                  <a:schemeClr val="dk1"/>
                </a:solidFill>
              </a:rPr>
              <a:t>имени Евдокимова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556792"/>
            <a:ext cx="6977539" cy="505825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1912E2E-9B03-418D-82CB-DA1DD191EF58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185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kern="1200" dirty="0" smtClean="0">
                <a:solidFill>
                  <a:schemeClr val="dk1"/>
                </a:solidFill>
              </a:rPr>
              <a:t>История изменений заявления поступающего</a:t>
            </a:r>
            <a:r>
              <a:rPr lang="ru-RU" kern="1200" dirty="0" smtClean="0">
                <a:solidFill>
                  <a:schemeClr val="dk1"/>
                </a:solidFill>
              </a:rPr>
              <a:t/>
            </a:r>
            <a:br>
              <a:rPr 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РГППУ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Дагестанский </a:t>
            </a:r>
            <a:r>
              <a:rPr lang="ru-RU" sz="1800" kern="1200" dirty="0">
                <a:solidFill>
                  <a:schemeClr val="dk1"/>
                </a:solidFill>
              </a:rPr>
              <a:t>государственный медицинский </a:t>
            </a:r>
            <a:r>
              <a:rPr lang="ru-RU" sz="1800" kern="1200" dirty="0" smtClean="0">
                <a:solidFill>
                  <a:schemeClr val="dk1"/>
                </a:solidFill>
              </a:rPr>
              <a:t>университет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ФГБОУ </a:t>
            </a:r>
            <a:r>
              <a:rPr lang="ru-RU" sz="1800" kern="1200" dirty="0">
                <a:solidFill>
                  <a:schemeClr val="dk1"/>
                </a:solidFill>
              </a:rPr>
              <a:t>ВО АГМУ Минздрава России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578643"/>
            <a:ext cx="6820853" cy="49939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ADB4564-1F05-47BE-9479-2A500CBCBBF6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849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kern="1200" dirty="0" smtClean="0">
                <a:solidFill>
                  <a:schemeClr val="dk1"/>
                </a:solidFill>
              </a:rPr>
              <a:t>Расширение состава фильтров модератора</a:t>
            </a:r>
            <a:br>
              <a:rPr 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ФГБОУ ВО "Санкт-Петербургский государственный институт </a:t>
            </a:r>
            <a:r>
              <a:rPr lang="ru-RU" sz="1800" kern="1200" dirty="0" smtClean="0">
                <a:solidFill>
                  <a:schemeClr val="dk1"/>
                </a:solidFill>
              </a:rPr>
              <a:t>культуры«</a:t>
            </a:r>
          </a:p>
          <a:p>
            <a:r>
              <a:rPr lang="ru-RU" sz="1800" kern="1200" dirty="0" err="1" smtClean="0">
                <a:solidFill>
                  <a:schemeClr val="dk1"/>
                </a:solidFill>
              </a:rPr>
              <a:t>КубГАУ</a:t>
            </a:r>
            <a:endParaRPr lang="ru-RU" sz="1800" kern="1200" dirty="0" smtClean="0">
              <a:solidFill>
                <a:schemeClr val="dk1"/>
              </a:solidFill>
            </a:endParaRP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МГМСУ </a:t>
            </a:r>
            <a:r>
              <a:rPr lang="ru-RU" sz="1800" kern="1200" dirty="0">
                <a:solidFill>
                  <a:schemeClr val="dk1"/>
                </a:solidFill>
              </a:rPr>
              <a:t>имени Евдокимова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550356"/>
            <a:ext cx="6880860" cy="502062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EA11D6F-3880-4723-8A1E-F14D1F05C214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940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kern="1200" dirty="0" smtClean="0">
                <a:solidFill>
                  <a:schemeClr val="dk1"/>
                </a:solidFill>
              </a:rPr>
              <a:t>Расширение состава фильтров модератора</a:t>
            </a:r>
            <a:br>
              <a:rPr 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ФГБОУ ВО "Санкт-Петербургский государственный институт </a:t>
            </a:r>
            <a:r>
              <a:rPr lang="ru-RU" sz="1800" kern="1200" dirty="0" smtClean="0">
                <a:solidFill>
                  <a:schemeClr val="dk1"/>
                </a:solidFill>
              </a:rPr>
              <a:t>культуры«</a:t>
            </a:r>
          </a:p>
          <a:p>
            <a:r>
              <a:rPr lang="ru-RU" sz="1800" kern="1200" dirty="0" err="1" smtClean="0">
                <a:solidFill>
                  <a:schemeClr val="dk1"/>
                </a:solidFill>
              </a:rPr>
              <a:t>КубГАУ</a:t>
            </a:r>
            <a:endParaRPr lang="ru-RU" sz="1800" kern="1200" dirty="0" smtClean="0">
              <a:solidFill>
                <a:schemeClr val="dk1"/>
              </a:solidFill>
            </a:endParaRP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МГМСУ </a:t>
            </a:r>
            <a:r>
              <a:rPr lang="ru-RU" sz="1800" kern="1200" dirty="0">
                <a:solidFill>
                  <a:schemeClr val="dk1"/>
                </a:solidFill>
              </a:rPr>
              <a:t>имени Евдокимова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556792"/>
            <a:ext cx="6867525" cy="5000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68A628FB-BCD3-4572-92E3-6F0DFF2008ED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30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kern="1200" dirty="0" smtClean="0">
                <a:solidFill>
                  <a:schemeClr val="dk1"/>
                </a:solidFill>
              </a:rPr>
              <a:t>Настройка дат подачи согласий на зачисление для всех категорий граждан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184231" y="1556792"/>
            <a:ext cx="3672409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ТУ </a:t>
            </a:r>
            <a:r>
              <a:rPr lang="ru-RU" sz="1800" kern="1200" dirty="0" smtClean="0">
                <a:solidFill>
                  <a:schemeClr val="dk1"/>
                </a:solidFill>
              </a:rPr>
              <a:t>УГМК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ИНО РГППУ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МГМСУ </a:t>
            </a:r>
            <a:r>
              <a:rPr lang="ru-RU" sz="1800" kern="1200" dirty="0">
                <a:solidFill>
                  <a:schemeClr val="dk1"/>
                </a:solidFill>
              </a:rPr>
              <a:t>имени </a:t>
            </a:r>
            <a:r>
              <a:rPr lang="ru-RU" sz="1800" kern="1200" dirty="0" smtClean="0">
                <a:solidFill>
                  <a:schemeClr val="dk1"/>
                </a:solidFill>
              </a:rPr>
              <a:t>Евдокимова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916832"/>
            <a:ext cx="7635717" cy="43681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D8D45F62-69C3-48A0-85BC-E0693B67C547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7426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kern="1200" dirty="0" smtClean="0">
                <a:solidFill>
                  <a:schemeClr val="dk1"/>
                </a:solidFill>
              </a:rPr>
              <a:t>Механизм статистики работы модераторов</a:t>
            </a:r>
            <a:br>
              <a:rPr lang="ru-RU" alt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ФГБОУ ВО АГМУ Минздрава </a:t>
            </a:r>
            <a:r>
              <a:rPr lang="ru-RU" sz="1800" kern="1200" dirty="0" smtClean="0">
                <a:solidFill>
                  <a:schemeClr val="dk1"/>
                </a:solidFill>
              </a:rPr>
              <a:t>России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МГМСУ </a:t>
            </a:r>
            <a:r>
              <a:rPr lang="ru-RU" sz="1800" kern="1200" dirty="0">
                <a:solidFill>
                  <a:schemeClr val="dk1"/>
                </a:solidFill>
              </a:rPr>
              <a:t>имени Евдокимова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596727"/>
            <a:ext cx="6987540" cy="50006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22A8683C-93B3-433A-B549-47F9F8D0073D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2739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altLang="ru-RU" kern="1200" dirty="0" smtClean="0">
                <a:solidFill>
                  <a:schemeClr val="dk1"/>
                </a:solidFill>
              </a:rPr>
              <a:t>Ограничивать список типов документов об образовании по уровню образования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36161" y="1556792"/>
            <a:ext cx="4320480" cy="41529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Список обратившихся вузов:</a:t>
            </a:r>
          </a:p>
          <a:p>
            <a:r>
              <a:rPr lang="ru-RU" sz="1800" kern="1200" dirty="0">
                <a:solidFill>
                  <a:schemeClr val="dk1"/>
                </a:solidFill>
              </a:rPr>
              <a:t>Тверской государственный медицинский </a:t>
            </a:r>
            <a:r>
              <a:rPr lang="ru-RU" sz="1800" kern="1200" dirty="0" smtClean="0">
                <a:solidFill>
                  <a:schemeClr val="dk1"/>
                </a:solidFill>
              </a:rPr>
              <a:t>университет</a:t>
            </a:r>
          </a:p>
          <a:p>
            <a:r>
              <a:rPr lang="ru-RU" sz="1800" kern="1200" dirty="0" smtClean="0">
                <a:solidFill>
                  <a:schemeClr val="dk1"/>
                </a:solidFill>
              </a:rPr>
              <a:t>ФГБОУ </a:t>
            </a:r>
            <a:r>
              <a:rPr lang="ru-RU" sz="1800" kern="1200" dirty="0">
                <a:solidFill>
                  <a:schemeClr val="dk1"/>
                </a:solidFill>
              </a:rPr>
              <a:t>ВО "Санкт-Петербургский государственный институт культуры"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844824"/>
            <a:ext cx="6050280" cy="46024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8DC3239A-0A96-4172-913F-FAC3BA819843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39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64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818312" cy="1081087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00"/>
                </a:solidFill>
              </a:rPr>
              <a:t>«1С:Университет» и </a:t>
            </a:r>
            <a:br>
              <a:rPr lang="ru-RU" altLang="ru-RU" b="1" dirty="0" smtClean="0">
                <a:solidFill>
                  <a:srgbClr val="000000"/>
                </a:solidFill>
              </a:rPr>
            </a:br>
            <a:r>
              <a:rPr lang="ru-RU" altLang="ru-RU" b="1" dirty="0" smtClean="0">
                <a:solidFill>
                  <a:srgbClr val="000000"/>
                </a:solidFill>
              </a:rPr>
              <a:t>«1С:Университет ПРОФ». 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Дополнительная информация.</a:t>
            </a:r>
            <a:endParaRPr lang="ru-RU" altLang="ru-RU" dirty="0" smtClean="0"/>
          </a:p>
        </p:txBody>
      </p:sp>
      <p:sp>
        <p:nvSpPr>
          <p:cNvPr id="9219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50825" y="1666875"/>
            <a:ext cx="11941175" cy="51847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b="1" dirty="0"/>
              <a:t>Стоимость владения</a:t>
            </a:r>
          </a:p>
          <a:p>
            <a:pPr>
              <a:defRPr/>
            </a:pPr>
            <a:r>
              <a:rPr lang="ru-RU" sz="1800" dirty="0"/>
              <a:t>Стоимость «1С:Университет» – 96 т.р., «1С:Университет ПРОФ» – 248 </a:t>
            </a:r>
            <a:r>
              <a:rPr lang="ru-RU" sz="1800" dirty="0" err="1"/>
              <a:t>т.р</a:t>
            </a:r>
            <a:r>
              <a:rPr lang="ru-RU" sz="1800" dirty="0" smtClean="0"/>
              <a:t>.</a:t>
            </a:r>
          </a:p>
          <a:p>
            <a:pPr>
              <a:defRPr/>
            </a:pPr>
            <a:r>
              <a:rPr lang="ru-RU" altLang="ru-RU" sz="1800" dirty="0" smtClean="0"/>
              <a:t>Поддержка </a:t>
            </a:r>
            <a:r>
              <a:rPr lang="ru-RU" sz="1800" dirty="0" smtClean="0"/>
              <a:t>«1С:Университет</a:t>
            </a:r>
            <a:r>
              <a:rPr lang="ru-RU" sz="1800" dirty="0"/>
              <a:t>» </a:t>
            </a:r>
            <a:r>
              <a:rPr lang="ru-RU" sz="1800" dirty="0" smtClean="0"/>
              <a:t>– 54,8 </a:t>
            </a:r>
            <a:r>
              <a:rPr lang="ru-RU" sz="1800" dirty="0" err="1"/>
              <a:t>т.р</a:t>
            </a:r>
            <a:r>
              <a:rPr lang="ru-RU" sz="1800" dirty="0" smtClean="0"/>
              <a:t>./год (ИТС Отраслевой), </a:t>
            </a:r>
            <a:r>
              <a:rPr lang="ru-RU" altLang="ru-RU" sz="1800" dirty="0" smtClean="0"/>
              <a:t>«1С:Университет ПРОФ» </a:t>
            </a:r>
            <a:r>
              <a:rPr lang="ru-RU" sz="1800" dirty="0"/>
              <a:t>– </a:t>
            </a:r>
            <a:r>
              <a:rPr lang="ru-RU" altLang="ru-RU" sz="1800" dirty="0" smtClean="0"/>
              <a:t>165 </a:t>
            </a:r>
            <a:r>
              <a:rPr lang="ru-RU" altLang="ru-RU" sz="1800" dirty="0" err="1"/>
              <a:t>т.р</a:t>
            </a:r>
            <a:r>
              <a:rPr lang="ru-RU" altLang="ru-RU" sz="1800" dirty="0"/>
              <a:t>./</a:t>
            </a:r>
            <a:r>
              <a:rPr lang="ru-RU" altLang="ru-RU" sz="1800" dirty="0" smtClean="0"/>
              <a:t>год (СЛК)</a:t>
            </a:r>
            <a:endParaRPr lang="ru-RU" sz="1800" dirty="0"/>
          </a:p>
          <a:p>
            <a:pPr>
              <a:defRPr/>
            </a:pPr>
            <a:r>
              <a:rPr lang="ru-RU" sz="1800" dirty="0"/>
              <a:t>Лицензия на сервер – 86,4 т.р.</a:t>
            </a:r>
          </a:p>
          <a:p>
            <a:pPr>
              <a:defRPr/>
            </a:pPr>
            <a:r>
              <a:rPr lang="ru-RU" sz="1800" dirty="0"/>
              <a:t>Клиентская лицензия – примерно 3,7 т.р., достаточно 200 – 500 лицензий</a:t>
            </a:r>
          </a:p>
          <a:p>
            <a:pPr>
              <a:defRPr/>
            </a:pPr>
            <a:r>
              <a:rPr lang="ru-RU" sz="1800" dirty="0"/>
              <a:t>Объем адаптаций под требования вуза – по </a:t>
            </a:r>
            <a:r>
              <a:rPr lang="ru-RU" sz="1800" dirty="0" smtClean="0"/>
              <a:t>согласованию</a:t>
            </a: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решения</a:t>
            </a:r>
          </a:p>
          <a:p>
            <a:pPr>
              <a:defRPr/>
            </a:pPr>
            <a:r>
              <a:rPr lang="ru-RU" sz="1800" dirty="0"/>
              <a:t>Соответствие нормативной базе, постоянные обновления (4-5 в год)</a:t>
            </a:r>
          </a:p>
          <a:p>
            <a:pPr>
              <a:defRPr/>
            </a:pPr>
            <a:r>
              <a:rPr lang="ru-RU" sz="1800" dirty="0"/>
              <a:t>Взаимодействие с вузовским сообществом</a:t>
            </a:r>
          </a:p>
          <a:p>
            <a:pPr marL="0" indent="0">
              <a:buFontTx/>
              <a:buNone/>
              <a:defRPr/>
            </a:pPr>
            <a:r>
              <a:rPr lang="ru-RU" sz="1800" b="1" dirty="0"/>
              <a:t>Особенности комплексного внедрения</a:t>
            </a:r>
          </a:p>
          <a:p>
            <a:pPr>
              <a:defRPr/>
            </a:pPr>
            <a:r>
              <a:rPr lang="ru-RU" sz="1800" dirty="0"/>
              <a:t>Продолжительность внедрения от 6 мес. до 3-х лет </a:t>
            </a:r>
          </a:p>
          <a:p>
            <a:pPr>
              <a:defRPr/>
            </a:pPr>
            <a:r>
              <a:rPr lang="ru-RU" sz="1800" dirty="0"/>
              <a:t>Привлечение лучших партнеров, гарантии фирмы «1С</a:t>
            </a:r>
            <a:r>
              <a:rPr lang="ru-RU" sz="1800" dirty="0" smtClean="0"/>
              <a:t>»</a:t>
            </a: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b="1" dirty="0"/>
              <a:t>Технология</a:t>
            </a:r>
          </a:p>
          <a:p>
            <a:pPr>
              <a:defRPr/>
            </a:pPr>
            <a:r>
              <a:rPr lang="ru-RU" sz="1800" dirty="0"/>
              <a:t>«1С:Предприятие 8.3»/«1С:Предприятие 8.3</a:t>
            </a:r>
            <a:r>
              <a:rPr lang="en-US" sz="1800" dirty="0"/>
              <a:t>z</a:t>
            </a:r>
            <a:r>
              <a:rPr lang="ru-RU" sz="1800" dirty="0" smtClean="0"/>
              <a:t>», открытый </a:t>
            </a:r>
            <a:r>
              <a:rPr lang="ru-RU" sz="1800" dirty="0"/>
              <a:t>код, работа с веб браузерами</a:t>
            </a:r>
          </a:p>
          <a:p>
            <a:pPr>
              <a:defRPr/>
            </a:pPr>
            <a:r>
              <a:rPr lang="ru-RU" sz="1800" dirty="0"/>
              <a:t>Штатное обновление с «1С:Университет» на «1С:Университет ПРОФ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07D74A9-15C7-4CEE-B80B-5256AFAC255E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/>
              <a:t>Личный кабинет поступающего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/>
              <a:t>Прочие реализованные пожелания</a:t>
            </a:r>
            <a:br>
              <a:rPr lang="ru-RU" altLang="ru-RU" dirty="0" smtClean="0"/>
            </a:br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812402"/>
              </p:ext>
            </p:extLst>
          </p:nvPr>
        </p:nvGraphicFramePr>
        <p:xfrm>
          <a:off x="335360" y="1628800"/>
          <a:ext cx="11569700" cy="219945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Пожелание</a:t>
                      </a:r>
                      <a:endParaRPr lang="ru-RU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Обратившиеся</a:t>
                      </a:r>
                      <a:endParaRPr lang="ru-RU" sz="1800" dirty="0"/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4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Реализовать работу с заявлениями, которые абитуриент пометил на удаление (реализовать отзыв заявления)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"Санкт-Петербургский государственный институт культуры"; МГМСУ имени Евдокимова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4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Ограничение выбора конкурсов по завершённым этапам приёмной кампании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ОмГУПС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ФГБОУ ВО СПХФУ Минздрава России</a:t>
                      </a:r>
                      <a:endParaRPr lang="ru-RU" sz="1800" dirty="0"/>
                    </a:p>
                  </a:txBody>
                  <a:tcPr marT="45724" marB="4572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21A4CCB-2FAE-46A4-AC35-8518DDC4F277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477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/>
              <a:t>Личный кабинет поступающего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/>
              <a:t>Пожелания, находящиеся</a:t>
            </a:r>
            <a:br>
              <a:rPr lang="ru-RU" altLang="ru-RU" dirty="0" smtClean="0"/>
            </a:br>
            <a:r>
              <a:rPr lang="ru-RU" altLang="ru-RU" dirty="0" smtClean="0"/>
              <a:t>в состоянии разработки</a:t>
            </a:r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012915"/>
              </p:ext>
            </p:extLst>
          </p:nvPr>
        </p:nvGraphicFramePr>
        <p:xfrm>
          <a:off x="335360" y="1628800"/>
          <a:ext cx="11569700" cy="421108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Пожелание</a:t>
                      </a:r>
                      <a:endParaRPr lang="ru-RU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Обратившиеся</a:t>
                      </a:r>
                      <a:endParaRPr lang="ru-RU" sz="1800" dirty="0"/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4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Отдельное поле для скачивания заявления на участие в конкурсе, которое доступно при любом статусе личного дела и согласие на зачисление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"Санкт-Петербургский государственный институт культуры";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МИИГАиК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Дагестанский государственный медицинский университет; ФГБОУ ВО АГМУ Минздрава России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4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конкурсных списков в Личном кабинете поступающего по тем конкурсным группам, на которые подано заявление, с выделением цветом позиции абитуриента в каждом списке.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КубГАУ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Дипломатическая Академия МИД России; МГМСУ имени Евдокимова 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4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записаться на экзамен и выбрать дату и время из предложенных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Дипломатическая Академия МИД России; ФГБОУ ВО АГМУ Минздрава России; ФГБОУ ВО "Санкт-Петербургский государственный институт культуры"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66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B3F5E89-16A0-4132-BE00-9928AB48E021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8073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3012915"/>
              </p:ext>
            </p:extLst>
          </p:nvPr>
        </p:nvGraphicFramePr>
        <p:xfrm>
          <a:off x="335360" y="1628800"/>
          <a:ext cx="11569700" cy="393677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0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Пожелание</a:t>
                      </a:r>
                      <a:endParaRPr lang="ru-RU" sz="1800" dirty="0"/>
                    </a:p>
                  </a:txBody>
                  <a:tcPr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Обратившиеся</a:t>
                      </a:r>
                      <a:endParaRPr lang="ru-RU" sz="1800" dirty="0"/>
                    </a:p>
                  </a:txBody>
                  <a:tcPr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4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Разделить подачу документов на 2 этапа: 1. предварительная проверка. Модератор проверяет заявление. После проверки в личном кабинете доступно заявление; 2. прием заявления (с загруженным заявлением на участие в конкурсе)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"Санкт-Петербургский государственный институт культуры";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КубГАУ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34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Ограничить срок приема документов по конкретным конкурсным группам (на направления подготовки, по которым предусмотрены творческие вступительные испытания)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"Санкт-Петербургский государственный институт культуры"; МГМСУ имени Евдокимова</a:t>
                      </a:r>
                      <a:endParaRPr lang="ru-RU" sz="1800" dirty="0"/>
                    </a:p>
                  </a:txBody>
                  <a:tcPr marT="45704" marB="4570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45"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Сделать механизм отображения результатов по вступительным испытаниям в личном кабинете с настройкой дат публикации</a:t>
                      </a:r>
                      <a:endParaRPr lang="ru-RU" sz="1800" dirty="0"/>
                    </a:p>
                  </a:txBody>
                  <a:tcPr marT="45706" marB="4570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ФГБОУ ВО АГМУ Минздрава России; МГМСУ имени Евдокимова</a:t>
                      </a:r>
                      <a:endParaRPr lang="ru-RU" sz="1800" dirty="0"/>
                    </a:p>
                  </a:txBody>
                  <a:tcPr marT="45706" marB="4570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166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B563327-9936-48AB-8DD3-0F72C4364B77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sp>
        <p:nvSpPr>
          <p:cNvPr id="7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704212" cy="1081087"/>
          </a:xfrm>
        </p:spPr>
        <p:txBody>
          <a:bodyPr/>
          <a:lstStyle/>
          <a:p>
            <a:pPr>
              <a:defRPr/>
            </a:pPr>
            <a:r>
              <a:rPr lang="ru-RU" altLang="ru-RU" b="1" dirty="0" smtClean="0"/>
              <a:t>Личный кабинет поступающего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/>
              <a:t>Пожелания, находящиеся</a:t>
            </a:r>
            <a:br>
              <a:rPr lang="ru-RU" altLang="ru-RU" dirty="0" smtClean="0"/>
            </a:br>
            <a:r>
              <a:rPr lang="ru-RU" altLang="ru-RU" dirty="0" smtClean="0"/>
              <a:t>в состоянии разработки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980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920236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kern="1200" dirty="0" smtClean="0">
                <a:solidFill>
                  <a:schemeClr val="dk1"/>
                </a:solidFill>
              </a:rPr>
              <a:t>Интерфейс модератора в 1С:Университет ПРОФ</a:t>
            </a:r>
            <a:br>
              <a:rPr 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3CA3BD8-F43A-468D-8065-BFB6385AA3C3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268345"/>
            <a:ext cx="6912768" cy="5167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10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920236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kern="1200" dirty="0" smtClean="0">
                <a:solidFill>
                  <a:schemeClr val="dk1"/>
                </a:solidFill>
              </a:rPr>
              <a:t>Интерфейс модератора в 1С:Университет ПРОФ</a:t>
            </a:r>
            <a:br>
              <a:rPr 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3CA3BD8-F43A-468D-8065-BFB6385AA3C3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430" y="1196975"/>
            <a:ext cx="7543800" cy="5212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21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920236" cy="1081087"/>
          </a:xfrm>
        </p:spPr>
        <p:txBody>
          <a:bodyPr/>
          <a:lstStyle/>
          <a:p>
            <a:r>
              <a:rPr lang="ru-RU" altLang="ru-RU" b="1" dirty="0"/>
              <a:t>Личный кабинет поступающего</a:t>
            </a:r>
            <a:r>
              <a:rPr lang="ru-RU" altLang="ru-RU" dirty="0">
                <a:solidFill>
                  <a:srgbClr val="000000"/>
                </a:solidFill>
              </a:rPr>
              <a:t/>
            </a:r>
            <a:br>
              <a:rPr lang="ru-RU" altLang="ru-RU" dirty="0">
                <a:solidFill>
                  <a:srgbClr val="000000"/>
                </a:solidFill>
              </a:rPr>
            </a:br>
            <a:r>
              <a:rPr lang="ru-RU" kern="1200" dirty="0" smtClean="0">
                <a:solidFill>
                  <a:schemeClr val="dk1"/>
                </a:solidFill>
              </a:rPr>
              <a:t>Интерфейс модератора в 1С:Университет ПРОФ</a:t>
            </a:r>
            <a:br>
              <a:rPr lang="ru-RU" kern="1200" dirty="0" smtClean="0">
                <a:solidFill>
                  <a:schemeClr val="dk1"/>
                </a:solidFill>
              </a:rPr>
            </a:b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3CA3BD8-F43A-468D-8065-BFB6385AA3C3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6" y="1281212"/>
            <a:ext cx="7526655" cy="5212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441549"/>
            <a:ext cx="7552373" cy="522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8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2" y="4406900"/>
            <a:ext cx="10749011" cy="2046288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000000"/>
                </a:solidFill>
              </a:rPr>
              <a:t>ОРГАНИЗАЦИЯ РАБОТЫ С СУПЕРСЕРВИСОМ «ПОСТУПЛЕНИЕ В ВУЗ ОНЛАЙН</a:t>
            </a:r>
            <a:r>
              <a:rPr lang="ru-RU" dirty="0" smtClean="0">
                <a:solidFill>
                  <a:srgbClr val="000000"/>
                </a:solidFill>
              </a:rPr>
              <a:t>»</a:t>
            </a:r>
            <a:endParaRPr lang="ru-RU" sz="3600" dirty="0"/>
          </a:p>
        </p:txBody>
      </p:sp>
      <p:pic>
        <p:nvPicPr>
          <p:cNvPr id="3072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925513"/>
            <a:ext cx="65293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55699F2F-4084-4C97-B18A-E9CEE052CC66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962775" cy="1081087"/>
          </a:xfrm>
        </p:spPr>
        <p:txBody>
          <a:bodyPr/>
          <a:lstStyle/>
          <a:p>
            <a:r>
              <a:rPr lang="ru-RU" altLang="ru-RU" b="1" dirty="0" smtClean="0"/>
              <a:t>Суперсервис «Поступление в вуз онлайн»</a:t>
            </a:r>
            <a:br>
              <a:rPr lang="ru-RU" altLang="ru-RU" b="1" dirty="0" smtClean="0"/>
            </a:br>
            <a:r>
              <a:rPr lang="ru-RU" altLang="ru-RU" dirty="0" smtClean="0"/>
              <a:t>Что это и зачем?</a:t>
            </a:r>
            <a:br>
              <a:rPr lang="ru-RU" altLang="ru-RU" dirty="0" smtClean="0"/>
            </a:br>
            <a:r>
              <a:rPr lang="ru-RU" altLang="ru-RU" dirty="0" smtClean="0"/>
              <a:t> </a:t>
            </a:r>
          </a:p>
        </p:txBody>
      </p:sp>
      <p:pic>
        <p:nvPicPr>
          <p:cNvPr id="18436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5949950"/>
            <a:ext cx="727075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Объект 2"/>
          <p:cNvSpPr>
            <a:spLocks noGrp="1"/>
          </p:cNvSpPr>
          <p:nvPr>
            <p:ph idx="1"/>
          </p:nvPr>
        </p:nvSpPr>
        <p:spPr>
          <a:xfrm>
            <a:off x="413070" y="1655192"/>
            <a:ext cx="11522075" cy="400605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1800" dirty="0" smtClean="0"/>
              <a:t>Целью создания Суперсервиса является снижение временных и финансовых затрат абитуриентов при поступлении в образовательные организации высшего образования Российской Федерации посредством использования Единого портала государственных услуг и функций (далее – ЕПГУ). Суперсервис позволит абитуриентам осуществлять подачу документов на поступление в образовательные организации высшего образования по образовательным программам высшего образования – программа бакалавриата и программам специалитета в проактивном режиме посредством функционала ЕПГУ.</a:t>
            </a:r>
          </a:p>
          <a:p>
            <a:pPr marL="0" indent="0">
              <a:buFontTx/>
              <a:buNone/>
            </a:pPr>
            <a:endParaRPr lang="ru-RU" altLang="ru-RU" sz="1800" dirty="0" smtClean="0"/>
          </a:p>
          <a:p>
            <a:pPr marL="0" indent="0">
              <a:buFontTx/>
              <a:buNone/>
            </a:pPr>
            <a:r>
              <a:rPr lang="ru-RU" altLang="ru-RU" sz="1800" dirty="0">
                <a:solidFill>
                  <a:srgbClr val="C00000"/>
                </a:solidFill>
              </a:rPr>
              <a:t>52. </a:t>
            </a:r>
            <a:r>
              <a:rPr lang="ru-RU" altLang="ru-RU" sz="1800" dirty="0"/>
              <a:t>Документы, необходимые для поступления, представляются (направляются) в организацию одним из следующих способов:</a:t>
            </a:r>
          </a:p>
          <a:p>
            <a:pPr>
              <a:buFont typeface="+mj-lt"/>
              <a:buAutoNum type="arabicParenR"/>
            </a:pPr>
            <a:r>
              <a:rPr lang="ru-RU" altLang="ru-RU" sz="1800" dirty="0" smtClean="0"/>
              <a:t>представляются </a:t>
            </a:r>
            <a:r>
              <a:rPr lang="ru-RU" altLang="ru-RU" sz="1800" dirty="0"/>
              <a:t>в организацию лично поступающим;</a:t>
            </a:r>
          </a:p>
          <a:p>
            <a:pPr>
              <a:buFont typeface="+mj-lt"/>
              <a:buAutoNum type="arabicParenR"/>
            </a:pPr>
            <a:r>
              <a:rPr lang="ru-RU" altLang="ru-RU" sz="1800" dirty="0" smtClean="0"/>
              <a:t>направляются </a:t>
            </a:r>
            <a:r>
              <a:rPr lang="ru-RU" altLang="ru-RU" sz="1800" dirty="0"/>
              <a:t>в организацию через операторов почтовой связи общего пользования;</a:t>
            </a:r>
          </a:p>
          <a:p>
            <a:pPr>
              <a:buFont typeface="+mj-lt"/>
              <a:buAutoNum type="arabicParenR"/>
            </a:pPr>
            <a:r>
              <a:rPr lang="ru-RU" altLang="ru-RU" sz="1800" dirty="0" smtClean="0"/>
              <a:t>направляются </a:t>
            </a:r>
            <a:r>
              <a:rPr lang="ru-RU" altLang="ru-RU" sz="1800" dirty="0"/>
              <a:t>в организацию в электронной форме посредством электронной информационной системы организации, </a:t>
            </a:r>
            <a:r>
              <a:rPr lang="ru-RU" altLang="ru-RU" sz="1800" b="1" dirty="0"/>
              <a:t>а также посредством ЕПГУ </a:t>
            </a:r>
            <a:r>
              <a:rPr lang="ru-RU" altLang="ru-RU" sz="1800" dirty="0"/>
              <a:t>(в случае его использования).</a:t>
            </a:r>
          </a:p>
        </p:txBody>
      </p:sp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8183563" y="14128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8919294" y="2953972"/>
            <a:ext cx="2730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200" dirty="0"/>
              <a:t>1</a:t>
            </a:r>
          </a:p>
        </p:txBody>
      </p:sp>
      <p:sp>
        <p:nvSpPr>
          <p:cNvPr id="18440" name="TextBox 12"/>
          <p:cNvSpPr txBox="1">
            <a:spLocks noChangeArrowheads="1"/>
          </p:cNvSpPr>
          <p:nvPr/>
        </p:nvSpPr>
        <p:spPr bwMode="auto">
          <a:xfrm>
            <a:off x="7983190" y="5186220"/>
            <a:ext cx="273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200" dirty="0"/>
              <a:t>2</a:t>
            </a:r>
            <a:endParaRPr lang="ru-RU" alt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068388" y="5925760"/>
            <a:ext cx="10874375" cy="8156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Письмо Минобрнауки России от 26 августа 2019 года № МН-1178/СК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«О целевой модели суперсервиса "Поступление в вуз онлайн"»</a:t>
            </a:r>
          </a:p>
          <a:p>
            <a:pPr>
              <a:spcBef>
                <a:spcPts val="600"/>
              </a:spcBef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Приказ Минобрнауки России от 21.08.2020 N 1076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"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Об утверждении Порядка приема на обучение по образовательным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программам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высшего образования - программам бакалавриата, программам специалитета, программам магистратуры"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7738" y="5891361"/>
            <a:ext cx="273050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7738" y="6175524"/>
            <a:ext cx="273050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Futura PT Demi" panose="020B0604020202020204" pitchFamily="34" charset="0"/>
              </a:rPr>
              <a:t>2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Futura PT Demi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0CC25868-DE5E-4DF2-883E-6774BCAB1B0C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213600" cy="1081087"/>
          </a:xfrm>
        </p:spPr>
        <p:txBody>
          <a:bodyPr/>
          <a:lstStyle/>
          <a:p>
            <a:r>
              <a:rPr lang="ru-RU" altLang="ru-RU" b="1" dirty="0" smtClean="0"/>
              <a:t>Суперсервис «Поступление в вуз онлайн»</a:t>
            </a:r>
            <a:r>
              <a:rPr lang="en-US" altLang="ru-RU" b="1" dirty="0" smtClean="0"/>
              <a:t/>
            </a:r>
            <a:br>
              <a:rPr lang="en-US" altLang="ru-RU" b="1" dirty="0" smtClean="0"/>
            </a:br>
            <a:r>
              <a:rPr lang="ru-RU" altLang="ru-RU" dirty="0" smtClean="0"/>
              <a:t>Способы взаимодействия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19460" name="Объект 2"/>
          <p:cNvSpPr txBox="1">
            <a:spLocks/>
          </p:cNvSpPr>
          <p:nvPr/>
        </p:nvSpPr>
        <p:spPr bwMode="auto">
          <a:xfrm>
            <a:off x="6830219" y="1301750"/>
            <a:ext cx="518318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>
              <a:buFontTx/>
              <a:buNone/>
            </a:pPr>
            <a:r>
              <a:rPr lang="ru-RU" altLang="ru-RU" sz="1800" dirty="0"/>
              <a:t>Два способа взаимодействия с Суперсервисом:</a:t>
            </a:r>
          </a:p>
          <a:p>
            <a:r>
              <a:rPr lang="ru-RU" altLang="ru-RU" sz="1800" dirty="0"/>
              <a:t>Личный кабинет приемной комиссии ООВО</a:t>
            </a:r>
          </a:p>
          <a:p>
            <a:pPr lvl="1">
              <a:buFont typeface="Futura PT Demi" pitchFamily="34" charset="0"/>
              <a:buChar char="+"/>
            </a:pPr>
            <a:r>
              <a:rPr lang="ru-RU" altLang="ru-RU" sz="1600" dirty="0"/>
              <a:t>Не требует настройки окружения</a:t>
            </a:r>
          </a:p>
          <a:p>
            <a:pPr lvl="1">
              <a:buFont typeface="FuturaPress" pitchFamily="34" charset="0"/>
              <a:buChar char="-"/>
            </a:pPr>
            <a:r>
              <a:rPr lang="ru-RU" altLang="ru-RU" sz="1600" dirty="0"/>
              <a:t>Данные о ПК вводятся вручную в Суперсервис</a:t>
            </a:r>
          </a:p>
          <a:p>
            <a:pPr lvl="1">
              <a:buFont typeface="FuturaPress" pitchFamily="34" charset="0"/>
              <a:buChar char="-"/>
            </a:pPr>
            <a:r>
              <a:rPr lang="ru-RU" altLang="ru-RU" sz="1600" dirty="0"/>
              <a:t>Персональные данные и заявления вручную вводятся в ИС ООВО</a:t>
            </a:r>
          </a:p>
          <a:p>
            <a:pPr lvl="1">
              <a:buFont typeface="FuturaPress" pitchFamily="34" charset="0"/>
              <a:buChar char="-"/>
            </a:pPr>
            <a:r>
              <a:rPr lang="en-US" altLang="ru-RU" sz="1600" dirty="0"/>
              <a:t>XML-</a:t>
            </a:r>
            <a:r>
              <a:rPr lang="ru-RU" altLang="ru-RU" sz="1600" dirty="0"/>
              <a:t>пакеты рейтинговых списков, приказов потребуется формировать вручную.</a:t>
            </a:r>
          </a:p>
          <a:p>
            <a:r>
              <a:rPr lang="ru-RU" altLang="ru-RU" sz="1800" dirty="0"/>
              <a:t>Взаимодействие с ИС ООВО посредством API</a:t>
            </a:r>
          </a:p>
          <a:p>
            <a:pPr lvl="1">
              <a:buFont typeface="Futura PT Demi" pitchFamily="34" charset="0"/>
              <a:buChar char="+"/>
            </a:pPr>
            <a:r>
              <a:rPr lang="ru-RU" altLang="ru-RU" sz="1600" dirty="0"/>
              <a:t>Данные о ПК формируются автоматически</a:t>
            </a:r>
          </a:p>
          <a:p>
            <a:pPr lvl="1">
              <a:buFont typeface="Futura PT Demi" pitchFamily="34" charset="0"/>
              <a:buChar char="+"/>
            </a:pPr>
            <a:r>
              <a:rPr lang="ru-RU" altLang="ru-RU" sz="1600" dirty="0"/>
              <a:t>Персональные данные и реквизиты всех документов не требуется вводить вручную</a:t>
            </a:r>
          </a:p>
          <a:p>
            <a:pPr lvl="1">
              <a:buFont typeface="Futura PT Demi" pitchFamily="34" charset="0"/>
              <a:buChar char="+"/>
            </a:pPr>
            <a:r>
              <a:rPr lang="ru-RU" altLang="ru-RU" sz="1600" dirty="0"/>
              <a:t>Рейтинговые и конкурсные списки, приказы формируются автоматически</a:t>
            </a:r>
          </a:p>
          <a:p>
            <a:pPr lvl="1">
              <a:buFont typeface="FuturaPress" pitchFamily="34" charset="0"/>
              <a:buChar char="-"/>
            </a:pPr>
            <a:r>
              <a:rPr lang="ru-RU" altLang="ru-RU" sz="1600" dirty="0"/>
              <a:t>Требуется настройка окружения и установка соответствий справочников.</a:t>
            </a:r>
          </a:p>
          <a:p>
            <a:pPr>
              <a:buFontTx/>
              <a:buNone/>
            </a:pPr>
            <a:endParaRPr lang="ru-RU" alt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301750"/>
            <a:ext cx="6096000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838" y="3213100"/>
            <a:ext cx="4752975" cy="35639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62C08724-6192-4585-AD4E-017D48434789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213600" cy="1081087"/>
          </a:xfrm>
        </p:spPr>
        <p:txBody>
          <a:bodyPr/>
          <a:lstStyle/>
          <a:p>
            <a:r>
              <a:rPr lang="ru-RU" altLang="ru-RU" b="1" dirty="0" smtClean="0"/>
              <a:t>Суперсервис «Поступление в вуз онлайн»</a:t>
            </a:r>
            <a:r>
              <a:rPr lang="en-US" altLang="ru-RU" b="1" dirty="0" smtClean="0"/>
              <a:t/>
            </a:r>
            <a:br>
              <a:rPr lang="en-US" altLang="ru-RU" b="1" dirty="0" smtClean="0"/>
            </a:br>
            <a:r>
              <a:rPr lang="ru-RU" altLang="ru-RU" dirty="0" smtClean="0"/>
              <a:t>Требования к окружению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901656" y="1341438"/>
            <a:ext cx="5040313" cy="51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1800" dirty="0" smtClean="0"/>
              <a:t>На рабочей станции, с которой будет производиться взаимодействие с Суперсервисом необходимо </a:t>
            </a:r>
            <a:r>
              <a:rPr lang="ru-RU" sz="1800" dirty="0"/>
              <a:t>обеспечить выполнение следующих условий</a:t>
            </a:r>
            <a:r>
              <a:rPr lang="ru-RU" sz="1800" dirty="0" smtClean="0"/>
              <a:t>:</a:t>
            </a:r>
            <a:endParaRPr lang="ru-RU" sz="1800" dirty="0"/>
          </a:p>
          <a:p>
            <a:pPr>
              <a:defRPr/>
            </a:pPr>
            <a:r>
              <a:rPr lang="ru-RU" sz="1800" dirty="0" smtClean="0"/>
              <a:t>Имеется доступ к защищенной сети </a:t>
            </a:r>
            <a:r>
              <a:rPr lang="en-US" sz="1800" dirty="0" err="1"/>
              <a:t>ViPNet</a:t>
            </a:r>
            <a:r>
              <a:rPr lang="en-US" sz="1800" dirty="0"/>
              <a:t> </a:t>
            </a:r>
            <a:r>
              <a:rPr lang="ru-RU" sz="1800" dirty="0" smtClean="0"/>
              <a:t>13833 (</a:t>
            </a:r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citis.ru/13833</a:t>
            </a:r>
            <a:r>
              <a:rPr lang="ru-RU" sz="1800" dirty="0" smtClean="0"/>
              <a:t>)</a:t>
            </a:r>
          </a:p>
          <a:p>
            <a:pPr>
              <a:defRPr/>
            </a:pPr>
            <a:r>
              <a:rPr lang="ru-RU" sz="1800" dirty="0"/>
              <a:t>Установлен </a:t>
            </a:r>
            <a:r>
              <a:rPr lang="ru-RU" sz="1800" dirty="0" err="1"/>
              <a:t>КриптоПро</a:t>
            </a:r>
            <a:r>
              <a:rPr lang="ru-RU" sz="1800" dirty="0"/>
              <a:t> версии </a:t>
            </a:r>
            <a:r>
              <a:rPr lang="ru-RU" sz="1800" dirty="0" smtClean="0"/>
              <a:t>4.0 или 5.0</a:t>
            </a:r>
          </a:p>
          <a:p>
            <a:pPr>
              <a:defRPr/>
            </a:pPr>
            <a:r>
              <a:rPr lang="ru-RU" sz="1800" dirty="0" smtClean="0"/>
              <a:t>Настроена для использования обезличенная ЭЦП ОО (рабочая и не просроченная)</a:t>
            </a:r>
          </a:p>
          <a:p>
            <a:pPr>
              <a:defRPr/>
            </a:pPr>
            <a:r>
              <a:rPr lang="ru-RU" sz="1800" dirty="0" smtClean="0"/>
              <a:t>Наличие </a:t>
            </a:r>
            <a:r>
              <a:rPr lang="ru-RU" sz="1800" dirty="0"/>
              <a:t>клиента «1С:Предприятие» </a:t>
            </a:r>
            <a:r>
              <a:rPr lang="ru-RU" sz="1800" dirty="0" smtClean="0"/>
              <a:t>с доступом к серверу с </a:t>
            </a:r>
            <a:r>
              <a:rPr lang="ru-RU" sz="1800" dirty="0"/>
              <a:t>развернутым экземпляром «1С:Университет ПРОФ</a:t>
            </a:r>
            <a:r>
              <a:rPr lang="ru-RU" sz="1800" dirty="0" smtClean="0"/>
              <a:t>».</a:t>
            </a:r>
          </a:p>
          <a:p>
            <a:pPr>
              <a:defRPr/>
            </a:pPr>
            <a:endParaRPr lang="ru-RU" sz="1800" dirty="0"/>
          </a:p>
          <a:p>
            <a:pPr marL="0" indent="0">
              <a:buNone/>
              <a:defRPr/>
            </a:pPr>
            <a:r>
              <a:rPr lang="ru-RU" sz="1800" dirty="0">
                <a:solidFill>
                  <a:srgbClr val="C00000"/>
                </a:solidFill>
              </a:rPr>
              <a:t>Библиотека </a:t>
            </a:r>
            <a:r>
              <a:rPr lang="ru-RU" sz="1800" dirty="0" err="1">
                <a:solidFill>
                  <a:srgbClr val="C00000"/>
                </a:solidFill>
              </a:rPr>
              <a:t>КриптоПро</a:t>
            </a:r>
            <a:r>
              <a:rPr lang="ru-RU" sz="1800" dirty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CADESCOM</a:t>
            </a:r>
            <a:r>
              <a:rPr lang="ru-RU" sz="1800" dirty="0" smtClean="0">
                <a:solidFill>
                  <a:srgbClr val="C00000"/>
                </a:solidFill>
              </a:rPr>
              <a:t> больше не требуется.</a:t>
            </a:r>
          </a:p>
          <a:p>
            <a:pPr marL="0" indent="0"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Пакеты подписываются с помощью БСП.</a:t>
            </a:r>
            <a:endParaRPr lang="ru-RU" sz="1800" dirty="0">
              <a:solidFill>
                <a:srgbClr val="C00000"/>
              </a:solidFill>
            </a:endParaRPr>
          </a:p>
          <a:p>
            <a:pPr>
              <a:defRPr/>
            </a:pPr>
            <a:endParaRPr lang="ru-RU" sz="1800" dirty="0"/>
          </a:p>
        </p:txBody>
      </p:sp>
      <p:pic>
        <p:nvPicPr>
          <p:cNvPr id="17419" name="Picture 11" descr="https://lh5.googleusercontent.com/WN69x1njoo8vQRaENRvSiPPTNIIr49qo8XeWgbLH7AVlByY4Zy56SbpS2O8REiW1k20Bnk4zM8HB1A3hk_YdqiO-keWix1F-33MqjncQY0Y5QMYsAH7-5AGgiRs3uBNrpyhbipIHHPbzYbG4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1341438"/>
            <a:ext cx="4191000" cy="41052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C:\Users\acehka\Documents\1235345345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325" y="3716338"/>
            <a:ext cx="5934075" cy="25622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B9142B55-676C-40E1-8373-0BBBE3CFA49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49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848228" cy="1081087"/>
          </a:xfrm>
        </p:spPr>
        <p:txBody>
          <a:bodyPr/>
          <a:lstStyle/>
          <a:p>
            <a:r>
              <a:rPr lang="ru-RU" altLang="ru-RU" b="1" dirty="0">
                <a:solidFill>
                  <a:srgbClr val="000000"/>
                </a:solidFill>
              </a:rPr>
              <a:t>«1С:Университет» и </a:t>
            </a:r>
            <a:r>
              <a:rPr lang="ru-RU" altLang="ru-RU" b="1" dirty="0" smtClean="0">
                <a:solidFill>
                  <a:srgbClr val="000000"/>
                </a:solidFill>
              </a:rPr>
              <a:t>«</a:t>
            </a:r>
            <a:r>
              <a:rPr lang="ru-RU" altLang="ru-RU" b="1" dirty="0">
                <a:solidFill>
                  <a:srgbClr val="000000"/>
                </a:solidFill>
              </a:rPr>
              <a:t>1С:Университет ПРОФ».</a:t>
            </a:r>
            <a:r>
              <a:rPr lang="ru-RU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/>
            </a:r>
            <a:br>
              <a:rPr lang="ru-RU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dirty="0" smtClean="0">
                <a:latin typeface="Futura PT Demi" panose="020B0702020204020303" pitchFamily="34" charset="-52"/>
              </a:rPr>
              <a:t>Единая информационная среда</a:t>
            </a:r>
            <a:br>
              <a:rPr lang="ru-RU" altLang="ru-RU" dirty="0" smtClean="0">
                <a:latin typeface="Futura PT Demi" panose="020B0702020204020303" pitchFamily="34" charset="-52"/>
              </a:rPr>
            </a:br>
            <a:r>
              <a:rPr lang="ru-RU" altLang="ru-RU" dirty="0" smtClean="0">
                <a:latin typeface="Futura PT Demi" panose="020B0702020204020303" pitchFamily="34" charset="-52"/>
              </a:rPr>
              <a:t>по организации приемной кампании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600200"/>
            <a:ext cx="11898312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1E8DAC6A-629E-4966-ADCA-64763160AF07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57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345362" cy="1081087"/>
          </a:xfrm>
        </p:spPr>
        <p:txBody>
          <a:bodyPr/>
          <a:lstStyle/>
          <a:p>
            <a:r>
              <a:rPr lang="ru-RU" altLang="ru-RU" b="1" dirty="0" smtClean="0"/>
              <a:t>Суперсервис «Поступление в вуз онлайн»</a:t>
            </a:r>
            <a:r>
              <a:rPr lang="en-US" altLang="ru-RU" b="1" dirty="0" smtClean="0"/>
              <a:t/>
            </a:r>
            <a:br>
              <a:rPr lang="en-US" altLang="ru-RU" b="1" dirty="0" smtClean="0"/>
            </a:br>
            <a:r>
              <a:rPr lang="ru-RU" altLang="ru-RU" dirty="0" smtClean="0"/>
              <a:t>Загрузка и сопоставление классификаторов</a:t>
            </a:r>
            <a:r>
              <a:rPr lang="en-US" altLang="ru-RU" dirty="0" smtClean="0"/>
              <a:t/>
            </a:r>
            <a:br>
              <a:rPr lang="en-US" altLang="ru-RU" dirty="0" smtClean="0"/>
            </a:br>
            <a:endParaRPr lang="ru-RU" alt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341438"/>
            <a:ext cx="6097587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6816080" y="1311472"/>
            <a:ext cx="5040313" cy="514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1800" dirty="0" smtClean="0"/>
              <a:t>После </a:t>
            </a:r>
            <a:r>
              <a:rPr lang="ru-RU" sz="1800" dirty="0"/>
              <a:t>загрузки классификаторов необходимо заполнить документы «Установка соответствие справочников информационных систем» одним из способов:</a:t>
            </a:r>
          </a:p>
          <a:p>
            <a:pPr>
              <a:defRPr/>
            </a:pPr>
            <a:r>
              <a:rPr lang="ru-RU" sz="1800" dirty="0"/>
              <a:t>Значениями по умолчанию</a:t>
            </a:r>
          </a:p>
          <a:p>
            <a:pPr>
              <a:defRPr/>
            </a:pPr>
            <a:r>
              <a:rPr lang="ru-RU" sz="1800" dirty="0"/>
              <a:t>Установить вручную</a:t>
            </a:r>
          </a:p>
          <a:p>
            <a:pPr>
              <a:defRPr/>
            </a:pPr>
            <a:r>
              <a:rPr lang="ru-RU" sz="1800" dirty="0"/>
              <a:t>Перенести из настроек</a:t>
            </a:r>
            <a:br>
              <a:rPr lang="ru-RU" sz="1800" dirty="0"/>
            </a:br>
            <a:r>
              <a:rPr lang="ru-RU" sz="1800" dirty="0"/>
              <a:t>ФИС ГИА и </a:t>
            </a:r>
            <a:r>
              <a:rPr lang="ru-RU" sz="1800" dirty="0" smtClean="0"/>
              <a:t>Приема.</a:t>
            </a:r>
            <a:endParaRPr lang="ru-RU" sz="1800" dirty="0"/>
          </a:p>
          <a:p>
            <a:pPr>
              <a:defRPr/>
            </a:pPr>
            <a:endParaRPr lang="ru-RU" sz="1800" dirty="0" smtClean="0"/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rgbClr val="C00000"/>
                </a:solidFill>
              </a:rPr>
              <a:t>На состояние 22.04.2021 реализована загрузка всех классификаторов из Суперсервиса.</a:t>
            </a:r>
          </a:p>
          <a:p>
            <a:pPr marL="0" indent="0">
              <a:buFontTx/>
              <a:buNone/>
              <a:defRPr/>
            </a:pPr>
            <a:r>
              <a:rPr lang="ru-RU" sz="1800" dirty="0">
                <a:solidFill>
                  <a:srgbClr val="C00000"/>
                </a:solidFill>
              </a:rPr>
              <a:t>23.04.2021 изменились названия справочников без предоставления </a:t>
            </a:r>
            <a:r>
              <a:rPr lang="ru-RU" sz="1800" dirty="0" smtClean="0">
                <a:solidFill>
                  <a:srgbClr val="C00000"/>
                </a:solidFill>
              </a:rPr>
              <a:t>спецификации.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Ожидаем обновленную спецификацию,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но работы ведутся.</a:t>
            </a:r>
            <a:endParaRPr lang="ru-RU" sz="18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endParaRPr lang="ru-RU" sz="18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0" y="2708275"/>
            <a:ext cx="4573588" cy="34305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7C1AA753-91B0-4738-BB93-40361AE4028F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50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962775" cy="1081087"/>
          </a:xfrm>
        </p:spPr>
        <p:txBody>
          <a:bodyPr/>
          <a:lstStyle/>
          <a:p>
            <a:r>
              <a:rPr lang="ru-RU" altLang="ru-RU" b="1" dirty="0" smtClean="0"/>
              <a:t>Суперсервис «Поступление в вуз онлайн»</a:t>
            </a:r>
            <a:r>
              <a:rPr lang="en-US" altLang="ru-RU" b="1" dirty="0" smtClean="0"/>
              <a:t/>
            </a:r>
            <a:br>
              <a:rPr lang="en-US" altLang="ru-RU" b="1" dirty="0" smtClean="0"/>
            </a:br>
            <a:r>
              <a:rPr lang="ru-RU" altLang="ru-RU" dirty="0" smtClean="0"/>
              <a:t>Отправка данных о приемной кампании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2531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816724" y="1278468"/>
            <a:ext cx="5040313" cy="469794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 smtClean="0"/>
              <a:t>Реализована отправка данных</a:t>
            </a:r>
            <a:br>
              <a:rPr lang="ru-RU" sz="1800" dirty="0" smtClean="0"/>
            </a:br>
            <a:r>
              <a:rPr lang="ru-RU" sz="1800" dirty="0" smtClean="0"/>
              <a:t>о приемной кампании в Суперсервис: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Приемные кампании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Индивидуальные достижения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Объем приема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Конкурсные группы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Образовательные программы в конкурсах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Вступительные испытания.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Требуется сформировать списки для отправки и отправить нужные пакеты.</a:t>
            </a:r>
            <a:br>
              <a:rPr lang="ru-RU" sz="1800" dirty="0" smtClean="0"/>
            </a:br>
            <a:r>
              <a:rPr lang="ru-RU" sz="1800" dirty="0" smtClean="0"/>
              <a:t>Дополнительных </a:t>
            </a:r>
            <a:r>
              <a:rPr lang="ru-RU" sz="1800" dirty="0"/>
              <a:t>о</a:t>
            </a:r>
            <a:r>
              <a:rPr lang="ru-RU" sz="1800" dirty="0" smtClean="0"/>
              <a:t>пераций не требуется.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1341438"/>
            <a:ext cx="6097587" cy="457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5838AD5C-E532-40A0-8DF5-B77C1D52669C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51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962775" cy="1081087"/>
          </a:xfrm>
        </p:spPr>
        <p:txBody>
          <a:bodyPr/>
          <a:lstStyle/>
          <a:p>
            <a:r>
              <a:rPr lang="ru-RU" altLang="ru-RU" b="1" dirty="0" smtClean="0"/>
              <a:t>Суперсервис «Поступление в вуз онлайн»</a:t>
            </a:r>
            <a:r>
              <a:rPr lang="en-US" altLang="ru-RU" b="1" dirty="0" smtClean="0"/>
              <a:t/>
            </a:r>
            <a:br>
              <a:rPr lang="en-US" altLang="ru-RU" b="1" dirty="0" smtClean="0"/>
            </a:br>
            <a:r>
              <a:rPr lang="ru-RU" altLang="ru-RU" dirty="0" smtClean="0"/>
              <a:t>Получение данных из Суперсервиса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3555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7" y="1342112"/>
            <a:ext cx="6096000" cy="45656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816080" y="1268760"/>
            <a:ext cx="5040313" cy="532859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 smtClean="0"/>
              <a:t>По спецификации 2020 года реализовано получение пакетов следующих типов: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Заявления поступающих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Отзывы заявлений поступающих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Согласия на зачисление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Отзывы согласий на зачисление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Скан-копии документов поступающих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Статусы отправленных пакетов.</a:t>
            </a:r>
            <a:endParaRPr lang="ru-RU" sz="1800" dirty="0"/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C00000"/>
                </a:solidFill>
              </a:rPr>
              <a:t>Зачитывание очереди сообщений реализовано в автоматическом режиме.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1" y="6009629"/>
            <a:ext cx="12192000" cy="5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kern="0" dirty="0" smtClean="0">
                <a:solidFill>
                  <a:srgbClr val="C00000"/>
                </a:solidFill>
              </a:rPr>
              <a:t>ВНИМАНИЕ! Изменения в спецификации 2021 года в процессе реализации.</a:t>
            </a:r>
          </a:p>
          <a:p>
            <a:pPr marL="0" indent="0" algn="ctr">
              <a:buFontTx/>
              <a:buNone/>
              <a:defRPr/>
            </a:pPr>
            <a:r>
              <a:rPr lang="ru-RU" sz="1800" kern="0" dirty="0" err="1" smtClean="0">
                <a:solidFill>
                  <a:srgbClr val="C00000"/>
                </a:solidFill>
              </a:rPr>
              <a:t>ЦИТиС</a:t>
            </a:r>
            <a:r>
              <a:rPr lang="ru-RU" sz="1800" kern="0" dirty="0" smtClean="0">
                <a:solidFill>
                  <a:srgbClr val="C00000"/>
                </a:solidFill>
              </a:rPr>
              <a:t> анонсировал новые изменения в спецификации, но пока не предоставил.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3B274924-2172-446F-8EDD-68F6AFC6A445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52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962775" cy="1081087"/>
          </a:xfrm>
        </p:spPr>
        <p:txBody>
          <a:bodyPr/>
          <a:lstStyle/>
          <a:p>
            <a:r>
              <a:rPr lang="ru-RU" altLang="ru-RU" b="1" dirty="0" smtClean="0"/>
              <a:t>Суперсервис «Поступление в вуз онлайн»</a:t>
            </a:r>
            <a:r>
              <a:rPr lang="en-US" altLang="ru-RU" b="1" dirty="0" smtClean="0"/>
              <a:t/>
            </a:r>
            <a:br>
              <a:rPr lang="en-US" altLang="ru-RU" b="1" dirty="0" smtClean="0"/>
            </a:br>
            <a:r>
              <a:rPr lang="ru-RU" altLang="ru-RU" dirty="0" smtClean="0"/>
              <a:t>Сохранение полученных данных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4579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816080" y="1268760"/>
            <a:ext cx="5040313" cy="462518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/>
              <a:t>По спецификации 2020 года </a:t>
            </a:r>
            <a:r>
              <a:rPr lang="ru-RU" sz="1800" dirty="0" smtClean="0"/>
              <a:t>реализовано сохранение следующих документов и справочников: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Документ «Заявление поступающего»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Документ «Согласие на зачисление»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Документ «Личное дело»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Документ «Свидетельство ЕГЭ»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Документ «Диплом»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Документ «Учет достижений абитуриентов»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Справочник </a:t>
            </a:r>
            <a:r>
              <a:rPr lang="ru-RU" sz="1800" dirty="0"/>
              <a:t>«Физические лица</a:t>
            </a:r>
            <a:r>
              <a:rPr lang="ru-RU" sz="1800" dirty="0" smtClean="0"/>
              <a:t>»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1800" dirty="0" smtClean="0"/>
              <a:t>Справочник «Файлы».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Сохранение всех объектов происходит при нажатии на кнопку «Сохранить заявление».</a:t>
            </a:r>
          </a:p>
          <a:p>
            <a:pPr marL="0" indent="0">
              <a:buFontTx/>
              <a:buNone/>
              <a:defRPr/>
            </a:pPr>
            <a:r>
              <a:rPr lang="ru-RU" sz="1800" dirty="0" smtClean="0"/>
              <a:t>Имеется возможность изменения статусов заявлений.</a:t>
            </a:r>
          </a:p>
          <a:p>
            <a:pPr marL="0" indent="0">
              <a:buFontTx/>
              <a:buNone/>
              <a:defRPr/>
            </a:pP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607" y="1436241"/>
            <a:ext cx="5943600" cy="4457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1" y="6009629"/>
            <a:ext cx="12192000" cy="5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kern="0" dirty="0" smtClean="0">
                <a:solidFill>
                  <a:srgbClr val="C00000"/>
                </a:solidFill>
              </a:rPr>
              <a:t>ВНИМАНИЕ! Изменения в спецификации 2021 года в процессе реализации.</a:t>
            </a:r>
          </a:p>
          <a:p>
            <a:pPr marL="0" indent="0" algn="ctr">
              <a:buFontTx/>
              <a:buNone/>
              <a:defRPr/>
            </a:pPr>
            <a:r>
              <a:rPr lang="ru-RU" sz="1800" kern="0" dirty="0" err="1" smtClean="0">
                <a:solidFill>
                  <a:srgbClr val="C00000"/>
                </a:solidFill>
              </a:rPr>
              <a:t>ЦИТиС</a:t>
            </a:r>
            <a:r>
              <a:rPr lang="ru-RU" sz="1800" kern="0" dirty="0" smtClean="0">
                <a:solidFill>
                  <a:srgbClr val="C00000"/>
                </a:solidFill>
              </a:rPr>
              <a:t> анонсировал новые изменения в спецификации, но пока не предоставил.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1945281F-57A9-46CD-8409-CCDC98180945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53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058025" cy="1081087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>Суперсервис </a:t>
            </a:r>
            <a:r>
              <a:rPr lang="ru-RU" altLang="ru-RU" b="1" dirty="0">
                <a:solidFill>
                  <a:srgbClr val="000000"/>
                </a:solidFill>
                <a:latin typeface="Futura PT Demi" panose="020B0702020204020303" pitchFamily="34" charset="-52"/>
              </a:rPr>
              <a:t>«Поступление в вуз онлайн</a:t>
            </a:r>
            <a:r>
              <a:rPr lang="ru-RU" altLang="ru-RU" b="1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>»</a:t>
            </a:r>
            <a: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  <a:t>Отправка рейтинговых </a:t>
            </a:r>
            <a:r>
              <a:rPr lang="ru-RU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>списков</a:t>
            </a:r>
            <a:br>
              <a:rPr lang="ru-RU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endParaRPr lang="ru-RU" altLang="ru-RU" dirty="0" smtClean="0"/>
          </a:p>
        </p:txBody>
      </p:sp>
      <p:sp>
        <p:nvSpPr>
          <p:cNvPr id="25603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6802437" y="1384300"/>
            <a:ext cx="5165725" cy="47926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sz="1800" dirty="0"/>
              <a:t>По спецификации 2020 года </a:t>
            </a:r>
            <a:r>
              <a:rPr lang="ru-RU" sz="1800" dirty="0" smtClean="0"/>
              <a:t>р</a:t>
            </a:r>
            <a:r>
              <a:rPr lang="ru-RU" altLang="ru-RU" sz="1800" dirty="0" smtClean="0">
                <a:solidFill>
                  <a:srgbClr val="000000"/>
                </a:solidFill>
              </a:rPr>
              <a:t>еализована </a:t>
            </a:r>
            <a:r>
              <a:rPr lang="ru-RU" altLang="ru-RU" sz="1800" dirty="0">
                <a:solidFill>
                  <a:srgbClr val="000000"/>
                </a:solidFill>
              </a:rPr>
              <a:t>отправка данных о списках поступающих и приказах в Суперсервис: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Рейтинговый список (только заявления ЕПГУ)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Конкурсный список (все заявления, с фильтром по конкурсным группам)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rgbClr val="000000"/>
                </a:solidFill>
              </a:rPr>
              <a:t>Приказы о зачислении (только заявления ЕПГУ)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349264"/>
            <a:ext cx="5943600" cy="4457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 bwMode="auto">
          <a:xfrm>
            <a:off x="1" y="6009629"/>
            <a:ext cx="12192000" cy="58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ru-RU" sz="1800" kern="0" dirty="0" smtClean="0">
                <a:solidFill>
                  <a:srgbClr val="C00000"/>
                </a:solidFill>
              </a:rPr>
              <a:t>ВНИМАНИЕ! Изменения в спецификации 2021 года в процессе реализации.</a:t>
            </a:r>
          </a:p>
          <a:p>
            <a:pPr marL="0" indent="0" algn="ctr">
              <a:buFontTx/>
              <a:buNone/>
              <a:defRPr/>
            </a:pPr>
            <a:r>
              <a:rPr lang="ru-RU" sz="1800" kern="0" dirty="0" err="1" smtClean="0">
                <a:solidFill>
                  <a:srgbClr val="C00000"/>
                </a:solidFill>
              </a:rPr>
              <a:t>ЦИТиС</a:t>
            </a:r>
            <a:r>
              <a:rPr lang="ru-RU" sz="1800" kern="0" dirty="0" smtClean="0">
                <a:solidFill>
                  <a:srgbClr val="C00000"/>
                </a:solidFill>
              </a:rPr>
              <a:t> анонсировал новые изменения в спецификации, но пока не предоставил.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6083E77D-BA74-4C79-A41C-7D486E610D23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54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962775" cy="1081087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>Суперсервис </a:t>
            </a:r>
            <a:r>
              <a:rPr lang="ru-RU" altLang="ru-RU" b="1" dirty="0">
                <a:solidFill>
                  <a:srgbClr val="000000"/>
                </a:solidFill>
                <a:latin typeface="Futura PT Demi" panose="020B0702020204020303" pitchFamily="34" charset="-52"/>
              </a:rPr>
              <a:t>«Поступление в вуз онлайн»</a:t>
            </a:r>
            <a: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  <a:t>Итоги первого этапа (2020 год</a:t>
            </a:r>
            <a:r>
              <a:rPr lang="ru-RU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>)</a:t>
            </a:r>
            <a:r>
              <a:rPr lang="en-US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/>
            </a:r>
            <a:br>
              <a:rPr lang="en-US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endParaRPr lang="ru-RU" altLang="ru-RU" dirty="0" smtClean="0"/>
          </a:p>
        </p:txBody>
      </p:sp>
      <p:sp>
        <p:nvSpPr>
          <p:cNvPr id="26627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26629" name="Объект 2"/>
          <p:cNvSpPr>
            <a:spLocks noGrp="1"/>
          </p:cNvSpPr>
          <p:nvPr>
            <p:ph idx="1"/>
          </p:nvPr>
        </p:nvSpPr>
        <p:spPr>
          <a:xfrm>
            <a:off x="4662488" y="1485279"/>
            <a:ext cx="4302125" cy="5256089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4</a:t>
            </a:r>
            <a:r>
              <a:rPr lang="en-US" altLang="ru-RU" sz="2800" b="1" dirty="0" smtClean="0">
                <a:solidFill>
                  <a:srgbClr val="FF0000"/>
                </a:solidFill>
              </a:rPr>
              <a:t/>
            </a:r>
            <a:br>
              <a:rPr lang="en-US" altLang="ru-RU" sz="2800" b="1" dirty="0" smtClean="0">
                <a:solidFill>
                  <a:srgbClr val="FF0000"/>
                </a:solidFill>
              </a:rPr>
            </a:br>
            <a:r>
              <a:rPr lang="ru-RU" altLang="ru-RU" sz="1800" dirty="0" smtClean="0">
                <a:solidFill>
                  <a:srgbClr val="000000"/>
                </a:solidFill>
              </a:rPr>
              <a:t>Вуза провели прием полностью по </a:t>
            </a:r>
            <a:r>
              <a:rPr lang="en-US" altLang="ru-RU" sz="1800" dirty="0" smtClean="0">
                <a:solidFill>
                  <a:srgbClr val="000000"/>
                </a:solidFill>
              </a:rPr>
              <a:t>API </a:t>
            </a:r>
            <a:r>
              <a:rPr lang="ru-RU" altLang="ru-RU" sz="1800" dirty="0" smtClean="0">
                <a:solidFill>
                  <a:srgbClr val="000000"/>
                </a:solidFill>
              </a:rPr>
              <a:t>с использованием 1С:Универитет ПРОФ</a:t>
            </a:r>
            <a:br>
              <a:rPr lang="ru-RU" altLang="ru-RU" sz="1800" dirty="0" smtClean="0">
                <a:solidFill>
                  <a:srgbClr val="000000"/>
                </a:solidFill>
              </a:rPr>
            </a:br>
            <a:r>
              <a:rPr lang="ru-RU" altLang="ru-RU" sz="1800" dirty="0" smtClean="0">
                <a:solidFill>
                  <a:srgbClr val="000000"/>
                </a:solidFill>
              </a:rPr>
              <a:t/>
            </a:r>
            <a:br>
              <a:rPr lang="ru-RU" altLang="ru-RU" sz="1800" dirty="0" smtClean="0">
                <a:solidFill>
                  <a:srgbClr val="000000"/>
                </a:solidFill>
              </a:rPr>
            </a:br>
            <a:r>
              <a:rPr lang="ru-RU" altLang="ru-RU" sz="1800" b="1" dirty="0" smtClean="0">
                <a:solidFill>
                  <a:srgbClr val="000000"/>
                </a:solidFill>
              </a:rPr>
              <a:t>Статистика по всем вузам: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r>
              <a:rPr lang="ru-RU" altLang="ru-RU" sz="2800" b="1" dirty="0" smtClean="0">
                <a:solidFill>
                  <a:srgbClr val="FF0000"/>
                </a:solidFill>
              </a:rPr>
              <a:t>54</a:t>
            </a:r>
            <a:br>
              <a:rPr lang="ru-RU" altLang="ru-RU" sz="2800" b="1" dirty="0" smtClean="0">
                <a:solidFill>
                  <a:srgbClr val="FF0000"/>
                </a:solidFill>
              </a:rPr>
            </a:br>
            <a:r>
              <a:rPr lang="ru-RU" altLang="ru-RU" sz="1800" dirty="0" smtClean="0"/>
              <a:t>Вуза – участники пилотного тестирования</a:t>
            </a:r>
            <a:endParaRPr lang="ru-RU" altLang="ru-RU" sz="18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rgbClr val="000000"/>
                </a:solidFill>
              </a:rPr>
              <a:t/>
            </a:r>
            <a:br>
              <a:rPr lang="ru-RU" altLang="ru-RU" sz="1800" dirty="0" smtClean="0">
                <a:solidFill>
                  <a:srgbClr val="000000"/>
                </a:solidFill>
              </a:rPr>
            </a:br>
            <a:r>
              <a:rPr lang="en-US" altLang="ru-RU" sz="2800" b="1" dirty="0" smtClean="0">
                <a:solidFill>
                  <a:srgbClr val="FF0000"/>
                </a:solidFill>
              </a:rPr>
              <a:t>~ 20 000</a:t>
            </a:r>
            <a:r>
              <a:rPr lang="en-US" altLang="ru-RU" sz="1800" dirty="0" smtClean="0">
                <a:solidFill>
                  <a:srgbClr val="FF0000"/>
                </a:solidFill>
              </a:rPr>
              <a:t/>
            </a:r>
            <a:br>
              <a:rPr lang="en-US" altLang="ru-RU" sz="1800" dirty="0" smtClean="0">
                <a:solidFill>
                  <a:srgbClr val="FF0000"/>
                </a:solidFill>
              </a:rPr>
            </a:br>
            <a:r>
              <a:rPr lang="ru-RU" altLang="ru-RU" sz="1800" dirty="0" smtClean="0"/>
              <a:t>Количество поступающих, </a:t>
            </a:r>
            <a:br>
              <a:rPr lang="ru-RU" altLang="ru-RU" sz="1800" dirty="0" smtClean="0"/>
            </a:br>
            <a:r>
              <a:rPr lang="ru-RU" altLang="ru-RU" sz="1800" dirty="0" smtClean="0"/>
              <a:t>воспользовавшихся Суперсервисом</a:t>
            </a:r>
            <a:br>
              <a:rPr lang="ru-RU" altLang="ru-RU" sz="1800" dirty="0" smtClean="0"/>
            </a:br>
            <a:endParaRPr lang="ru-RU" altLang="ru-RU" sz="180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0000"/>
                </a:solidFill>
              </a:rPr>
              <a:t>1900</a:t>
            </a:r>
            <a:r>
              <a:rPr lang="ru-RU" altLang="ru-RU" sz="1800" dirty="0" smtClean="0"/>
              <a:t/>
            </a:r>
            <a:br>
              <a:rPr lang="ru-RU" altLang="ru-RU" sz="1800" dirty="0" smtClean="0"/>
            </a:br>
            <a:r>
              <a:rPr lang="ru-RU" altLang="ru-RU" sz="1800" dirty="0" smtClean="0"/>
              <a:t>Подано заявлений </a:t>
            </a:r>
            <a:br>
              <a:rPr lang="ru-RU" altLang="ru-RU" sz="1800" dirty="0" smtClean="0"/>
            </a:br>
            <a:r>
              <a:rPr lang="ru-RU" altLang="ru-RU" sz="1800" dirty="0" smtClean="0"/>
              <a:t>о согласии на зачисление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9336088" y="1599579"/>
            <a:ext cx="2695575" cy="499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ru-RU" sz="2800" b="1" kern="0" dirty="0">
                <a:solidFill>
                  <a:srgbClr val="FF0000"/>
                </a:solidFill>
              </a:rPr>
              <a:t/>
            </a:r>
            <a:br>
              <a:rPr lang="ru-RU" sz="2800" b="1" kern="0" dirty="0">
                <a:solidFill>
                  <a:srgbClr val="FF0000"/>
                </a:solidFill>
              </a:rPr>
            </a:br>
            <a:r>
              <a:rPr lang="ru-RU" sz="1800" kern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ru-RU" sz="1800" kern="0" dirty="0">
                <a:solidFill>
                  <a:srgbClr val="000000"/>
                </a:solidFill>
              </a:rPr>
              <a:t/>
            </a:r>
            <a:br>
              <a:rPr lang="ru-RU" sz="1800" kern="0" dirty="0">
                <a:solidFill>
                  <a:srgbClr val="000000"/>
                </a:solidFill>
              </a:rPr>
            </a:br>
            <a:r>
              <a:rPr lang="ru-RU" sz="2800" b="1" kern="0" dirty="0">
                <a:solidFill>
                  <a:srgbClr val="FF0000"/>
                </a:solidFill>
              </a:rPr>
              <a:t/>
            </a:r>
            <a:br>
              <a:rPr lang="ru-RU" sz="2800" b="1" kern="0" dirty="0">
                <a:solidFill>
                  <a:srgbClr val="FF0000"/>
                </a:solidFill>
              </a:rPr>
            </a:br>
            <a:r>
              <a:rPr lang="en-US" sz="2800" b="1" kern="0" dirty="0" smtClean="0">
                <a:solidFill>
                  <a:srgbClr val="FF0000"/>
                </a:solidFill>
              </a:rPr>
              <a:t>&gt; 70 000</a:t>
            </a:r>
            <a:r>
              <a:rPr lang="ru-RU" sz="1800" kern="0" dirty="0" smtClean="0">
                <a:solidFill>
                  <a:srgbClr val="FF0000"/>
                </a:solidFill>
              </a:rPr>
              <a:t/>
            </a:r>
            <a:br>
              <a:rPr lang="ru-RU" sz="1800" kern="0" dirty="0" smtClean="0">
                <a:solidFill>
                  <a:srgbClr val="FF0000"/>
                </a:solidFill>
              </a:rPr>
            </a:br>
            <a:r>
              <a:rPr lang="ru-RU" sz="1800" kern="0" dirty="0" smtClean="0"/>
              <a:t>Количество заявлений,</a:t>
            </a:r>
            <a:br>
              <a:rPr lang="ru-RU" sz="1800" kern="0" dirty="0" smtClean="0"/>
            </a:br>
            <a:r>
              <a:rPr lang="ru-RU" sz="1800" kern="0" dirty="0" smtClean="0"/>
              <a:t>поданных через ЕПГУ</a:t>
            </a:r>
            <a:br>
              <a:rPr lang="ru-RU" sz="1800" kern="0" dirty="0" smtClean="0"/>
            </a:br>
            <a:r>
              <a:rPr lang="ru-RU" sz="1800" kern="0" dirty="0" smtClean="0"/>
              <a:t/>
            </a:r>
            <a:br>
              <a:rPr lang="ru-RU" sz="1800" kern="0" dirty="0" smtClean="0"/>
            </a:br>
            <a:r>
              <a:rPr lang="en-US" sz="2800" b="1" dirty="0">
                <a:solidFill>
                  <a:srgbClr val="FF0000"/>
                </a:solidFill>
              </a:rPr>
              <a:t>&gt; </a:t>
            </a:r>
            <a:r>
              <a:rPr lang="ru-RU" sz="2800" b="1" dirty="0">
                <a:solidFill>
                  <a:srgbClr val="FF0000"/>
                </a:solidFill>
              </a:rPr>
              <a:t>7</a:t>
            </a:r>
            <a:r>
              <a:rPr lang="en-US" sz="2800" b="1" dirty="0">
                <a:solidFill>
                  <a:srgbClr val="FF0000"/>
                </a:solidFill>
              </a:rPr>
              <a:t> 000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ru-RU" sz="1800" dirty="0">
                <a:solidFill>
                  <a:srgbClr val="000000"/>
                </a:solidFill>
              </a:rPr>
              <a:t>Подано заявлений в</a:t>
            </a:r>
          </a:p>
          <a:p>
            <a:pPr marL="0" indent="0">
              <a:spcBef>
                <a:spcPct val="0"/>
              </a:spcBef>
              <a:buClrTx/>
              <a:buFontTx/>
              <a:buNone/>
              <a:defRPr/>
            </a:pPr>
            <a:r>
              <a:rPr lang="ru-RU" sz="1800" dirty="0">
                <a:solidFill>
                  <a:srgbClr val="000000"/>
                </a:solidFill>
              </a:rPr>
              <a:t>некоторых вузах</a:t>
            </a:r>
            <a:r>
              <a:rPr lang="ru-RU" sz="1800" kern="0" dirty="0" smtClean="0"/>
              <a:t/>
            </a:r>
            <a:br>
              <a:rPr lang="ru-RU" sz="1800" kern="0" dirty="0" smtClean="0"/>
            </a:br>
            <a:r>
              <a:rPr lang="ru-RU" sz="1800" kern="0" dirty="0" smtClean="0"/>
              <a:t/>
            </a:r>
            <a:br>
              <a:rPr lang="ru-RU" sz="1800" kern="0" dirty="0" smtClean="0"/>
            </a:br>
            <a:r>
              <a:rPr lang="en-US" sz="2800" b="1" kern="0" dirty="0" smtClean="0">
                <a:solidFill>
                  <a:srgbClr val="FF0000"/>
                </a:solidFill>
              </a:rPr>
              <a:t>&gt; 800 </a:t>
            </a:r>
            <a:r>
              <a:rPr lang="ru-RU" sz="2800" b="1" kern="0" dirty="0" smtClean="0">
                <a:solidFill>
                  <a:srgbClr val="FF0000"/>
                </a:solidFill>
              </a:rPr>
              <a:t>чел.</a:t>
            </a:r>
            <a:r>
              <a:rPr lang="ru-RU" sz="1800" kern="0" dirty="0" smtClean="0"/>
              <a:t/>
            </a:r>
            <a:br>
              <a:rPr lang="ru-RU" sz="1800" kern="0" dirty="0" smtClean="0"/>
            </a:br>
            <a:r>
              <a:rPr lang="ru-RU" sz="1800" kern="0" dirty="0" smtClean="0"/>
              <a:t>Зачислено</a:t>
            </a:r>
            <a:r>
              <a:rPr lang="en-US" sz="1800" kern="0" dirty="0" smtClean="0"/>
              <a:t/>
            </a:r>
            <a:br>
              <a:rPr lang="en-US" sz="1800" kern="0" dirty="0" smtClean="0"/>
            </a:br>
            <a:endParaRPr lang="ru-RU" sz="1800" kern="0" dirty="0"/>
          </a:p>
        </p:txBody>
      </p:sp>
      <p:pic>
        <p:nvPicPr>
          <p:cNvPr id="2663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768475"/>
            <a:ext cx="37528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F5E2EFC0-B669-4A6F-A755-F40CF20FEE0D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55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6962775" cy="1081087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>Суперсервис </a:t>
            </a:r>
            <a:r>
              <a:rPr lang="ru-RU" altLang="ru-RU" b="1" dirty="0">
                <a:solidFill>
                  <a:srgbClr val="000000"/>
                </a:solidFill>
                <a:latin typeface="Futura PT Demi" panose="020B0702020204020303" pitchFamily="34" charset="-52"/>
              </a:rPr>
              <a:t>«Поступление в вуз онлайн»</a:t>
            </a:r>
            <a: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r>
              <a:rPr lang="ru-RU" altLang="ru-RU" dirty="0">
                <a:solidFill>
                  <a:srgbClr val="000000"/>
                </a:solidFill>
                <a:latin typeface="Futura PT Demi" panose="020B0702020204020303" pitchFamily="34" charset="-52"/>
              </a:rPr>
              <a:t>Второй этап (2021 год</a:t>
            </a:r>
            <a:r>
              <a:rPr lang="ru-RU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>)</a:t>
            </a:r>
            <a:r>
              <a:rPr lang="en-US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  <a:t/>
            </a:r>
            <a:br>
              <a:rPr lang="en-US" altLang="ru-RU" dirty="0" smtClean="0">
                <a:solidFill>
                  <a:srgbClr val="000000"/>
                </a:solidFill>
                <a:latin typeface="Futura PT Demi" panose="020B0702020204020303" pitchFamily="34" charset="-52"/>
              </a:rPr>
            </a:br>
            <a:endParaRPr lang="ru-RU" altLang="ru-RU" dirty="0" smtClean="0"/>
          </a:p>
        </p:txBody>
      </p:sp>
      <p:sp>
        <p:nvSpPr>
          <p:cNvPr id="26627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383338" y="2133600"/>
            <a:ext cx="5545137" cy="4248150"/>
          </a:xfrm>
        </p:spPr>
        <p:txBody>
          <a:bodyPr/>
          <a:lstStyle/>
          <a:p>
            <a:r>
              <a:rPr lang="ru-RU" altLang="ru-RU" sz="1800" dirty="0" smtClean="0">
                <a:latin typeface="Futura PT Demi" panose="020B0702020204020303" pitchFamily="34" charset="-52"/>
              </a:rPr>
              <a:t>Поступление в </a:t>
            </a:r>
            <a:r>
              <a:rPr lang="ru-RU" altLang="ru-RU" sz="1800" dirty="0" err="1" smtClean="0">
                <a:latin typeface="Futura PT Demi" panose="020B0702020204020303" pitchFamily="34" charset="-52"/>
              </a:rPr>
              <a:t>Суперсервисе</a:t>
            </a:r>
            <a:r>
              <a:rPr lang="ru-RU" altLang="ru-RU" sz="1800" dirty="0" smtClean="0">
                <a:latin typeface="Futura PT Demi" panose="020B0702020204020303" pitchFamily="34" charset="-52"/>
              </a:rPr>
              <a:t> на очно-заочную форму обучения, а также на места в пределах целевой квоты</a:t>
            </a:r>
          </a:p>
          <a:p>
            <a:r>
              <a:rPr lang="ru-RU" altLang="ru-RU" sz="1800" dirty="0" smtClean="0">
                <a:latin typeface="Futura PT Demi" panose="020B0702020204020303" pitchFamily="34" charset="-52"/>
              </a:rPr>
              <a:t>Формирование конкурсных и рейтинговых списков с сервисе приема</a:t>
            </a:r>
          </a:p>
          <a:p>
            <a:r>
              <a:rPr lang="ru-RU" altLang="ru-RU" sz="1800" dirty="0" smtClean="0">
                <a:latin typeface="Futura PT Demi" panose="020B0702020204020303" pitchFamily="34" charset="-52"/>
              </a:rPr>
              <a:t>Учет в ЕПГУ наибольшего балла ЕГЭ из ФИС ГИА и приема</a:t>
            </a:r>
          </a:p>
          <a:p>
            <a:r>
              <a:rPr lang="ru-RU" altLang="ru-RU" sz="1800" dirty="0" smtClean="0">
                <a:latin typeface="Futura PT Demi" panose="020B0702020204020303" pitchFamily="34" charset="-52"/>
              </a:rPr>
              <a:t>Автоматическая проверка сведений о документах установленного образца с ФРДО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19063" y="2133600"/>
            <a:ext cx="62642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sz="1800" b="1" kern="0" dirty="0" smtClean="0">
                <a:latin typeface="Futura PT Demi" panose="020B0702020204020303" pitchFamily="34" charset="-52"/>
              </a:rPr>
              <a:t>Целевая модель 2021 года: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12" y="2557540"/>
            <a:ext cx="6244126" cy="33272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5F3076EA-2F69-4B78-A50D-DC9B1A6BFD8D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484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 2"/>
          <p:cNvSpPr>
            <a:spLocks noGrp="1"/>
          </p:cNvSpPr>
          <p:nvPr/>
        </p:nvSpPr>
        <p:spPr bwMode="auto">
          <a:xfrm>
            <a:off x="2152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Futura PT Book" pitchFamily="34" charset="0"/>
            </a:endParaRPr>
          </a:p>
        </p:txBody>
      </p:sp>
      <p:sp>
        <p:nvSpPr>
          <p:cNvPr id="27652" name="Объект 2"/>
          <p:cNvSpPr>
            <a:spLocks noGrp="1"/>
          </p:cNvSpPr>
          <p:nvPr>
            <p:ph idx="1"/>
          </p:nvPr>
        </p:nvSpPr>
        <p:spPr>
          <a:xfrm>
            <a:off x="287338" y="1916112"/>
            <a:ext cx="11569700" cy="4393207"/>
          </a:xfrm>
        </p:spPr>
        <p:txBody>
          <a:bodyPr/>
          <a:lstStyle/>
          <a:p>
            <a:r>
              <a:rPr lang="ru-RU" altLang="ru-RU" dirty="0" smtClean="0"/>
              <a:t>Создать механизмы проведения ДВИ и ВИ</a:t>
            </a:r>
          </a:p>
          <a:p>
            <a:r>
              <a:rPr lang="ru-RU" altLang="ru-RU" dirty="0" smtClean="0"/>
              <a:t>Обеспечить поступление граждан с ограниченными возможностями</a:t>
            </a:r>
          </a:p>
          <a:p>
            <a:r>
              <a:rPr lang="ru-RU" altLang="ru-RU" dirty="0" smtClean="0"/>
              <a:t>Обеспечить реализацию хода приемной кампании, начиная с нулевой волны</a:t>
            </a:r>
          </a:p>
          <a:p>
            <a:r>
              <a:rPr lang="ru-RU" altLang="ru-RU" dirty="0" smtClean="0"/>
              <a:t>Масштабировать функционал </a:t>
            </a:r>
            <a:r>
              <a:rPr lang="ru-RU" altLang="ru-RU" dirty="0" err="1" smtClean="0"/>
              <a:t>Суперсервиса</a:t>
            </a:r>
            <a:r>
              <a:rPr lang="ru-RU" altLang="ru-RU" dirty="0" smtClean="0"/>
              <a:t> на все формы обучения и уровни образования</a:t>
            </a:r>
          </a:p>
          <a:p>
            <a:r>
              <a:rPr lang="ru-RU" altLang="ru-RU" dirty="0" smtClean="0"/>
              <a:t>Разработать инструмент подачи и прохождения апелляции</a:t>
            </a:r>
          </a:p>
          <a:p>
            <a:r>
              <a:rPr lang="ru-RU" altLang="ru-RU" b="1" dirty="0" smtClean="0"/>
              <a:t>Увеличить число вузов, подключенных к </a:t>
            </a:r>
            <a:r>
              <a:rPr lang="ru-RU" altLang="ru-RU" b="1" dirty="0" err="1" smtClean="0"/>
              <a:t>Суперсервису</a:t>
            </a:r>
            <a:endParaRPr lang="ru-RU" altLang="ru-RU" b="1" dirty="0" smtClean="0"/>
          </a:p>
          <a:p>
            <a:pPr lvl="1"/>
            <a:r>
              <a:rPr lang="ru-RU" altLang="ru-RU" b="1" dirty="0" smtClean="0"/>
              <a:t>по паспорту Суперсервиса на 2021 год – 300 вузов, подтверждено участие 139 вузов</a:t>
            </a:r>
            <a:r>
              <a:rPr lang="ru-RU" b="1" dirty="0" smtClean="0"/>
              <a:t>.</a:t>
            </a:r>
            <a:endParaRPr lang="ru-RU" altLang="ru-RU" b="1" dirty="0" smtClean="0"/>
          </a:p>
          <a:p>
            <a:endParaRPr lang="ru-RU" altLang="ru-RU" dirty="0" smtClean="0"/>
          </a:p>
        </p:txBody>
      </p:sp>
      <p:sp>
        <p:nvSpPr>
          <p:cNvPr id="27653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3" y="115888"/>
            <a:ext cx="7058025" cy="1081087"/>
          </a:xfrm>
        </p:spPr>
        <p:txBody>
          <a:bodyPr/>
          <a:lstStyle/>
          <a:p>
            <a:r>
              <a:rPr lang="ru-RU" altLang="ru-RU" b="1" dirty="0" smtClean="0"/>
              <a:t>Суперсервис «Поступление в вуз онлайн».</a:t>
            </a:r>
            <a:br>
              <a:rPr lang="ru-RU" altLang="ru-RU" b="1" dirty="0" smtClean="0"/>
            </a:br>
            <a:r>
              <a:rPr lang="ru-RU" altLang="ru-RU" dirty="0" smtClean="0"/>
              <a:t>Планы Минобрнауки на 2021-2022 гг.</a:t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D2FD37BA-2B63-4627-B7B9-CF5AF1131C3B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63" y="1268413"/>
            <a:ext cx="8523287" cy="720725"/>
          </a:xfrm>
        </p:spPr>
        <p:txBody>
          <a:bodyPr/>
          <a:lstStyle/>
          <a:p>
            <a:pPr algn="ctr"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>
          <a:xfrm>
            <a:off x="957263" y="1989138"/>
            <a:ext cx="10363200" cy="4364037"/>
          </a:xfrm>
        </p:spPr>
        <p:txBody>
          <a:bodyPr/>
          <a:lstStyle/>
          <a:p>
            <a:r>
              <a:rPr lang="ru-RU" altLang="ru-RU" smtClean="0"/>
              <a:t>ФИРМА «1С» </a:t>
            </a:r>
          </a:p>
          <a:p>
            <a:r>
              <a:rPr lang="ru-RU" altLang="ru-RU" smtClean="0"/>
              <a:t>web: </a:t>
            </a:r>
            <a:r>
              <a:rPr lang="ru-RU" altLang="ru-RU" smtClean="0">
                <a:hlinkClick r:id="rId3"/>
              </a:rPr>
              <a:t>http://solutions.1c.ru/catalog/university-prof</a:t>
            </a:r>
            <a:endParaRPr lang="ru-RU" altLang="ru-RU" smtClean="0"/>
          </a:p>
          <a:p>
            <a:r>
              <a:rPr lang="ru-RU" altLang="ru-RU" smtClean="0"/>
              <a:t>web: </a:t>
            </a:r>
            <a:r>
              <a:rPr lang="ru-RU" altLang="ru-RU" smtClean="0">
                <a:hlinkClick r:id="rId4"/>
              </a:rPr>
              <a:t>http://solutions.1c.ru/catalog/university</a:t>
            </a:r>
            <a:endParaRPr lang="ru-RU" altLang="ru-RU" smtClean="0"/>
          </a:p>
          <a:p>
            <a:r>
              <a:rPr lang="ru-RU" altLang="ru-RU" smtClean="0"/>
              <a:t>тел. +7 (495) 737-92-57</a:t>
            </a:r>
          </a:p>
          <a:p>
            <a:r>
              <a:rPr lang="ru-RU" altLang="ru-RU" smtClean="0"/>
              <a:t/>
            </a:r>
            <a:br>
              <a:rPr lang="ru-RU" altLang="ru-RU" smtClean="0"/>
            </a:br>
            <a:endParaRPr lang="ru-RU" altLang="ru-RU" smtClean="0"/>
          </a:p>
          <a:p>
            <a:r>
              <a:rPr lang="ru-RU" altLang="ru-RU" smtClean="0"/>
              <a:t>ООО «СГУ-Инфоком»</a:t>
            </a:r>
          </a:p>
          <a:p>
            <a:r>
              <a:rPr lang="ru-RU" altLang="ru-RU" smtClean="0"/>
              <a:t>web: </a:t>
            </a:r>
            <a:r>
              <a:rPr lang="ru-RU" altLang="ru-RU" smtClean="0">
                <a:hlinkClick r:id="rId5"/>
              </a:rPr>
              <a:t>http://sgu-infocom.ru</a:t>
            </a:r>
            <a:endParaRPr lang="ru-RU" altLang="ru-RU" smtClean="0"/>
          </a:p>
          <a:p>
            <a:r>
              <a:rPr lang="ru-RU" altLang="ru-RU" smtClean="0"/>
              <a:t>e-mail: </a:t>
            </a:r>
            <a:r>
              <a:rPr lang="ru-RU" altLang="ru-RU" smtClean="0">
                <a:hlinkClick r:id="rId6"/>
              </a:rPr>
              <a:t>1с@sgu-infocom.ru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1С-Коннект: </a:t>
            </a:r>
            <a:r>
              <a:rPr lang="ru-RU" altLang="ru-RU" smtClean="0">
                <a:hlinkClick r:id="rId7"/>
              </a:rPr>
              <a:t>ЛК Отраслевые решения линейки 1С:Университет</a:t>
            </a:r>
            <a:endParaRPr lang="ru-RU" altLang="ru-RU" smtClean="0"/>
          </a:p>
          <a:p>
            <a:r>
              <a:rPr lang="ru-RU" altLang="ru-RU" smtClean="0"/>
              <a:t>тел. +7 (499) 700-00-65</a:t>
            </a:r>
          </a:p>
        </p:txBody>
      </p:sp>
      <p:pic>
        <p:nvPicPr>
          <p:cNvPr id="41988" name="Picture 4" descr="http://qrcoder.ru/code/?http%3A%2F%2Fsolutions.1c.ru%2Fcatalog%2Funiversity-prof&amp;6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2384425"/>
            <a:ext cx="16922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http://qrcoder.ru/code/?http%3A%2F%2Fsgu-infocom.ru&amp;6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75" y="4640263"/>
            <a:ext cx="17414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9D8D1ED7-A494-4CED-8A0D-C7F4CCC9CE00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58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925513"/>
            <a:ext cx="6529388" cy="326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63612" y="4406900"/>
            <a:ext cx="10893027" cy="2046288"/>
          </a:xfrm>
        </p:spPr>
        <p:txBody>
          <a:bodyPr/>
          <a:lstStyle/>
          <a:p>
            <a:pPr>
              <a:defRPr/>
            </a:pPr>
            <a:r>
              <a:rPr lang="ru-RU" sz="2800" dirty="0"/>
              <a:t>РЕАЛИЗАЦИЯ ТРЕБОВАНИЙ </a:t>
            </a:r>
            <a:r>
              <a:rPr lang="ru-RU" sz="2800" dirty="0" smtClean="0"/>
              <a:t>ПРИКАЗА</a:t>
            </a:r>
            <a:br>
              <a:rPr lang="ru-RU" sz="2800" dirty="0" smtClean="0"/>
            </a:br>
            <a:r>
              <a:rPr lang="ru-RU" sz="2800" dirty="0" smtClean="0"/>
              <a:t>МИНОБРНАУКИ РОССИИ ОТ </a:t>
            </a:r>
            <a:r>
              <a:rPr lang="ru-RU" sz="2800" dirty="0"/>
              <a:t>21.08.2020 № 1076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</a:t>
            </a:r>
            <a:r>
              <a:rPr lang="ru-RU" sz="2800" dirty="0"/>
              <a:t>ОБ УТВЕРЖДЕНИИ ПОРЯДКА ПРИЕМА НА ОБУЧЕНИЕ</a:t>
            </a:r>
            <a:br>
              <a:rPr lang="ru-RU" sz="2800" dirty="0"/>
            </a:br>
            <a:r>
              <a:rPr lang="ru-RU" sz="2800" dirty="0"/>
              <a:t>ПО ОБРАЗОВАТЕЛЬНЫМ ПРОГРАММАМ ВЫСШЕГО ОБРАЗОВАНИЯ...»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58ED514E-FE14-4DBD-A5DD-0A5669BA14E2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6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Многопрофильный конкурс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endParaRPr lang="ru-RU" altLang="ru-RU" dirty="0" smtClean="0"/>
          </a:p>
        </p:txBody>
      </p:sp>
      <p:sp>
        <p:nvSpPr>
          <p:cNvPr id="13319" name="Объект 2"/>
          <p:cNvSpPr>
            <a:spLocks noGrp="1"/>
          </p:cNvSpPr>
          <p:nvPr>
            <p:ph idx="1"/>
          </p:nvPr>
        </p:nvSpPr>
        <p:spPr>
          <a:xfrm>
            <a:off x="335361" y="1395760"/>
            <a:ext cx="11521678" cy="534560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9. </a:t>
            </a:r>
            <a:r>
              <a:rPr lang="ru-RU" dirty="0"/>
              <a:t>Многопрофильный конкурс, указанный в подпункте "б" подпункта 3 пункта 7 Порядка, проводится в случае, если контрольные цифры установлены по укрупненной группе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Многопрофильный конкурс проводится следующими способами: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по </a:t>
            </a:r>
            <a:r>
              <a:rPr lang="ru-RU" dirty="0"/>
              <a:t>нескольким специальностям и (или) направлениям подготовки в пределах укрупненной группы;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по </a:t>
            </a:r>
            <a:r>
              <a:rPr lang="ru-RU" dirty="0"/>
              <a:t>нескольким однопрофильным образовательным программам по различным специальностям и (или) направлениям подготовки в пределах укрупненной группы;</a:t>
            </a:r>
          </a:p>
          <a:p>
            <a:pPr marL="457200" indent="-457200">
              <a:buFont typeface="+mj-lt"/>
              <a:buAutoNum type="arabicParenR"/>
            </a:pPr>
            <a:r>
              <a:rPr lang="ru-RU" dirty="0" smtClean="0"/>
              <a:t>по </a:t>
            </a:r>
            <a:r>
              <a:rPr lang="ru-RU" dirty="0"/>
              <a:t>образовательной программе (программам), сформированной по нескольким направлениям подготовки в пределах укрупненной группы.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Организация </a:t>
            </a:r>
            <a:r>
              <a:rPr lang="ru-RU" dirty="0"/>
              <a:t>может проводить единый конкурс по образовательным программам, указанным в подпунктах 2 и 3 настоящего пункта.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D6ADC050-7733-4E96-875E-EABF1F594EF5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7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Многопрофильный конкурс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988840"/>
            <a:ext cx="6118860" cy="45796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5960" y="1556792"/>
            <a:ext cx="6065520" cy="4526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6789B815-8DAF-44C2-9131-A0841FB40926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8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45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208212" y="115888"/>
            <a:ext cx="7488188" cy="1081087"/>
          </a:xfrm>
        </p:spPr>
        <p:txBody>
          <a:bodyPr/>
          <a:lstStyle/>
          <a:p>
            <a:r>
              <a:rPr lang="ru-RU" altLang="ru-RU" b="1" dirty="0" smtClean="0"/>
              <a:t>Приказ Минобрнауки России №1076</a:t>
            </a:r>
            <a:r>
              <a:rPr lang="ru-RU" altLang="ru-RU" dirty="0" smtClean="0">
                <a:solidFill>
                  <a:srgbClr val="000000"/>
                </a:solidFill>
              </a:rPr>
              <a:t/>
            </a:r>
            <a:br>
              <a:rPr lang="ru-RU" altLang="ru-RU" dirty="0" smtClean="0">
                <a:solidFill>
                  <a:srgbClr val="000000"/>
                </a:solidFill>
              </a:rPr>
            </a:br>
            <a:r>
              <a:rPr lang="ru-RU" altLang="ru-RU" dirty="0" smtClean="0">
                <a:solidFill>
                  <a:srgbClr val="000000"/>
                </a:solidFill>
              </a:rPr>
              <a:t>Многопрофильный конкурс</a:t>
            </a:r>
            <a:br>
              <a:rPr lang="ru-RU" altLang="ru-RU" dirty="0" smtClean="0">
                <a:solidFill>
                  <a:srgbClr val="000000"/>
                </a:solidFill>
              </a:rPr>
            </a:br>
            <a:endParaRPr lang="ru-RU" altLang="ru-RU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518" y="403968"/>
            <a:ext cx="811058" cy="8647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973982"/>
            <a:ext cx="6073140" cy="4511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540" y="1556792"/>
            <a:ext cx="6134100" cy="4625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231563" y="6435725"/>
            <a:ext cx="9604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fld id="{48324F47-0FA9-4767-9F16-4E874EFBB8BE}" type="slidenum">
              <a:rPr lang="en-US" sz="2400" b="1" smtClean="0">
                <a:effectLst>
                  <a:outerShdw blurRad="152400" sx="130000" sy="130000" algn="ctr" rotWithShape="0">
                    <a:srgbClr val="FFF200">
                      <a:alpha val="80000"/>
                    </a:srgbClr>
                  </a:outerShdw>
                </a:effectLst>
                <a:latin typeface="Futura PT Demi" panose="020B0604020202020204" pitchFamily="34" charset="-52"/>
              </a:rPr>
              <a:t>9</a:t>
            </a:fld>
            <a:endParaRPr lang="ru-RU" sz="2400" b="1" dirty="0">
              <a:effectLst>
                <a:outerShdw blurRad="152400" sx="130000" sy="130000" algn="ctr" rotWithShape="0">
                  <a:srgbClr val="FFF200">
                    <a:alpha val="80000"/>
                  </a:srgbClr>
                </a:outerShdw>
              </a:effectLst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103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29292</TotalTime>
  <Words>2665</Words>
  <Application>Microsoft Office PowerPoint</Application>
  <PresentationFormat>Широкоэкранный</PresentationFormat>
  <Paragraphs>451</Paragraphs>
  <Slides>58</Slides>
  <Notes>58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4" baseType="lpstr">
      <vt:lpstr>Arial</vt:lpstr>
      <vt:lpstr>Calibri</vt:lpstr>
      <vt:lpstr>Futura PT Demi</vt:lpstr>
      <vt:lpstr>Futura PT Book</vt:lpstr>
      <vt:lpstr>FuturaPress</vt:lpstr>
      <vt:lpstr>Специальное оформление</vt:lpstr>
      <vt:lpstr>Презентация PowerPoint</vt:lpstr>
      <vt:lpstr>«1С:Университет» и «1С:Университет ПРОФ». Общая информация о решениях</vt:lpstr>
      <vt:lpstr>«1С:Университет» и  «1С:Университет ПРОФ».  Общая информация о решениях.</vt:lpstr>
      <vt:lpstr>«1С:Университет» и  «1С:Университет ПРОФ».  Дополнительная информация.</vt:lpstr>
      <vt:lpstr>«1С:Университет» и «1С:Университет ПРОФ». Единая информационная среда по организации приемной кампании</vt:lpstr>
      <vt:lpstr>РЕАЛИЗАЦИЯ ТРЕБОВАНИЙ ПРИКАЗА МИНОБРНАУКИ РОССИИ ОТ 21.08.2020 № 1076  «ОБ УТВЕРЖДЕНИИ ПОРЯДКА ПРИЕМА НА ОБУЧЕНИЕ ПО ОБРАЗОВАТЕЛЬНЫМ ПРОГРАММАМ ВЫСШЕГО ОБРАЗОВАНИЯ...»</vt:lpstr>
      <vt:lpstr>Приказ Минобрнауки России №1076 Многопрофильный конкурс </vt:lpstr>
      <vt:lpstr>Приказ Минобрнауки России №1076 Многопрофильный конкурс </vt:lpstr>
      <vt:lpstr>Приказ Минобрнауки России №1076 Многопрофильный конкурс </vt:lpstr>
      <vt:lpstr>Приказ Минобрнауки России №1076 Предметы по выбору </vt:lpstr>
      <vt:lpstr>Приказ Минобрнауки России №1076 Предметы по выбору </vt:lpstr>
      <vt:lpstr>Приказ Минобрнауки России №1076 Предметы по выбору </vt:lpstr>
      <vt:lpstr>Приказ Минобрнауки России №1076 Вступительные испытания на базе профессионального образования</vt:lpstr>
      <vt:lpstr>Приказ Минобрнауки России №1076 Вступительные испытания на базе профессионального образования</vt:lpstr>
      <vt:lpstr>Приказ Минобрнауки России №1076 Вступительные испытания на базе профессионального образования</vt:lpstr>
      <vt:lpstr>Приказ Минобрнауки России №1076 Вступительные испытания на базе профессионального образования</vt:lpstr>
      <vt:lpstr>Приказ Минобрнауки России №1076 Дополнительные вступительные испытания по одной или нескольким специальностям конкурса</vt:lpstr>
      <vt:lpstr>Приказ Минобрнауки России №1076 Дополнительные вступительные испытания по одной или нескольким специальностям конкурса</vt:lpstr>
      <vt:lpstr>Приказ Минобрнауки России №1076 Участие в конкурсе по нескольким детализированным квотам</vt:lpstr>
      <vt:lpstr>Приказ Минобрнауки России №1076 Участие в конкурсе по нескольким детализированным квотам</vt:lpstr>
      <vt:lpstr>Приказ Минобрнауки России №1076 СНИЛС или уникальный код поступающего в конкурсных списках</vt:lpstr>
      <vt:lpstr>Приказ Минобрнауки России №1076 СНИЛС или уникальный код поступающего в конкурсных списках</vt:lpstr>
      <vt:lpstr>Приказ Минобрнауки России №1076 СНИЛС или уникальный код поступающего в конкурсных списках</vt:lpstr>
      <vt:lpstr>Приказ Минобрнауки России №1076 Изменения, находящиеся в состоянии разработки</vt:lpstr>
      <vt:lpstr>ЛИЧНЫЙ ВЕБ-КАБИНЕТ ПОСТУПАЮЩЕГО: ПОДАЧА ДОКУМЕНТОВ В ЭЛЕКТРОННОЙ ФОРМЕ </vt:lpstr>
      <vt:lpstr>Личный кабинет поступающего Сбор пожеланий по развитию организации приема 2021 г.</vt:lpstr>
      <vt:lpstr>Личный кабинет поступающего Верификация почтового адреса </vt:lpstr>
      <vt:lpstr>Личный кабинет поступающего Верификация почтового адреса </vt:lpstr>
      <vt:lpstr>Личный кабинет поступающего Ввод данных о месте рождения </vt:lpstr>
      <vt:lpstr>Личный кабинет поступающего Адрес проживания </vt:lpstr>
      <vt:lpstr>Личный кабинет поступающего Добавление фото поступающего из ЛК в карточку физического лица</vt:lpstr>
      <vt:lpstr>Личный кабинет поступающего Отправка договора на оказание образовательных услуг</vt:lpstr>
      <vt:lpstr>Личный кабинет поступающего Отправка договора на оказание образовательных услуг</vt:lpstr>
      <vt:lpstr>Личный кабинет поступающего История изменений заявления поступающего </vt:lpstr>
      <vt:lpstr>Личный кабинет поступающего Расширение состава фильтров модератора </vt:lpstr>
      <vt:lpstr>Личный кабинет поступающего Расширение состава фильтров модератора </vt:lpstr>
      <vt:lpstr>Личный кабинет поступающего Настройка дат подачи согласий на зачисление для всех категорий граждан</vt:lpstr>
      <vt:lpstr>Личный кабинет поступающего Механизм статистики работы модераторов </vt:lpstr>
      <vt:lpstr>Личный кабинет поступающего Ограничивать список типов документов об образовании по уровню образования</vt:lpstr>
      <vt:lpstr>Личный кабинет поступающего Прочие реализованные пожелания </vt:lpstr>
      <vt:lpstr>Личный кабинет поступающего Пожелания, находящиеся в состоянии разработки</vt:lpstr>
      <vt:lpstr>Личный кабинет поступающего Пожелания, находящиеся в состоянии разработки</vt:lpstr>
      <vt:lpstr>Личный кабинет поступающего Интерфейс модератора в 1С:Университет ПРОФ </vt:lpstr>
      <vt:lpstr>Личный кабинет поступающего Интерфейс модератора в 1С:Университет ПРОФ </vt:lpstr>
      <vt:lpstr>Личный кабинет поступающего Интерфейс модератора в 1С:Университет ПРОФ </vt:lpstr>
      <vt:lpstr>ОРГАНИЗАЦИЯ РАБОТЫ С СУПЕРСЕРВИСОМ «ПОСТУПЛЕНИЕ В ВУЗ ОНЛАЙН»</vt:lpstr>
      <vt:lpstr>Суперсервис «Поступление в вуз онлайн» Что это и зачем?  </vt:lpstr>
      <vt:lpstr>Суперсервис «Поступление в вуз онлайн» Способы взаимодействия </vt:lpstr>
      <vt:lpstr>Суперсервис «Поступление в вуз онлайн» Требования к окружению </vt:lpstr>
      <vt:lpstr>Суперсервис «Поступление в вуз онлайн» Загрузка и сопоставление классификаторов </vt:lpstr>
      <vt:lpstr>Суперсервис «Поступление в вуз онлайн» Отправка данных о приемной кампании </vt:lpstr>
      <vt:lpstr>Суперсервис «Поступление в вуз онлайн» Получение данных из Суперсервиса </vt:lpstr>
      <vt:lpstr>Суперсервис «Поступление в вуз онлайн» Сохранение полученных данных </vt:lpstr>
      <vt:lpstr>Суперсервис «Поступление в вуз онлайн» Отправка рейтинговых списков </vt:lpstr>
      <vt:lpstr>Суперсервис «Поступление в вуз онлайн» Итоги первого этапа (2020 год) </vt:lpstr>
      <vt:lpstr>Суперсервис «Поступление в вуз онлайн» Второй этап (2021 год) </vt:lpstr>
      <vt:lpstr>Суперсервис «Поступление в вуз онлайн». Планы Минобрнауки на 2021-2022 гг. 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Николай Терновой</cp:lastModifiedBy>
  <cp:revision>952</cp:revision>
  <dcterms:created xsi:type="dcterms:W3CDTF">2015-09-09T08:16:26Z</dcterms:created>
  <dcterms:modified xsi:type="dcterms:W3CDTF">2021-04-28T11:56:39Z</dcterms:modified>
</cp:coreProperties>
</file>