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1" r:id="rId2"/>
    <p:sldId id="310" r:id="rId3"/>
    <p:sldId id="258" r:id="rId4"/>
    <p:sldId id="260" r:id="rId5"/>
    <p:sldId id="303" r:id="rId6"/>
    <p:sldId id="304" r:id="rId7"/>
    <p:sldId id="305" r:id="rId8"/>
    <p:sldId id="309" r:id="rId9"/>
    <p:sldId id="306" r:id="rId10"/>
    <p:sldId id="308" r:id="rId11"/>
    <p:sldId id="307" r:id="rId12"/>
    <p:sldId id="314" r:id="rId13"/>
    <p:sldId id="315" r:id="rId14"/>
    <p:sldId id="312" r:id="rId15"/>
    <p:sldId id="313" r:id="rId16"/>
    <p:sldId id="298" r:id="rId17"/>
    <p:sldId id="317" r:id="rId18"/>
    <p:sldId id="31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E0C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E79173-2ECA-42FA-9521-F47C8C4B9FDE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A555A0-54CA-45EF-BB3B-6D5C0726A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0DB8C5-CE64-4ECB-94E2-3C89EB10E35D}" type="slidenum">
              <a:rPr lang="ru-RU" sz="1200">
                <a:latin typeface="Times New Roman" pitchFamily="18" charset="0"/>
              </a:rPr>
              <a:pPr algn="r"/>
              <a:t>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22F808-17B7-46FE-B0A3-162BBDA88E9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490767-44AC-4B78-8A8C-678C05E9E393}" type="slidenum">
              <a:rPr lang="ru-RU" sz="1200">
                <a:latin typeface="Times New Roman" pitchFamily="18" charset="0"/>
              </a:rPr>
              <a:pPr algn="r"/>
              <a:t>12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BBBAD4-3211-416E-BAE5-8BD3B6D555A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C39281-42E1-49DC-90D0-AC30F62805B5}" type="slidenum">
              <a:rPr lang="ru-RU" sz="1200">
                <a:latin typeface="Times New Roman" pitchFamily="18" charset="0"/>
              </a:rPr>
              <a:pPr algn="r"/>
              <a:t>18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top0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9750" y="6381750"/>
            <a:ext cx="8207375" cy="7938"/>
            <a:chOff x="295" y="1974"/>
            <a:chExt cx="5170" cy="5"/>
          </a:xfrm>
        </p:grpSpPr>
        <p:sp>
          <p:nvSpPr>
            <p:cNvPr id="6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000">
                <a:solidFill>
                  <a:srgbClr val="5F0000"/>
                </a:solidFill>
                <a:latin typeface="+mn-lt"/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000">
                <a:solidFill>
                  <a:srgbClr val="5F0000"/>
                </a:solidFill>
                <a:latin typeface="+mn-lt"/>
              </a:endParaRPr>
            </a:p>
          </p:txBody>
        </p:sp>
      </p:grp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042988" y="303213"/>
            <a:ext cx="5616575" cy="822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400" b="1" smtClean="0">
                <a:solidFill>
                  <a:srgbClr val="800000"/>
                </a:solidFill>
              </a:rPr>
              <a:t>НОВЫЕ ИНФОРМАЦИОННЫЕ ТЕХНОЛОГИИ В ОБРАЗОВАНИИ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042988" y="44450"/>
            <a:ext cx="8351837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800000"/>
                </a:solidFill>
              </a:rPr>
              <a:t>Одиннадцатая международная научно-практическая конференция</a:t>
            </a:r>
          </a:p>
        </p:txBody>
      </p:sp>
      <p:pic>
        <p:nvPicPr>
          <p:cNvPr id="10" name="Picture 34" descr="лого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>
              <a:solidFill>
                <a:srgbClr val="5F0000"/>
              </a:solidFill>
              <a:latin typeface="+mn-lt"/>
            </a:endParaRPr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41438"/>
            <a:ext cx="7772400" cy="1470025"/>
          </a:xfrm>
        </p:spPr>
        <p:txBody>
          <a:bodyPr/>
          <a:lstStyle>
            <a:lvl1pPr algn="ctr">
              <a:defRPr sz="3600">
                <a:solidFill>
                  <a:srgbClr val="CC3300"/>
                </a:solidFill>
              </a:defRPr>
            </a:lvl1pPr>
          </a:lstStyle>
          <a:p>
            <a:endParaRPr lang="ru-RU"/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6381750"/>
            <a:ext cx="64008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8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E60D5C6-418A-42E0-A27A-8A335AE74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49FABB6-0E96-4B00-9F7F-B9645DB35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D38B80F-F7E0-4FB1-9CAF-6C8F2B179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73A140E-BE28-4E0F-9DA3-71C995771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8869415-C10F-4E1E-9118-22B82F4A9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9171FA8-7DDE-4C54-850A-14A4FC7A4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562CC3F-6CFE-4B39-AD8C-0BDA5E734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E2F4328-52EE-4DCE-A3C4-9937B63B1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CE70ADD-064C-4932-BB58-CD8C1A51C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9D92F88-3489-4094-9058-816911C56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782CF87-44AE-4D2E-88E1-46D7FACCB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555A79B-CD43-4131-8992-367ED5DE2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1C_06_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>
                <a:solidFill>
                  <a:srgbClr val="5B091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7128B0-81F0-42B7-945F-0E18A4CB7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58" descr="лого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9"/>
          <p:cNvSpPr>
            <a:spLocks noChangeShapeType="1"/>
          </p:cNvSpPr>
          <p:nvPr userDrawn="1"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>
              <a:solidFill>
                <a:srgbClr val="5F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olutions.1c.ru/catalog/university" TargetMode="External"/><Relationship Id="rId7" Type="http://schemas.openxmlformats.org/officeDocument/2006/relationships/hyperlink" Target="http://sgu-infocom.ru/major/2/1c_inf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gu-infocom.ru/" TargetMode="External"/><Relationship Id="rId5" Type="http://schemas.openxmlformats.org/officeDocument/2006/relationships/hyperlink" Target="http://5.9.80.22/UniversityPROF" TargetMode="External"/><Relationship Id="rId4" Type="http://schemas.openxmlformats.org/officeDocument/2006/relationships/hyperlink" Target="http://solutions.1c.ru/catalog/university-pro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jpeg"/><Relationship Id="rId7" Type="http://schemas.openxmlformats.org/officeDocument/2006/relationships/hyperlink" Target="http://sgu-infocom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olutions.1c.ru/catalog/university-prof" TargetMode="External"/><Relationship Id="rId5" Type="http://schemas.openxmlformats.org/officeDocument/2006/relationships/hyperlink" Target="http://solutions.1c.ru/catalog/university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Users\Gantz.UNIVERSITY\Desktop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1258888" y="44450"/>
            <a:ext cx="74168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sz="2200" b="1">
                <a:solidFill>
                  <a:srgbClr val="CC0000"/>
                </a:solidFill>
              </a:rPr>
              <a:t>Вебинар для пользователей и партнеров 0</a:t>
            </a:r>
            <a:r>
              <a:rPr lang="en-US" sz="2200" b="1">
                <a:solidFill>
                  <a:srgbClr val="CC0000"/>
                </a:solidFill>
              </a:rPr>
              <a:t>6.0</a:t>
            </a:r>
            <a:r>
              <a:rPr lang="ru-RU" sz="2200" b="1">
                <a:solidFill>
                  <a:srgbClr val="CC0000"/>
                </a:solidFill>
              </a:rPr>
              <a:t>6</a:t>
            </a:r>
            <a:r>
              <a:rPr lang="en-US" sz="2200" b="1">
                <a:solidFill>
                  <a:srgbClr val="CC0000"/>
                </a:solidFill>
              </a:rPr>
              <a:t>.201</a:t>
            </a:r>
            <a:r>
              <a:rPr lang="ru-RU" sz="22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468313" y="2349500"/>
            <a:ext cx="8675687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</a:pPr>
            <a:r>
              <a:rPr lang="ru-RU" sz="1700"/>
              <a:t>10.00 – 10.1</a:t>
            </a:r>
            <a:r>
              <a:rPr lang="en-US" sz="1700"/>
              <a:t>5</a:t>
            </a:r>
            <a:r>
              <a:rPr lang="ru-RU" sz="1700"/>
              <a:t> 	Новые возможности продукта "1С:Университет ПРОФ" </a:t>
            </a:r>
            <a:r>
              <a:rPr lang="en-US" sz="1700"/>
              <a:t>			</a:t>
            </a:r>
            <a:r>
              <a:rPr lang="ru-RU" sz="1700"/>
              <a:t>для проведения приемной кампании и формирования </a:t>
            </a:r>
            <a:r>
              <a:rPr lang="en-US" sz="1700"/>
              <a:t>			</a:t>
            </a:r>
            <a:r>
              <a:rPr lang="ru-RU" sz="1700"/>
              <a:t>документов об</a:t>
            </a:r>
            <a:r>
              <a:rPr lang="en-US" sz="1700"/>
              <a:t> </a:t>
            </a:r>
            <a:r>
              <a:rPr lang="ru-RU" sz="1700"/>
              <a:t>образовании </a:t>
            </a:r>
            <a:r>
              <a:rPr lang="en-US" sz="1700"/>
              <a:t>    </a:t>
            </a:r>
          </a:p>
          <a:p>
            <a:pPr marL="342900" indent="-342900">
              <a:spcAft>
                <a:spcPts val="1800"/>
              </a:spcAft>
            </a:pPr>
            <a:r>
              <a:rPr lang="ru-RU" sz="1700"/>
              <a:t>10.</a:t>
            </a:r>
            <a:r>
              <a:rPr lang="en-US" sz="1700"/>
              <a:t>15</a:t>
            </a:r>
            <a:r>
              <a:rPr lang="ru-RU" sz="1700"/>
              <a:t> – 10.</a:t>
            </a:r>
            <a:r>
              <a:rPr lang="en-US" sz="1700"/>
              <a:t>20</a:t>
            </a:r>
            <a:r>
              <a:rPr lang="ru-RU" sz="1700"/>
              <a:t> </a:t>
            </a:r>
            <a:r>
              <a:rPr lang="en-US" sz="1700"/>
              <a:t>	</a:t>
            </a:r>
            <a:r>
              <a:rPr lang="ru-RU" sz="1700"/>
              <a:t>Пакетная передача данных (2 и 3 схема</a:t>
            </a:r>
            <a:r>
              <a:rPr lang="en-US" sz="1700"/>
              <a:t> </a:t>
            </a:r>
            <a:r>
              <a:rPr lang="ru-RU" sz="1700"/>
              <a:t>подключения) </a:t>
            </a:r>
            <a:r>
              <a:rPr lang="en-US" sz="1700"/>
              <a:t>			</a:t>
            </a:r>
            <a:r>
              <a:rPr lang="ru-RU" sz="1700"/>
              <a:t>в ФИС ЕГЭ и приема с</a:t>
            </a:r>
            <a:r>
              <a:rPr lang="en-US" sz="1700"/>
              <a:t> </a:t>
            </a:r>
            <a:r>
              <a:rPr lang="ru-RU" sz="1700"/>
              <a:t>использованием</a:t>
            </a:r>
            <a:r>
              <a:rPr lang="en-US" sz="1700"/>
              <a:t> </a:t>
            </a:r>
            <a:r>
              <a:rPr lang="ru-RU" sz="1700"/>
              <a:t>"1С:Университет ПРОФ" 	</a:t>
            </a:r>
            <a:endParaRPr lang="en-US" sz="1700"/>
          </a:p>
          <a:p>
            <a:pPr marL="342900" indent="-342900">
              <a:spcAft>
                <a:spcPts val="1800"/>
              </a:spcAft>
            </a:pPr>
            <a:r>
              <a:rPr lang="ru-RU" sz="1700"/>
              <a:t>10.</a:t>
            </a:r>
            <a:r>
              <a:rPr lang="en-US" sz="1700"/>
              <a:t>2</a:t>
            </a:r>
            <a:r>
              <a:rPr lang="ru-RU" sz="1700"/>
              <a:t>0 – 10.</a:t>
            </a:r>
            <a:r>
              <a:rPr lang="en-US" sz="1700"/>
              <a:t>30</a:t>
            </a:r>
            <a:r>
              <a:rPr lang="ru-RU" sz="1700"/>
              <a:t> </a:t>
            </a:r>
            <a:r>
              <a:rPr lang="en-US" sz="1700"/>
              <a:t>	</a:t>
            </a:r>
            <a:r>
              <a:rPr lang="ru-RU" sz="1700"/>
              <a:t>Опыт автоматизации приемной кампании и передачи </a:t>
            </a:r>
            <a:r>
              <a:rPr lang="en-US" sz="1700"/>
              <a:t>				</a:t>
            </a:r>
            <a:r>
              <a:rPr lang="ru-RU" sz="1700"/>
              <a:t>данных в ФИС ЕГЭ и приема в РГУ им. С.А. Есенина 	</a:t>
            </a:r>
          </a:p>
          <a:p>
            <a:pPr marL="342900" indent="-342900">
              <a:spcAft>
                <a:spcPts val="1800"/>
              </a:spcAft>
            </a:pPr>
            <a:r>
              <a:rPr lang="ru-RU" sz="1700"/>
              <a:t>10.</a:t>
            </a:r>
            <a:r>
              <a:rPr lang="en-US" sz="1700"/>
              <a:t>30</a:t>
            </a:r>
            <a:r>
              <a:rPr lang="ru-RU" sz="1700"/>
              <a:t> – 11.</a:t>
            </a:r>
            <a:r>
              <a:rPr lang="en-US" sz="1700"/>
              <a:t>15</a:t>
            </a:r>
            <a:r>
              <a:rPr lang="ru-RU" sz="1700"/>
              <a:t> 	Демонстрация функциональных возможностей </a:t>
            </a:r>
            <a:r>
              <a:rPr lang="en-US" sz="1700"/>
              <a:t>				</a:t>
            </a:r>
            <a:r>
              <a:rPr lang="ru-RU" sz="1700"/>
              <a:t>"1С:Университет ПРОФ" для проведения приемной кампании</a:t>
            </a:r>
          </a:p>
          <a:p>
            <a:pPr marL="342900" indent="-342900">
              <a:spcAft>
                <a:spcPts val="1800"/>
              </a:spcAft>
            </a:pPr>
            <a:r>
              <a:rPr lang="ru-RU" sz="1700"/>
              <a:t>11.</a:t>
            </a:r>
            <a:r>
              <a:rPr lang="en-US" sz="1700"/>
              <a:t>15</a:t>
            </a:r>
            <a:r>
              <a:rPr lang="ru-RU" sz="1700"/>
              <a:t> – 11.</a:t>
            </a:r>
            <a:r>
              <a:rPr lang="en-US" sz="1700"/>
              <a:t>45</a:t>
            </a:r>
            <a:r>
              <a:rPr lang="ru-RU" sz="1700"/>
              <a:t>	Ответы на вопросы</a:t>
            </a:r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34925" y="1196975"/>
            <a:ext cx="91090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2300" b="1">
                <a:solidFill>
                  <a:srgbClr val="CC0000"/>
                </a:solidFill>
              </a:rPr>
              <a:t>Новые возможности "1С:Университет ПРОФ" для проведения приемной кампании, передачи данных в ФИС ЕГЭ и приема, формирования документов об образовании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BD6A02A-6858-4C73-A8EC-827A810EDD48}" type="slidenum">
              <a:rPr lang="ru-RU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10</a:t>
            </a:fld>
            <a:endParaRPr lang="ru-RU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4450"/>
            <a:ext cx="6697662" cy="1081088"/>
          </a:xfrm>
        </p:spPr>
        <p:txBody>
          <a:bodyPr/>
          <a:lstStyle/>
          <a:p>
            <a:r>
              <a:rPr lang="ru-RU" sz="2000" smtClean="0"/>
              <a:t>«1С:Университет ПРОФ». Подсистема проведения приемной кампании. Формирование отчетов.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25663"/>
            <a:ext cx="5834063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активность абитуриент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484313"/>
            <a:ext cx="4530725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705725" cy="1081088"/>
          </a:xfrm>
        </p:spPr>
        <p:txBody>
          <a:bodyPr/>
          <a:lstStyle/>
          <a:p>
            <a:r>
              <a:rPr lang="ru-RU" sz="2000" smtClean="0"/>
              <a:t>«1С:Университет ПРОФ». Подсистема проведения приемной кампании. Интеграция с внешними системами - ФИС ЕГЭ и приема, ФБС ЕГЭ.</a:t>
            </a:r>
          </a:p>
        </p:txBody>
      </p:sp>
      <p:sp>
        <p:nvSpPr>
          <p:cNvPr id="2867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28C37484-653A-4FC4-BECC-FA65B9E2238F}" type="slidenum">
              <a:rPr lang="ru-RU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11</a:t>
            </a:fld>
            <a:endParaRPr lang="ru-RU" smtClean="0">
              <a:cs typeface="Arial" charset="0"/>
            </a:endParaRPr>
          </a:p>
        </p:txBody>
      </p:sp>
      <p:pic>
        <p:nvPicPr>
          <p:cNvPr id="28675" name="Picture 3" descr="T:\!Внедрение\Вебинары\Вебинар 30 мая\Картинки на презентацию\обмен с ФИ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503872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T:\!Внедрение\Вебинары\Вебинар 30 мая\Картинки на презентацию\проверка свидетельств ЕГЭ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213100"/>
            <a:ext cx="5038725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96975"/>
            <a:ext cx="528002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E36A7BA-9F87-45FA-B224-970428BF472D}" type="slidenum">
              <a:rPr lang="ru-RU" sz="1400" b="1">
                <a:solidFill>
                  <a:srgbClr val="5B0917"/>
                </a:solidFill>
              </a:rPr>
              <a:pPr algn="r"/>
              <a:t>12</a:t>
            </a:fld>
            <a:endParaRPr lang="ru-RU" sz="1400" b="1">
              <a:solidFill>
                <a:srgbClr val="5B0917"/>
              </a:solidFill>
            </a:endParaRPr>
          </a:p>
        </p:txBody>
      </p:sp>
      <p:sp>
        <p:nvSpPr>
          <p:cNvPr id="29699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5393C71-F064-46CE-994D-0838480F638F}" type="slidenum">
              <a:rPr lang="ru-RU" sz="1400" b="1">
                <a:solidFill>
                  <a:srgbClr val="5B0917"/>
                </a:solidFill>
              </a:rPr>
              <a:pPr algn="r"/>
              <a:t>12</a:t>
            </a:fld>
            <a:endParaRPr lang="ru-RU" sz="1400" b="1">
              <a:solidFill>
                <a:srgbClr val="5B0917"/>
              </a:solidFill>
            </a:endParaRPr>
          </a:p>
        </p:txBody>
      </p:sp>
      <p:sp>
        <p:nvSpPr>
          <p:cNvPr id="29700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409B8EE-4E8A-408B-9C15-B3052EE51DBD}" type="slidenum">
              <a:rPr lang="ru-RU" sz="1400" b="1">
                <a:solidFill>
                  <a:srgbClr val="5B0917"/>
                </a:solidFill>
              </a:rPr>
              <a:pPr algn="r"/>
              <a:t>12</a:t>
            </a:fld>
            <a:endParaRPr lang="ru-RU" sz="1400" b="1">
              <a:solidFill>
                <a:srgbClr val="5B0917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44450"/>
            <a:ext cx="7705725" cy="1081088"/>
          </a:xfrm>
        </p:spPr>
        <p:txBody>
          <a:bodyPr/>
          <a:lstStyle/>
          <a:p>
            <a:r>
              <a:rPr lang="ru-RU" sz="2000" smtClean="0"/>
              <a:t>«1C:Университет ПРОФ». Выгрузка заявлений абитуриентов в ФИС ЕГЭ и приема.</a:t>
            </a:r>
          </a:p>
        </p:txBody>
      </p:sp>
      <p:pic>
        <p:nvPicPr>
          <p:cNvPr id="29702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2133600"/>
            <a:ext cx="53292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05E94A2-8713-4FDB-89F9-D2061555DA1D}" type="slidenum">
              <a:rPr lang="ru-RU" sz="1400" b="1">
                <a:solidFill>
                  <a:srgbClr val="5B0917"/>
                </a:solidFill>
              </a:rPr>
              <a:pPr algn="r"/>
              <a:t>13</a:t>
            </a:fld>
            <a:endParaRPr lang="ru-RU" sz="1400" b="1">
              <a:solidFill>
                <a:srgbClr val="5B0917"/>
              </a:solidFill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989138"/>
            <a:ext cx="4464050" cy="4175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Санкт-Петербургская государственная медицинская академия им. И.И. Мечникова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Горский государственный аграрный университет (г. Владикавказ)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Рязанский государственный университет имени С.А. Есенина</a:t>
            </a:r>
            <a:endParaRPr lang="en-US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Московский гуманитарный институт имени Е.Р. Дашковой 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44450"/>
            <a:ext cx="6985000" cy="1081088"/>
          </a:xfrm>
        </p:spPr>
        <p:txBody>
          <a:bodyPr/>
          <a:lstStyle/>
          <a:p>
            <a:r>
              <a:rPr lang="ru-RU" smtClean="0"/>
              <a:t>Результаты внедрения подсистемы автоматизации приемной кампании.</a:t>
            </a:r>
            <a:r>
              <a:rPr lang="ru-RU" sz="2200" smtClean="0"/>
              <a:t> </a:t>
            </a:r>
          </a:p>
        </p:txBody>
      </p:sp>
      <p:pic>
        <p:nvPicPr>
          <p:cNvPr id="31748" name="Picture 5" descr="отзыв СГМА Мечникова_обработ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268413"/>
            <a:ext cx="42291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561262" cy="1081088"/>
          </a:xfrm>
        </p:spPr>
        <p:txBody>
          <a:bodyPr/>
          <a:lstStyle/>
          <a:p>
            <a:r>
              <a:rPr lang="ru-RU" sz="2000" smtClean="0"/>
              <a:t>«1С:Университет ПРОФ». Подсистема формирования документов об образовании. Формирование дипломов и приложений нового образца.</a:t>
            </a:r>
          </a:p>
        </p:txBody>
      </p:sp>
      <p:sp>
        <p:nvSpPr>
          <p:cNvPr id="34818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11AB6649-BBD9-4881-8D42-8369881E6CED}" type="slidenum">
              <a:rPr lang="ru-RU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14</a:t>
            </a:fld>
            <a:endParaRPr lang="ru-RU" smtClean="0">
              <a:cs typeface="Arial" charset="0"/>
            </a:endParaRPr>
          </a:p>
        </p:txBody>
      </p:sp>
      <p:pic>
        <p:nvPicPr>
          <p:cNvPr id="32771" name="Picture 2" descr="T:\!Внедрение\Вебинары\Вебинар 30 мая\Картинки на презентацию\Копия диплом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7488238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561262" cy="1081088"/>
          </a:xfrm>
        </p:spPr>
        <p:txBody>
          <a:bodyPr/>
          <a:lstStyle/>
          <a:p>
            <a:r>
              <a:rPr lang="ru-RU" sz="2000" smtClean="0"/>
              <a:t>«1С:Университет ПРОФ». Подсистема формирования документов об образовании. Формирование дипломов и приложений нового образца.</a:t>
            </a:r>
          </a:p>
        </p:txBody>
      </p:sp>
      <p:sp>
        <p:nvSpPr>
          <p:cNvPr id="3584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13EF7D7-8538-4EFE-AA9B-79CDB0FC4556}" type="slidenum">
              <a:rPr lang="ru-RU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15</a:t>
            </a:fld>
            <a:endParaRPr lang="ru-RU" smtClean="0">
              <a:cs typeface="Arial" charset="0"/>
            </a:endParaRPr>
          </a:p>
        </p:txBody>
      </p:sp>
      <p:pic>
        <p:nvPicPr>
          <p:cNvPr id="33795" name="Picture 2" descr="T:\!Внедрение\Вебинары\Вебинар 30 мая\Картинки на презентацию\копия диплома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3560762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T:\!Внедрение\Вебинары\Вебинар 30 мая\Картинки на презентацию\копия диплома ещ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682750"/>
            <a:ext cx="3548063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T:\!Внедрение\Вебинары\Вебинар 30 мая\Картинки на презентацию\копия диплома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195388"/>
            <a:ext cx="356235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E6FD7A9B-9A38-4648-80AA-A96C260C10A5}" type="slidenum">
              <a:rPr lang="ru-RU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16</a:t>
            </a:fld>
            <a:endParaRPr lang="ru-RU" smtClean="0">
              <a:cs typeface="Arial" charset="0"/>
            </a:endParaRPr>
          </a:p>
        </p:txBody>
      </p:sp>
      <p:sp>
        <p:nvSpPr>
          <p:cNvPr id="34818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A4B36A6-D747-40EE-8973-9B98CEC991B8}" type="slidenum">
              <a:rPr lang="ru-RU" sz="1400" b="1">
                <a:solidFill>
                  <a:srgbClr val="5B0917"/>
                </a:solidFill>
              </a:rPr>
              <a:pPr algn="r"/>
              <a:t>16</a:t>
            </a:fld>
            <a:endParaRPr lang="ru-RU" sz="1400" b="1">
              <a:solidFill>
                <a:srgbClr val="5B0917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4450"/>
            <a:ext cx="6769100" cy="1081088"/>
          </a:xfrm>
        </p:spPr>
        <p:txBody>
          <a:bodyPr/>
          <a:lstStyle/>
          <a:p>
            <a:r>
              <a:rPr lang="ru-RU" sz="2000" smtClean="0"/>
              <a:t>«1С:Университет ПРОФ». Типовой жизненный цикл внедрения.</a:t>
            </a:r>
          </a:p>
        </p:txBody>
      </p:sp>
      <p:grpSp>
        <p:nvGrpSpPr>
          <p:cNvPr id="34820" name="Группа 43"/>
          <p:cNvGrpSpPr>
            <a:grpSpLocks/>
          </p:cNvGrpSpPr>
          <p:nvPr/>
        </p:nvGrpSpPr>
        <p:grpSpPr bwMode="auto">
          <a:xfrm>
            <a:off x="142875" y="1384300"/>
            <a:ext cx="8715375" cy="4875213"/>
            <a:chOff x="-71470" y="1324028"/>
            <a:chExt cx="9215502" cy="5129160"/>
          </a:xfrm>
        </p:grpSpPr>
        <p:sp>
          <p:nvSpPr>
            <p:cNvPr id="20486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3698661" y="1324028"/>
              <a:ext cx="1655097" cy="648034"/>
            </a:xfrm>
            <a:prstGeom prst="roundRect">
              <a:avLst>
                <a:gd name="adj" fmla="val 16667"/>
              </a:avLst>
            </a:prstGeom>
            <a:ln>
              <a:solidFill>
                <a:srgbClr val="CE7924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Закупка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 bwMode="auto">
            <a:xfrm>
              <a:off x="-71470" y="2421345"/>
              <a:ext cx="9215502" cy="129606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fontAlgn="auto" hangingPunct="0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600" dirty="0"/>
                <a:t>Внедрение функционального блока 1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0489" name="Скругленный прямоугольник 15"/>
            <p:cNvSpPr>
              <a:spLocks noChangeArrowheads="1"/>
            </p:cNvSpPr>
            <p:nvPr/>
          </p:nvSpPr>
          <p:spPr bwMode="auto">
            <a:xfrm>
              <a:off x="4067" y="2929083"/>
              <a:ext cx="1495630" cy="576216"/>
            </a:xfrm>
            <a:prstGeom prst="roundRect">
              <a:avLst>
                <a:gd name="adj" fmla="val 16667"/>
              </a:avLst>
            </a:prstGeom>
            <a:ln>
              <a:solidFill>
                <a:srgbClr val="CE7924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</a:rPr>
                <a:t>Адаптация</a:t>
              </a:r>
            </a:p>
          </p:txBody>
        </p:sp>
        <p:sp>
          <p:nvSpPr>
            <p:cNvPr id="20490" name="Скругленный прямоугольник 16"/>
            <p:cNvSpPr>
              <a:spLocks noChangeArrowheads="1"/>
            </p:cNvSpPr>
            <p:nvPr/>
          </p:nvSpPr>
          <p:spPr bwMode="auto">
            <a:xfrm>
              <a:off x="3072544" y="2929083"/>
              <a:ext cx="1428486" cy="576216"/>
            </a:xfrm>
            <a:prstGeom prst="roundRect">
              <a:avLst>
                <a:gd name="adj" fmla="val 16667"/>
              </a:avLst>
            </a:prstGeom>
            <a:ln>
              <a:solidFill>
                <a:srgbClr val="CE7924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200">
                  <a:solidFill>
                    <a:schemeClr val="tx1"/>
                  </a:solidFill>
                </a:rPr>
                <a:t>Обучение</a:t>
              </a:r>
            </a:p>
          </p:txBody>
        </p:sp>
        <p:sp>
          <p:nvSpPr>
            <p:cNvPr id="20491" name="Скругленный прямоугольник 17"/>
            <p:cNvSpPr>
              <a:spLocks noChangeArrowheads="1"/>
            </p:cNvSpPr>
            <p:nvPr/>
          </p:nvSpPr>
          <p:spPr bwMode="auto">
            <a:xfrm>
              <a:off x="4571532" y="2929083"/>
              <a:ext cx="1428487" cy="576216"/>
            </a:xfrm>
            <a:prstGeom prst="roundRect">
              <a:avLst>
                <a:gd name="adj" fmla="val 16667"/>
              </a:avLst>
            </a:prstGeom>
            <a:ln>
              <a:solidFill>
                <a:srgbClr val="CE7924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</a:rPr>
                <a:t>Пилотная эксплуатация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 bwMode="auto">
            <a:xfrm>
              <a:off x="-71470" y="3934539"/>
              <a:ext cx="9215502" cy="64803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600" dirty="0"/>
                <a:t>Внедрение функционального блока </a:t>
              </a:r>
              <a:r>
                <a:rPr lang="en-US" sz="1600" dirty="0"/>
                <a:t>2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 bwMode="auto">
            <a:xfrm>
              <a:off x="-71470" y="4798027"/>
              <a:ext cx="9215502" cy="64803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600" dirty="0"/>
                <a:t>Внедрение функционального блока </a:t>
              </a:r>
              <a:r>
                <a:rPr lang="en-US" sz="1600" dirty="0"/>
                <a:t>N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0494" name="Скругленный прямоугольник 27"/>
            <p:cNvSpPr>
              <a:spLocks noChangeArrowheads="1"/>
            </p:cNvSpPr>
            <p:nvPr/>
          </p:nvSpPr>
          <p:spPr bwMode="auto">
            <a:xfrm>
              <a:off x="7572864" y="2929083"/>
              <a:ext cx="1495631" cy="576216"/>
            </a:xfrm>
            <a:prstGeom prst="roundRect">
              <a:avLst>
                <a:gd name="adj" fmla="val 16667"/>
              </a:avLst>
            </a:prstGeom>
            <a:ln>
              <a:solidFill>
                <a:srgbClr val="CE7924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</a:rPr>
                <a:t>Сопровождение</a:t>
              </a:r>
            </a:p>
          </p:txBody>
        </p:sp>
        <p:sp>
          <p:nvSpPr>
            <p:cNvPr id="20495" name="Скругленный прямоугольник 28"/>
            <p:cNvSpPr>
              <a:spLocks noChangeArrowheads="1"/>
            </p:cNvSpPr>
            <p:nvPr/>
          </p:nvSpPr>
          <p:spPr bwMode="auto">
            <a:xfrm>
              <a:off x="6072198" y="2929083"/>
              <a:ext cx="1428487" cy="576216"/>
            </a:xfrm>
            <a:prstGeom prst="roundRect">
              <a:avLst>
                <a:gd name="adj" fmla="val 16667"/>
              </a:avLst>
            </a:prstGeom>
            <a:ln>
              <a:solidFill>
                <a:srgbClr val="CE7924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</a:rPr>
                <a:t>Интеграция</a:t>
              </a:r>
            </a:p>
          </p:txBody>
        </p:sp>
        <p:sp>
          <p:nvSpPr>
            <p:cNvPr id="20496" name="Скругленный прямоугольник 29"/>
            <p:cNvSpPr>
              <a:spLocks noChangeArrowheads="1"/>
            </p:cNvSpPr>
            <p:nvPr/>
          </p:nvSpPr>
          <p:spPr bwMode="auto">
            <a:xfrm>
              <a:off x="3629839" y="5805154"/>
              <a:ext cx="1812886" cy="648034"/>
            </a:xfrm>
            <a:prstGeom prst="roundRect">
              <a:avLst>
                <a:gd name="adj" fmla="val 16667"/>
              </a:avLst>
            </a:prstGeom>
            <a:ln>
              <a:solidFill>
                <a:srgbClr val="CE7924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400">
                  <a:solidFill>
                    <a:schemeClr val="tx1"/>
                  </a:solidFill>
                </a:rPr>
                <a:t>Сопровождение</a:t>
              </a:r>
            </a:p>
          </p:txBody>
        </p:sp>
        <p:cxnSp>
          <p:nvCxnSpPr>
            <p:cNvPr id="34831" name="Прямая со стрелкой 35"/>
            <p:cNvCxnSpPr>
              <a:cxnSpLocks noChangeShapeType="1"/>
              <a:stCxn id="20486" idx="2"/>
              <a:endCxn id="15" idx="0"/>
            </p:cNvCxnSpPr>
            <p:nvPr/>
          </p:nvCxnSpPr>
          <p:spPr bwMode="auto">
            <a:xfrm>
              <a:off x="4525685" y="1972185"/>
              <a:ext cx="10596" cy="448401"/>
            </a:xfrm>
            <a:prstGeom prst="straightConnector1">
              <a:avLst/>
            </a:prstGeom>
            <a:noFill/>
            <a:ln w="25400" algn="ctr">
              <a:solidFill>
                <a:srgbClr val="CC3300"/>
              </a:solidFill>
              <a:round/>
              <a:headEnd/>
              <a:tailEnd type="arrow" w="med" len="med"/>
            </a:ln>
          </p:spPr>
        </p:cxnSp>
        <p:cxnSp>
          <p:nvCxnSpPr>
            <p:cNvPr id="34832" name="Прямая со стрелкой 37"/>
            <p:cNvCxnSpPr>
              <a:cxnSpLocks noChangeShapeType="1"/>
              <a:stCxn id="15" idx="2"/>
              <a:endCxn id="20" idx="0"/>
            </p:cNvCxnSpPr>
            <p:nvPr/>
          </p:nvCxnSpPr>
          <p:spPr bwMode="auto">
            <a:xfrm rot="5400000">
              <a:off x="4427538" y="3825081"/>
              <a:ext cx="217487" cy="1588"/>
            </a:xfrm>
            <a:prstGeom prst="straightConnector1">
              <a:avLst/>
            </a:prstGeom>
            <a:noFill/>
            <a:ln w="25400" algn="ctr">
              <a:solidFill>
                <a:srgbClr val="CC3300"/>
              </a:solidFill>
              <a:round/>
              <a:headEnd/>
              <a:tailEnd type="arrow" w="med" len="med"/>
            </a:ln>
          </p:spPr>
        </p:cxnSp>
        <p:cxnSp>
          <p:nvCxnSpPr>
            <p:cNvPr id="34833" name="Прямая со стрелкой 39"/>
            <p:cNvCxnSpPr>
              <a:cxnSpLocks noChangeShapeType="1"/>
              <a:stCxn id="20" idx="2"/>
              <a:endCxn id="24" idx="0"/>
            </p:cNvCxnSpPr>
            <p:nvPr/>
          </p:nvCxnSpPr>
          <p:spPr bwMode="auto">
            <a:xfrm rot="5400000">
              <a:off x="4428331" y="4689475"/>
              <a:ext cx="215900" cy="1588"/>
            </a:xfrm>
            <a:prstGeom prst="straightConnector1">
              <a:avLst/>
            </a:prstGeom>
            <a:noFill/>
            <a:ln w="25400" algn="ctr">
              <a:solidFill>
                <a:srgbClr val="CC3300"/>
              </a:solidFill>
              <a:round/>
              <a:headEnd/>
              <a:tailEnd type="arrow" w="med" len="med"/>
            </a:ln>
          </p:spPr>
        </p:cxnSp>
        <p:cxnSp>
          <p:nvCxnSpPr>
            <p:cNvPr id="34834" name="Прямая со стрелкой 41"/>
            <p:cNvCxnSpPr>
              <a:cxnSpLocks noChangeShapeType="1"/>
              <a:stCxn id="24" idx="2"/>
              <a:endCxn id="20496" idx="0"/>
            </p:cNvCxnSpPr>
            <p:nvPr/>
          </p:nvCxnSpPr>
          <p:spPr bwMode="auto">
            <a:xfrm rot="16200000" flipH="1">
              <a:off x="4356099" y="5625305"/>
              <a:ext cx="360364" cy="1"/>
            </a:xfrm>
            <a:prstGeom prst="straightConnector1">
              <a:avLst/>
            </a:prstGeom>
            <a:noFill/>
            <a:ln w="25400" algn="ctr">
              <a:solidFill>
                <a:srgbClr val="CC3300"/>
              </a:solidFill>
              <a:round/>
              <a:headEnd/>
              <a:tailEnd type="arrow" w="med" len="med"/>
            </a:ln>
          </p:spPr>
        </p:cxnSp>
        <p:sp>
          <p:nvSpPr>
            <p:cNvPr id="36" name="Скругленный прямоугольник 16"/>
            <p:cNvSpPr>
              <a:spLocks noChangeArrowheads="1"/>
            </p:cNvSpPr>
            <p:nvPr/>
          </p:nvSpPr>
          <p:spPr bwMode="auto">
            <a:xfrm>
              <a:off x="1571878" y="2929083"/>
              <a:ext cx="1428486" cy="576216"/>
            </a:xfrm>
            <a:prstGeom prst="roundRect">
              <a:avLst>
                <a:gd name="adj" fmla="val 16667"/>
              </a:avLst>
            </a:prstGeom>
            <a:ln>
              <a:solidFill>
                <a:srgbClr val="CE7924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ru-RU" sz="1100">
                  <a:solidFill>
                    <a:schemeClr val="tx1"/>
                  </a:solidFill>
                  <a:cs typeface="Arial" charset="0"/>
                </a:rPr>
                <a:t>Развертывание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4450"/>
            <a:ext cx="7416800" cy="1081088"/>
          </a:xfrm>
        </p:spPr>
        <p:txBody>
          <a:bodyPr/>
          <a:lstStyle/>
          <a:p>
            <a:r>
              <a:rPr lang="ru-RU" sz="2200" smtClean="0"/>
              <a:t>«1С:Университет ПРОФ». Источники информации.</a:t>
            </a:r>
          </a:p>
        </p:txBody>
      </p:sp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395288" y="1268413"/>
            <a:ext cx="8497887" cy="627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Подробную информацию о функциональных возможностях подсистем можно получить на сайте фирмы «1С» и сайте компании «СГУ-Инфоком». </a:t>
            </a:r>
          </a:p>
          <a:p>
            <a:endParaRPr lang="ru-RU" sz="1600"/>
          </a:p>
          <a:p>
            <a:r>
              <a:rPr lang="en-US" sz="1600">
                <a:hlinkClick r:id="rId3"/>
              </a:rPr>
              <a:t>1c.ru</a:t>
            </a:r>
            <a:endParaRPr lang="ru-RU" sz="1600"/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1600"/>
              <a:t> карточка решения - </a:t>
            </a:r>
            <a:r>
              <a:rPr lang="en-US" sz="1600" u="sng">
                <a:hlinkClick r:id="rId4"/>
              </a:rPr>
              <a:t>http://solutions.1c.ru/catalog/university-prof</a:t>
            </a:r>
            <a:r>
              <a:rPr lang="en-US" sz="1600"/>
              <a:t> </a:t>
            </a:r>
            <a:r>
              <a:rPr lang="ru-RU" sz="1600"/>
              <a:t> 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1600"/>
              <a:t> демо-версия решения - </a:t>
            </a:r>
            <a:r>
              <a:rPr lang="en-US" sz="1600">
                <a:hlinkClick r:id="rId5"/>
              </a:rPr>
              <a:t>http://5.9.80.22/UniversityPROF</a:t>
            </a:r>
            <a:endParaRPr lang="ru-RU" sz="1600"/>
          </a:p>
          <a:p>
            <a:pPr>
              <a:spcBef>
                <a:spcPct val="50000"/>
              </a:spcBef>
            </a:pPr>
            <a:endParaRPr lang="ru-RU" sz="1600"/>
          </a:p>
          <a:p>
            <a:r>
              <a:rPr lang="ru-RU" sz="1600">
                <a:hlinkClick r:id="rId6"/>
              </a:rPr>
              <a:t>http://www.sgu-infocom.ru</a:t>
            </a:r>
            <a:endParaRPr lang="ru-RU" sz="1600"/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1600"/>
              <a:t> презентации - </a:t>
            </a:r>
            <a:r>
              <a:rPr lang="en-US" sz="1600">
                <a:hlinkClick r:id="rId7"/>
              </a:rPr>
              <a:t>http://sgu-infocom.ru/major/2/1c_info</a:t>
            </a:r>
            <a:endParaRPr lang="ru-RU" sz="1600"/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1600"/>
              <a:t> инструкция по внедрению, правила настройки подключения к демо-базе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1600"/>
              <a:t> ответы на часто задаваемые вопросы по «1С:Университет»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1600"/>
              <a:t> перечень вузов, в которых внедрено</a:t>
            </a:r>
            <a:r>
              <a:rPr lang="en-US" sz="1600"/>
              <a:t>/</a:t>
            </a:r>
            <a:r>
              <a:rPr lang="ru-RU" sz="1600"/>
              <a:t>внедряется «1С:Университет»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1600"/>
              <a:t> материалы мастер-классов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1600" b="1"/>
              <a:t> внешние программные обработки, видеозаписи вебинаров</a:t>
            </a:r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en-US" sz="1600"/>
          </a:p>
          <a:p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:\Users\Gantz.UNIVERSITY\Desktop\Untitled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113"/>
            <a:ext cx="914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1116013" y="88900"/>
            <a:ext cx="72009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500" b="1">
              <a:solidFill>
                <a:srgbClr val="800000"/>
              </a:solidFill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0" y="18446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200" b="1">
                <a:solidFill>
                  <a:srgbClr val="D9241C"/>
                </a:solidFill>
              </a:rPr>
              <a:t>Спасибо за внимание!</a:t>
            </a:r>
          </a:p>
        </p:txBody>
      </p:sp>
      <p:sp>
        <p:nvSpPr>
          <p:cNvPr id="38917" name="Прямоугольник 7"/>
          <p:cNvSpPr>
            <a:spLocks noChangeArrowheads="1"/>
          </p:cNvSpPr>
          <p:nvPr/>
        </p:nvSpPr>
        <p:spPr bwMode="auto">
          <a:xfrm>
            <a:off x="539750" y="3127375"/>
            <a:ext cx="80645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b="1"/>
              <a:t>ФИРМА «1С»</a:t>
            </a:r>
            <a:r>
              <a:rPr lang="ru-RU"/>
              <a:t> </a:t>
            </a:r>
            <a:endParaRPr lang="ru-RU" b="1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/>
              <a:t>web:</a:t>
            </a:r>
            <a:r>
              <a:rPr lang="ru-RU"/>
              <a:t> </a:t>
            </a:r>
            <a:r>
              <a:rPr lang="en-US">
                <a:hlinkClick r:id="rId5"/>
              </a:rPr>
              <a:t>http://solutions.1c.ru/catalog/university</a:t>
            </a:r>
            <a:endParaRPr lang="ru-RU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/>
              <a:t>web:</a:t>
            </a:r>
            <a:r>
              <a:rPr lang="ru-RU"/>
              <a:t> </a:t>
            </a:r>
            <a:r>
              <a:rPr lang="en-US">
                <a:hlinkClick r:id="rId6"/>
              </a:rPr>
              <a:t>http://solutions.1c.ru/catalog/university-prof</a:t>
            </a:r>
            <a:endParaRPr lang="ru-RU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/>
              <a:t>тел. +7 (495) 737-92-57  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endParaRPr lang="en-US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b="1"/>
              <a:t>ООО «СГУ-Инфоком»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/>
              <a:t>web:</a:t>
            </a:r>
            <a:r>
              <a:rPr lang="ru-RU"/>
              <a:t> </a:t>
            </a:r>
            <a:r>
              <a:rPr lang="en-US">
                <a:hlinkClick r:id="rId7"/>
              </a:rPr>
              <a:t>http://sgu-infocom.ru/</a:t>
            </a:r>
            <a:endParaRPr lang="en-US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/>
              <a:t>e-mail:</a:t>
            </a:r>
            <a:r>
              <a:rPr lang="ru-RU"/>
              <a:t> </a:t>
            </a:r>
            <a:r>
              <a:rPr lang="en-US"/>
              <a:t>infocom@sgu-infocom.ru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/>
              <a:t>тел. +7 (8652) 69-21-07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endParaRPr lang="ru-RU" b="1"/>
          </a:p>
        </p:txBody>
      </p:sp>
      <p:pic>
        <p:nvPicPr>
          <p:cNvPr id="38918" name="Picture 6" descr="1C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084763"/>
            <a:ext cx="20383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Gantz.UNIVERSITY\Desktop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14"/>
          <p:cNvSpPr txBox="1">
            <a:spLocks noChangeArrowheads="1"/>
          </p:cNvSpPr>
          <p:nvPr/>
        </p:nvSpPr>
        <p:spPr bwMode="auto">
          <a:xfrm>
            <a:off x="250825" y="1412875"/>
            <a:ext cx="85693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ru-RU" sz="2400" b="1">
              <a:solidFill>
                <a:srgbClr val="CC0000"/>
              </a:solidFill>
            </a:endParaRPr>
          </a:p>
          <a:p>
            <a:pPr algn="ctr"/>
            <a:r>
              <a:rPr lang="ru-RU" sz="2500" b="1">
                <a:solidFill>
                  <a:srgbClr val="800000"/>
                </a:solidFill>
              </a:rPr>
              <a:t/>
            </a:r>
            <a:br>
              <a:rPr lang="ru-RU" sz="2500" b="1">
                <a:solidFill>
                  <a:srgbClr val="800000"/>
                </a:solidFill>
              </a:rPr>
            </a:br>
            <a:r>
              <a:rPr lang="ru-RU" sz="2800" b="1"/>
              <a:t>Новые возможности "1С:Университет ПРОФ" для проведения приемной кампании, передачи данных в ФИС ЕГЭ и приема, формирования документов об образовании</a:t>
            </a:r>
            <a:endParaRPr lang="ru-RU" sz="2800" b="1">
              <a:solidFill>
                <a:srgbClr val="800000"/>
              </a:solidFill>
            </a:endParaRP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1714500" y="5084763"/>
            <a:ext cx="56181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</a:pPr>
            <a:r>
              <a:rPr lang="ru-RU" b="1">
                <a:solidFill>
                  <a:srgbClr val="CC3300"/>
                </a:solidFill>
              </a:rPr>
              <a:t>Гречкин Виктор Алексеевич, </a:t>
            </a:r>
          </a:p>
          <a:p>
            <a:pPr algn="ctr" eaLnBrk="0" hangingPunct="0">
              <a:lnSpc>
                <a:spcPct val="110000"/>
              </a:lnSpc>
            </a:pPr>
            <a:r>
              <a:rPr lang="ru-RU" b="1">
                <a:solidFill>
                  <a:srgbClr val="CC3300"/>
                </a:solidFill>
              </a:rPr>
              <a:t>центр разработки решений </a:t>
            </a:r>
            <a:br>
              <a:rPr lang="ru-RU" b="1">
                <a:solidFill>
                  <a:srgbClr val="CC3300"/>
                </a:solidFill>
              </a:rPr>
            </a:br>
            <a:r>
              <a:rPr lang="ru-RU" b="1">
                <a:solidFill>
                  <a:srgbClr val="CC3300"/>
                </a:solidFill>
              </a:rPr>
              <a:t>ООО «СГУ-Инфоком»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8DC3701-513C-43EB-96BE-4C4350651721}" type="slidenum">
              <a:rPr lang="ru-RU" sz="1400" b="1">
                <a:solidFill>
                  <a:srgbClr val="5B0917"/>
                </a:solidFill>
              </a:rPr>
              <a:pPr algn="r"/>
              <a:t>3</a:t>
            </a:fld>
            <a:endParaRPr lang="ru-RU" sz="1400" b="1">
              <a:solidFill>
                <a:srgbClr val="5B0917"/>
              </a:solidFill>
            </a:endParaRPr>
          </a:p>
        </p:txBody>
      </p:sp>
      <p:sp>
        <p:nvSpPr>
          <p:cNvPr id="18434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0B26DA0-708B-44D9-8F9C-285B8613C741}" type="slidenum">
              <a:rPr lang="ru-RU" sz="1400" b="1">
                <a:solidFill>
                  <a:srgbClr val="5B0917"/>
                </a:solidFill>
              </a:rPr>
              <a:pPr algn="r"/>
              <a:t>3</a:t>
            </a:fld>
            <a:endParaRPr lang="ru-RU" sz="1400" b="1">
              <a:solidFill>
                <a:srgbClr val="5B0917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4450"/>
            <a:ext cx="8101012" cy="1081088"/>
          </a:xfrm>
        </p:spPr>
        <p:txBody>
          <a:bodyPr/>
          <a:lstStyle/>
          <a:p>
            <a:r>
              <a:rPr lang="ru-RU" sz="2000" smtClean="0"/>
              <a:t>«1С:Университет» и «1С:Университет ПРОФ». </a:t>
            </a:r>
            <a:br>
              <a:rPr lang="ru-RU" sz="2000" smtClean="0"/>
            </a:br>
            <a:r>
              <a:rPr lang="ru-RU" sz="2000" smtClean="0"/>
              <a:t>Общая информация о решениях.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250825" y="1482725"/>
            <a:ext cx="864235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ru-RU" sz="1600"/>
              <a:t> Решение разработано на платформе «1С:Предприятие 8.2»</a:t>
            </a:r>
          </a:p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ru-RU" sz="1600"/>
              <a:t> Использование сертифицированных средств и технологий обработки конфиденциальной информации и персональных данных (защищенный программный комплекс «1С:Предприятие, вер. 8.2</a:t>
            </a:r>
            <a:r>
              <a:rPr lang="en-US" sz="1600"/>
              <a:t>z</a:t>
            </a:r>
            <a:r>
              <a:rPr lang="ru-RU" sz="1600"/>
              <a:t>») </a:t>
            </a:r>
          </a:p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ru-RU" sz="1600"/>
              <a:t> Единая информационная среда системы с широкими возможностями по ее адаптации к существующим в вузах системам управления, используется открытый программный код, возможность интеграции системы с функционирующими в вузах программными средствами</a:t>
            </a:r>
          </a:p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ru-RU" sz="1600"/>
              <a:t>Возможность организации управления распределенными организационными структурами и филиалами посредством веб-технологий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4450"/>
            <a:ext cx="8101012" cy="1081088"/>
          </a:xfrm>
        </p:spPr>
        <p:txBody>
          <a:bodyPr/>
          <a:lstStyle/>
          <a:p>
            <a:r>
              <a:rPr lang="ru-RU" sz="2000" smtClean="0"/>
              <a:t>«1С:Университет» и «1С:Университет ПРОФ». </a:t>
            </a:r>
            <a:br>
              <a:rPr lang="ru-RU" sz="2000" smtClean="0"/>
            </a:br>
            <a:r>
              <a:rPr lang="ru-RU" sz="2000" smtClean="0"/>
              <a:t>Сравнение решений.</a:t>
            </a:r>
          </a:p>
        </p:txBody>
      </p:sp>
      <p:sp>
        <p:nvSpPr>
          <p:cNvPr id="20482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345E57E0-52E7-4AB7-B897-0443BF5AB9B2}" type="slidenum">
              <a:rPr lang="ru-RU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4</a:t>
            </a:fld>
            <a:endParaRPr lang="ru-RU" smtClean="0">
              <a:cs typeface="Arial" charset="0"/>
            </a:endParaRPr>
          </a:p>
        </p:txBody>
      </p:sp>
      <p:sp>
        <p:nvSpPr>
          <p:cNvPr id="20483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57FE70F-1D59-4C2A-A1C1-1881C0ACF733}" type="slidenum">
              <a:rPr lang="ru-RU" sz="1400" b="1">
                <a:solidFill>
                  <a:srgbClr val="5B0917"/>
                </a:solidFill>
              </a:rPr>
              <a:pPr algn="r"/>
              <a:t>4</a:t>
            </a:fld>
            <a:endParaRPr lang="ru-RU" sz="1400" b="1">
              <a:solidFill>
                <a:srgbClr val="5B0917"/>
              </a:solidFill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420688" y="1350963"/>
            <a:ext cx="820737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en-US" sz="1600"/>
              <a:t> </a:t>
            </a:r>
            <a:r>
              <a:rPr lang="ru-RU" sz="1600"/>
              <a:t>общие объекты с «1С:Университет» </a:t>
            </a:r>
          </a:p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ru-RU" sz="1600"/>
              <a:t> все возможности «1С:Университет» сохранены</a:t>
            </a:r>
          </a:p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ru-RU" sz="1600"/>
              <a:t> стандартный технологический переход на обновленную версию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2708275"/>
          <a:ext cx="8497888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604"/>
                <a:gridCol w="42486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1С:Университет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1С:Университет ПРОФ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выхода – апрель 2011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выхода – март 2013 года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Стоимость – 96 000 р.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Стоимость – 196 000 р.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u="sng" dirty="0" smtClean="0"/>
                        <a:t>Структурные подразделения: </a:t>
                      </a:r>
                      <a:r>
                        <a:rPr lang="ru-RU" sz="1400" dirty="0" smtClean="0"/>
                        <a:t>приемная комиссия, УМУ, деканаты, кафедры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/>
                        <a:t>Структурные подразделения: </a:t>
                      </a:r>
                      <a:r>
                        <a:rPr lang="ru-RU" sz="1400" dirty="0" smtClean="0"/>
                        <a:t>приемная комиссия, УМУ, деканаты, кафедры, отдел аспирантуры и докторантуры,</a:t>
                      </a:r>
                      <a:r>
                        <a:rPr lang="ru-RU" sz="1400" baseline="0" dirty="0" smtClean="0"/>
                        <a:t> управление дополнительного образования, НИЧ, диссертационные советы, диспетчерская служба, служба управления </a:t>
                      </a:r>
                      <a:r>
                        <a:rPr lang="ru-RU" sz="1400" baseline="0" smtClean="0"/>
                        <a:t>кампусом вуза</a:t>
                      </a:r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структуре более </a:t>
                      </a:r>
                      <a:r>
                        <a:rPr lang="ru-RU" sz="1400" b="1" dirty="0" smtClean="0"/>
                        <a:t>100</a:t>
                      </a:r>
                      <a:r>
                        <a:rPr lang="ru-RU" sz="1400" dirty="0" smtClean="0"/>
                        <a:t> справочников, </a:t>
                      </a:r>
                      <a:r>
                        <a:rPr lang="ru-RU" sz="1400" b="1" dirty="0" smtClean="0"/>
                        <a:t>38</a:t>
                      </a:r>
                      <a:r>
                        <a:rPr lang="ru-RU" sz="1400" dirty="0" smtClean="0"/>
                        <a:t> документов, более </a:t>
                      </a:r>
                      <a:r>
                        <a:rPr lang="ru-RU" sz="1400" b="1" dirty="0" smtClean="0"/>
                        <a:t>60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отчетов, </a:t>
                      </a:r>
                      <a:r>
                        <a:rPr lang="ru-RU" sz="1400" b="1" dirty="0" smtClean="0"/>
                        <a:t>8</a:t>
                      </a:r>
                      <a:r>
                        <a:rPr lang="ru-RU" sz="1400" dirty="0" smtClean="0"/>
                        <a:t> подсистем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структуре более </a:t>
                      </a:r>
                      <a:r>
                        <a:rPr lang="ru-RU" sz="1400" b="1" dirty="0" smtClean="0"/>
                        <a:t>150 </a:t>
                      </a:r>
                      <a:r>
                        <a:rPr lang="ru-RU" sz="1400" dirty="0" smtClean="0"/>
                        <a:t>справочников, </a:t>
                      </a:r>
                      <a:r>
                        <a:rPr lang="ru-RU" sz="1400" b="1" dirty="0" smtClean="0"/>
                        <a:t>68</a:t>
                      </a:r>
                      <a:r>
                        <a:rPr lang="ru-RU" sz="1400" dirty="0" smtClean="0"/>
                        <a:t> документов, более </a:t>
                      </a:r>
                      <a:r>
                        <a:rPr lang="ru-RU" sz="1400" b="1" dirty="0" smtClean="0"/>
                        <a:t>130</a:t>
                      </a:r>
                      <a:r>
                        <a:rPr lang="ru-RU" sz="1400" dirty="0" smtClean="0"/>
                        <a:t> отчетов, </a:t>
                      </a:r>
                      <a:r>
                        <a:rPr lang="ru-RU" sz="1400" b="1" dirty="0" smtClean="0"/>
                        <a:t>14</a:t>
                      </a:r>
                      <a:r>
                        <a:rPr lang="ru-RU" sz="1400" dirty="0" smtClean="0"/>
                        <a:t> подсистем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Возможность гибкого изменения настроек</a:t>
                      </a:r>
                      <a:r>
                        <a:rPr lang="ru-RU" sz="1400" baseline="0" dirty="0" smtClean="0"/>
                        <a:t> конфигурации администратором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Возможность гибкого изменения настроек отдельных объектов конфигурации не только администратором,</a:t>
                      </a:r>
                      <a:r>
                        <a:rPr lang="ru-RU" sz="1400" baseline="0" dirty="0" smtClean="0"/>
                        <a:t> но и пользователями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8101012" cy="1081088"/>
          </a:xfrm>
        </p:spPr>
        <p:txBody>
          <a:bodyPr/>
          <a:lstStyle/>
          <a:p>
            <a:r>
              <a:rPr lang="ru-RU" sz="2000" smtClean="0"/>
              <a:t>«1С:Университет ПРОФ». Структура конфигурации.</a:t>
            </a: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5177AD66-7BB3-47F5-BB95-CEE87CEA6072}" type="slidenum">
              <a:rPr lang="ru-RU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5</a:t>
            </a:fld>
            <a:endParaRPr lang="ru-RU" smtClean="0">
              <a:cs typeface="Arial" charset="0"/>
            </a:endParaRPr>
          </a:p>
        </p:txBody>
      </p:sp>
      <p:pic>
        <p:nvPicPr>
          <p:cNvPr id="22531" name="Picture 32" descr="E:\!Работа\Внешние проекты\2012-2013\ЮФУ\презентация\pix\автоматизируемые бизнес процес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8" y="1276350"/>
            <a:ext cx="7940675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885112" cy="1081088"/>
          </a:xfrm>
        </p:spPr>
        <p:txBody>
          <a:bodyPr/>
          <a:lstStyle/>
          <a:p>
            <a:r>
              <a:rPr lang="ru-RU" sz="2000" smtClean="0"/>
              <a:t>«1С:Университет ПРОФ». Подсистема проведения приемной кампании. Настройка параметров проведения приемной кампании.</a:t>
            </a: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166E291-26AB-4966-9399-FFBD9ED30B33}" type="slidenum">
              <a:rPr lang="ru-RU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6</a:t>
            </a:fld>
            <a:endParaRPr lang="ru-RU" smtClean="0">
              <a:cs typeface="Arial" charset="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7163" y="1700213"/>
            <a:ext cx="355123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Определение параметров проведения приемной кампании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Формирование планов набора абитуриентов на различные направления подготовки и основания поступления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Определение перечня вступительных испытаний для каждого направления подготовки (специальности); формирование наборов вступительных испытаний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Формирование конкурсных групп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Возможность использования различных систем оценивания при проведении приемной кампании</a:t>
            </a:r>
          </a:p>
          <a:p>
            <a:pPr marL="285750" indent="-285750"/>
            <a:endParaRPr lang="ru-RU" sz="1600"/>
          </a:p>
        </p:txBody>
      </p:sp>
      <p:pic>
        <p:nvPicPr>
          <p:cNvPr id="23557" name="Picture 3" descr="T:\!Внедрение\Вебинары\Вебинар 30 мая\Картинки на презентацию\вступительные испыт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268413"/>
            <a:ext cx="5038725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T:\!Внедрение\Вебинары\Вебинар 30 мая\Картинки на презентацию\параметры приемк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7325" y="3357563"/>
            <a:ext cx="5038725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885112" cy="1081088"/>
          </a:xfrm>
        </p:spPr>
        <p:txBody>
          <a:bodyPr/>
          <a:lstStyle/>
          <a:p>
            <a:r>
              <a:rPr lang="ru-RU" sz="2000" smtClean="0"/>
              <a:t>«1С:Университет ПРОФ». Подсистема проведения приемной кампании. Работа с документами абитуриентов.</a:t>
            </a:r>
          </a:p>
        </p:txBody>
      </p:sp>
      <p:sp>
        <p:nvSpPr>
          <p:cNvPr id="26626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504655F9-17AD-4315-9BF1-09764C00073D}" type="slidenum">
              <a:rPr lang="ru-RU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7</a:t>
            </a:fld>
            <a:endParaRPr lang="ru-RU" smtClean="0">
              <a:cs typeface="Arial" charset="0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07950" y="1412875"/>
            <a:ext cx="3240088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Внесение необходимых данных в единую форму – «Анкету абитуриента»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Формирование личных дел и экзаменационных листов абитуриента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Хранение информации о льготах и отличительных признаках абитуриентов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Учет приоритетов абитуриента при поступлении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Формирование договоров об оказании образовательных услуг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/>
              <a:t>Регистрация договоров абитуриентов</a:t>
            </a:r>
          </a:p>
        </p:txBody>
      </p:sp>
      <p:pic>
        <p:nvPicPr>
          <p:cNvPr id="24581" name="Picture 3" descr="T:\!Внедрение\Вебинары\Вебинар 30 мая\Картинки на презентацию\Анкета абитуриен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268413"/>
            <a:ext cx="503872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T:\!Внедрение\Вебинары\Вебинар 30 мая\Картинки на презентацию\зая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5888" y="2420938"/>
            <a:ext cx="5038725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885112" cy="1081088"/>
          </a:xfrm>
        </p:spPr>
        <p:txBody>
          <a:bodyPr/>
          <a:lstStyle/>
          <a:p>
            <a:r>
              <a:rPr lang="ru-RU" sz="2000" smtClean="0"/>
              <a:t>«1С:Университет ПРОФ». Подсистема проведения приемной кампании. Мастер приемной кампании.</a:t>
            </a:r>
          </a:p>
        </p:txBody>
      </p:sp>
      <p:sp>
        <p:nvSpPr>
          <p:cNvPr id="32770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DDE0405E-0AB0-41BC-B4CC-F7D821014F9F}" type="slidenum">
              <a:rPr lang="ru-RU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8</a:t>
            </a:fld>
            <a:endParaRPr lang="ru-RU" smtClean="0">
              <a:cs typeface="Arial" charset="0"/>
            </a:endParaRPr>
          </a:p>
        </p:txBody>
      </p:sp>
      <p:pic>
        <p:nvPicPr>
          <p:cNvPr id="25603" name="Picture 2" descr="T:\!Внедрение\Вебинары\Вебинар 30 мая\Картинки на презентацию\мастер приемк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268413"/>
            <a:ext cx="8077200" cy="525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705725" cy="1081088"/>
          </a:xfrm>
        </p:spPr>
        <p:txBody>
          <a:bodyPr/>
          <a:lstStyle/>
          <a:p>
            <a:r>
              <a:rPr lang="ru-RU" sz="2000" smtClean="0"/>
              <a:t>«1С:Университет ПРОФ». Подсистема проведения приемной кампании.  Проведение вступительных испытаний и зачисление.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6229299-2B2F-44D7-A560-8FFB693CF784}" type="slidenum">
              <a:rPr lang="ru-RU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9</a:t>
            </a:fld>
            <a:endParaRPr lang="ru-RU" smtClean="0">
              <a:cs typeface="Arial" charset="0"/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07950" y="1268413"/>
            <a:ext cx="33115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Хранение данных о свидетельствах ЕГЭ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Перезачет результатов ЕГЭ как результатов вступительных испытаний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Возможность проведения различных форм вступительных испытаний (ЕГЭ, экзамен, собеседование и т.д.)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Возможность учета результатов олимпиад при анализе результатов вступительных испытаний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Автоматическое формирование списков рекомендованных к зачислению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/>
              <a:t>Формирование приказов на зачисление в вуз</a:t>
            </a:r>
          </a:p>
        </p:txBody>
      </p:sp>
      <p:pic>
        <p:nvPicPr>
          <p:cNvPr id="26628" name="Picture 2" descr="T:\!Внедрение\Вебинары\Вебинар 30 мая\Картинки на презентацию\свидетельство ЕГЭ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268413"/>
            <a:ext cx="37512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T:\!Внедрение\Вебинары\Вебинар 30 мая\Картинки на презентацию\список рекомендованных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57563"/>
            <a:ext cx="50387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10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3073</TotalTime>
  <Words>720</Words>
  <Application>Microsoft Office PowerPoint</Application>
  <PresentationFormat>Экран (4:3)</PresentationFormat>
  <Paragraphs>128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Arial</vt:lpstr>
      <vt:lpstr>Wingdings</vt:lpstr>
      <vt:lpstr>Times New Roman</vt:lpstr>
      <vt:lpstr>Calibri</vt:lpstr>
      <vt:lpstr>910_шаблон</vt:lpstr>
      <vt:lpstr>910_шаблон</vt:lpstr>
      <vt:lpstr>910_шаблон</vt:lpstr>
      <vt:lpstr>910_шаблон</vt:lpstr>
      <vt:lpstr>910_шаблон</vt:lpstr>
      <vt:lpstr>910_шаблон</vt:lpstr>
      <vt:lpstr>910_шаблон</vt:lpstr>
      <vt:lpstr>910_шаблон</vt:lpstr>
      <vt:lpstr>910_шаблон</vt:lpstr>
      <vt:lpstr>910_шаблон</vt:lpstr>
      <vt:lpstr>910_шаблон</vt:lpstr>
      <vt:lpstr>910_шаблон</vt:lpstr>
      <vt:lpstr>910_шаблон</vt:lpstr>
      <vt:lpstr>910_шаблон</vt:lpstr>
      <vt:lpstr>Слайд 1</vt:lpstr>
      <vt:lpstr>Слайд 2</vt:lpstr>
      <vt:lpstr>«1С:Университет» и «1С:Университет ПРОФ».  Общая информация о решениях.</vt:lpstr>
      <vt:lpstr>«1С:Университет» и «1С:Университет ПРОФ».  Сравнение решений.</vt:lpstr>
      <vt:lpstr>«1С:Университет ПРОФ». Структура конфигурации.</vt:lpstr>
      <vt:lpstr>«1С:Университет ПРОФ». Подсистема проведения приемной кампании. Настройка параметров проведения приемной кампании.</vt:lpstr>
      <vt:lpstr>«1С:Университет ПРОФ». Подсистема проведения приемной кампании. Работа с документами абитуриентов.</vt:lpstr>
      <vt:lpstr>«1С:Университет ПРОФ». Подсистема проведения приемной кампании. Мастер приемной кампании.</vt:lpstr>
      <vt:lpstr>«1С:Университет ПРОФ». Подсистема проведения приемной кампании.  Проведение вступительных испытаний и зачисление.</vt:lpstr>
      <vt:lpstr>«1С:Университет ПРОФ». Подсистема проведения приемной кампании. Формирование отчетов.</vt:lpstr>
      <vt:lpstr>«1С:Университет ПРОФ». Подсистема проведения приемной кампании. Интеграция с внешними системами - ФИС ЕГЭ и приема, ФБС ЕГЭ.</vt:lpstr>
      <vt:lpstr>«1C:Университет ПРОФ». Выгрузка заявлений абитуриентов в ФИС ЕГЭ и приема.</vt:lpstr>
      <vt:lpstr>Результаты внедрения подсистемы автоматизации приемной кампании. </vt:lpstr>
      <vt:lpstr>«1С:Университет ПРОФ». Подсистема формирования документов об образовании. Формирование дипломов и приложений нового образца.</vt:lpstr>
      <vt:lpstr>«1С:Университет ПРОФ». Подсистема формирования документов об образовании. Формирование дипломов и приложений нового образца.</vt:lpstr>
      <vt:lpstr>«1С:Университет ПРОФ». Типовой жизненный цикл внедрения.</vt:lpstr>
      <vt:lpstr>«1С:Университет ПРОФ». Источники информации.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Зданевич Яна</dc:creator>
  <cp:lastModifiedBy>Admin</cp:lastModifiedBy>
  <cp:revision>156</cp:revision>
  <dcterms:created xsi:type="dcterms:W3CDTF">2013-01-16T06:42:41Z</dcterms:created>
  <dcterms:modified xsi:type="dcterms:W3CDTF">2013-06-05T20:59:01Z</dcterms:modified>
</cp:coreProperties>
</file>