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836" r:id="rId2"/>
    <p:sldMasterId id="2147483934" r:id="rId3"/>
    <p:sldMasterId id="2147483949" r:id="rId4"/>
    <p:sldMasterId id="2147483964" r:id="rId5"/>
  </p:sldMasterIdLst>
  <p:notesMasterIdLst>
    <p:notesMasterId r:id="rId26"/>
  </p:notesMasterIdLst>
  <p:handoutMasterIdLst>
    <p:handoutMasterId r:id="rId27"/>
  </p:handoutMasterIdLst>
  <p:sldIdLst>
    <p:sldId id="335" r:id="rId6"/>
    <p:sldId id="266" r:id="rId7"/>
    <p:sldId id="378" r:id="rId8"/>
    <p:sldId id="379" r:id="rId9"/>
    <p:sldId id="380" r:id="rId10"/>
    <p:sldId id="393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5" r:id="rId21"/>
    <p:sldId id="394" r:id="rId22"/>
    <p:sldId id="350" r:id="rId23"/>
    <p:sldId id="391" r:id="rId24"/>
    <p:sldId id="39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7CFFB"/>
    <a:srgbClr val="800000"/>
    <a:srgbClr val="CC3300"/>
    <a:srgbClr val="B2B2B2"/>
    <a:srgbClr val="808080"/>
    <a:srgbClr val="FFCC00"/>
    <a:srgbClr val="FDF4D9"/>
    <a:srgbClr val="FEFA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5" autoAdjust="0"/>
    <p:restoredTop sz="84949" autoAdjust="0"/>
  </p:normalViewPr>
  <p:slideViewPr>
    <p:cSldViewPr>
      <p:cViewPr>
        <p:scale>
          <a:sx n="66" d="100"/>
          <a:sy n="66" d="100"/>
        </p:scale>
        <p:origin x="-95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F108D6D-ACD3-4D5C-A81A-1C24F02FA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5C4EC68-B734-413E-9AEB-4BBD304AC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4E222-943B-4734-BDD5-45502F9E01F9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146AD-340A-449B-AB52-9DD618883D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4A5489C-818D-4EEA-B3D1-D0454E627585}" type="slidenum">
              <a:rPr lang="ru-RU" sz="1200">
                <a:latin typeface="Times New Roman" pitchFamily="18" charset="0"/>
                <a:cs typeface="+mn-cs"/>
              </a:rPr>
              <a:pPr algn="r">
                <a:defRPr/>
              </a:pPr>
              <a:t>3</a:t>
            </a:fld>
            <a:endParaRPr lang="ru-RU" sz="1200">
              <a:latin typeface="Times New Roman" pitchFamily="18" charset="0"/>
              <a:cs typeface="+mn-cs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C03D8-BB9F-49C0-85FF-148D278208EC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421226-8919-48DA-98BC-FC59EFAF0BD9}" type="slidenum">
              <a:rPr lang="ru-RU" sz="1200">
                <a:latin typeface="Times New Roman" pitchFamily="18" charset="0"/>
                <a:cs typeface="+mn-cs"/>
              </a:rPr>
              <a:pPr algn="r">
                <a:defRPr/>
              </a:pPr>
              <a:t>6</a:t>
            </a:fld>
            <a:endParaRPr lang="ru-RU" sz="1200" dirty="0">
              <a:latin typeface="Times New Roman" pitchFamily="18" charset="0"/>
              <a:cs typeface="+mn-cs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A448E59-6762-4DD5-8FD1-4C24B3986059}" type="slidenum">
              <a:rPr lang="ru-RU" sz="1200">
                <a:latin typeface="Times New Roman" pitchFamily="18" charset="0"/>
                <a:cs typeface="+mn-cs"/>
              </a:rPr>
              <a:pPr algn="r">
                <a:defRPr/>
              </a:pPr>
              <a:t>17</a:t>
            </a:fld>
            <a:endParaRPr lang="ru-RU" sz="1200" dirty="0">
              <a:latin typeface="Times New Roman" pitchFamily="18" charset="0"/>
              <a:cs typeface="+mn-cs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0A764-5A05-41D9-BD46-44C2FD42FF31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0B52D8-F8DC-40CA-83C6-9C5248B2D0F6}" type="slidenum">
              <a:rPr lang="ru-RU" sz="1200">
                <a:latin typeface="Times New Roman" pitchFamily="18" charset="0"/>
                <a:cs typeface="+mn-cs"/>
              </a:rPr>
              <a:pPr algn="r">
                <a:defRPr/>
              </a:pPr>
              <a:t>20</a:t>
            </a:fld>
            <a:endParaRPr lang="ru-RU" sz="1200">
              <a:latin typeface="Times New Roman" pitchFamily="18" charset="0"/>
              <a:cs typeface="+mn-cs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6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800000"/>
                </a:solidFill>
              </a:rPr>
              <a:t>Одиннадцатая международная научно-практическая конференция</a:t>
            </a:r>
          </a:p>
        </p:txBody>
      </p:sp>
      <p:pic>
        <p:nvPicPr>
          <p:cNvPr id="10" name="Picture 34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E201-8406-4139-B136-7FCA63AAF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4F60-D7A4-40D8-8D2D-0F3E5C486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44C7-FAF2-48E0-BBB8-8B0D10A7B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2FD2E-4F0C-4A38-9B0D-F3D960C2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6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800000"/>
                </a:solidFill>
              </a:rPr>
              <a:t>Одиннадцатая международная научно-практическая конференция</a:t>
            </a:r>
          </a:p>
        </p:txBody>
      </p:sp>
      <p:pic>
        <p:nvPicPr>
          <p:cNvPr id="10" name="Picture 34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A52A-D92A-400B-B688-A3DA011A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DC04-2726-43B6-9362-521F43DAC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6281-5B6B-4332-9495-80A8F5D61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205E-DF66-4B1B-9FC4-CC28F07CF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BFCB4-C9B7-45BC-B568-70D0B80F9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F4BA-09E5-4180-ACD0-7D916D116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227F-F0C1-4A6F-BACF-8B6FC64CE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70A6-731A-49C4-B5AA-F33B8A89C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06C-1EBF-4611-AD3E-235471B4D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257A-37BE-4089-BA34-BFA4D219C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DB92-8104-4DA1-BA79-8355A6EE2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BC13-7BE1-4E2E-8D36-E14A5F025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0C78F-2027-4422-B41F-DEAB2595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6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>
                <a:solidFill>
                  <a:srgbClr val="5F0000"/>
                </a:solidFill>
                <a:latin typeface="Arial"/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>
                <a:solidFill>
                  <a:srgbClr val="5F0000"/>
                </a:solidFill>
                <a:latin typeface="Arial"/>
              </a:endParaRPr>
            </a:p>
          </p:txBody>
        </p:sp>
      </p:grp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800000"/>
                </a:solidFill>
              </a:rPr>
              <a:t>Одиннадцатая международная научно-практическая конференция</a:t>
            </a:r>
          </a:p>
        </p:txBody>
      </p:sp>
      <p:pic>
        <p:nvPicPr>
          <p:cNvPr id="10" name="Picture 34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>
              <a:solidFill>
                <a:srgbClr val="5F0000"/>
              </a:solidFill>
              <a:latin typeface="Arial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2657-DA4A-4B92-B2F9-9A5D4A3CA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030E-231B-47C0-9E43-5AA6638DF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C259-3E47-4158-AED2-F896B00EE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DA35-6298-4818-9753-B1E03D9DB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8750-CD87-4AD2-8609-73B1399F9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14F4-7347-4C34-B4FB-1DEBF142E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63A7-A66A-4D64-9C26-DA86FFE8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2955-66F8-4A40-8896-D5E3E5C1C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68DF-5951-4764-BA15-C37ADFC9C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FFF3-D341-45C5-9C00-E00BFC0D5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B21-3EEF-49F5-9214-81A9C4BBE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122C-1205-4A88-88B8-FA176EBEA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8655-93FD-4795-AF5E-B45F59791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653E-6723-456F-8698-2B933CADE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solidFill>
                  <a:srgbClr val="5F0000"/>
                </a:solidFill>
                <a:latin typeface="Arial"/>
                <a:cs typeface="+mn-cs"/>
              </a:endParaRPr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solidFill>
                  <a:srgbClr val="5F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800000"/>
                </a:solidFill>
                <a:latin typeface="Arial"/>
                <a:cs typeface="+mn-cs"/>
              </a:rPr>
              <a:t>НОВЫЕ ИНФОРМАЦИОННЫЕ ТЕХНОЛОГИИ В ОБРАЗОВАНИИ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800000"/>
                </a:solidFill>
                <a:latin typeface="Arial"/>
                <a:cs typeface="+mn-cs"/>
              </a:rPr>
              <a:t>Тринадцатая международная научно-практическая конференция</a:t>
            </a:r>
          </a:p>
        </p:txBody>
      </p:sp>
      <p:pic>
        <p:nvPicPr>
          <p:cNvPr id="8" name="Picture 34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rgbClr val="5F0000"/>
              </a:solidFill>
              <a:latin typeface="Arial"/>
              <a:cs typeface="+mn-cs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 userDrawn="1"/>
        </p:nvSpPr>
        <p:spPr bwMode="auto">
          <a:xfrm>
            <a:off x="5364163" y="6446838"/>
            <a:ext cx="374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>
                <a:solidFill>
                  <a:srgbClr val="800000"/>
                </a:solidFill>
                <a:latin typeface="Arial"/>
                <a:cs typeface="+mn-cs"/>
              </a:rPr>
              <a:t>29-30 января 2013 г.</a:t>
            </a:r>
          </a:p>
        </p:txBody>
      </p:sp>
      <p:sp>
        <p:nvSpPr>
          <p:cNvPr id="11" name="Text Box 40"/>
          <p:cNvSpPr txBox="1">
            <a:spLocks noChangeArrowheads="1"/>
          </p:cNvSpPr>
          <p:nvPr userDrawn="1"/>
        </p:nvSpPr>
        <p:spPr bwMode="auto">
          <a:xfrm>
            <a:off x="685800" y="1557338"/>
            <a:ext cx="79898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800" b="1">
                <a:solidFill>
                  <a:srgbClr val="CC3300"/>
                </a:solidFill>
                <a:latin typeface="Arial"/>
                <a:cs typeface="+mn-cs"/>
              </a:rPr>
              <a:t>Технологии "1С" для эффективного обучения и подготовки кадров в целях повышения производительности труда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шапка-0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 descr="лог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solidFill>
                <a:srgbClr val="5F0000"/>
              </a:solidFill>
              <a:latin typeface="Arial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шапка-0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4" descr="лог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solidFill>
                <a:srgbClr val="5F0000"/>
              </a:solidFill>
              <a:latin typeface="Arial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1187624" y="115888"/>
            <a:ext cx="7776864" cy="865187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2A1A509-8B8F-44B2-A438-8208C7580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B36916C-D2F7-4103-9E94-516ED2C05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1AF725C-432E-4B0B-A16F-11782A364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B36182B-B65B-42B6-AB15-B6B89CB4B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D9B0F0B-98BF-4622-9520-E7F00E18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71E377B-80D1-4A8F-9D07-7B6D36754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CE0041F-BC46-4C81-9050-5B933124B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08394-DC34-4899-8F03-5AAF401E8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036615-9AF8-480B-AAD8-A98C53C82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4034B4F-21F5-4FB3-BB3B-2EA7C604B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3D46496-C23D-4BA4-A29E-D12B2EA6E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5AAA56A-5AC6-463F-A564-81961E607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4A62EB-50AF-47A8-987E-6C3A995DB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6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>
                <a:solidFill>
                  <a:srgbClr val="5F0000"/>
                </a:solidFill>
                <a:latin typeface="Arial"/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>
                <a:solidFill>
                  <a:srgbClr val="5F0000"/>
                </a:solidFill>
                <a:latin typeface="Arial"/>
              </a:endParaRPr>
            </a:p>
          </p:txBody>
        </p:sp>
      </p:grp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800000"/>
                </a:solidFill>
              </a:rPr>
              <a:t>Одиннадцатая международная научно-практическая конференция</a:t>
            </a:r>
          </a:p>
        </p:txBody>
      </p:sp>
      <p:pic>
        <p:nvPicPr>
          <p:cNvPr id="10" name="Picture 34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>
              <a:solidFill>
                <a:srgbClr val="5F0000"/>
              </a:solidFill>
              <a:latin typeface="Arial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6381750"/>
            <a:ext cx="64008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E78E-3329-4B1A-8808-17A2D210E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58C5-A72B-4C18-9D3B-D0099F18E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50D0-D934-4765-95DB-BB8BDC418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A7BC-2688-4718-AC1F-0253EBDAC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E5CA-753B-4097-8F2F-48904BC35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C2B9-6DC3-4887-8EFE-60DB1E1FC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3B0F-B27A-4D67-AB37-D1E517402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7AE8-D45B-4599-9C13-8BD732EF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ACC6-A159-4824-BBF2-BC8DC305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E0FE-9B40-477B-9538-B0CC52AF9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71B5-FB1A-4C73-AE2B-A21C07FAA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2A171-70EC-4ABF-858D-25C7BFBE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A483-8F71-4385-9AFD-4D5A822CE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9750" y="6381750"/>
            <a:ext cx="8207375" cy="7938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solidFill>
                  <a:srgbClr val="5F0000"/>
                </a:solidFill>
                <a:latin typeface="Arial"/>
                <a:cs typeface="+mn-cs"/>
              </a:endParaRPr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solidFill>
                  <a:srgbClr val="5F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042988" y="303213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800000"/>
                </a:solidFill>
                <a:latin typeface="Arial"/>
                <a:cs typeface="+mn-cs"/>
              </a:rPr>
              <a:t>НОВЫЕ ИНФОРМАЦИОННЫЕ ТЕХНОЛОГИИ В ОБРАЗОВАНИИ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042988" y="444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800000"/>
                </a:solidFill>
                <a:latin typeface="Arial"/>
                <a:cs typeface="+mn-cs"/>
              </a:rPr>
              <a:t>Тринадцатая международная научно-практическая конференция</a:t>
            </a:r>
          </a:p>
        </p:txBody>
      </p:sp>
      <p:pic>
        <p:nvPicPr>
          <p:cNvPr id="8" name="Picture 34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rgbClr val="5F0000"/>
              </a:solidFill>
              <a:latin typeface="Arial"/>
              <a:cs typeface="+mn-cs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 userDrawn="1"/>
        </p:nvSpPr>
        <p:spPr bwMode="auto">
          <a:xfrm>
            <a:off x="5364163" y="6446838"/>
            <a:ext cx="374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>
                <a:solidFill>
                  <a:srgbClr val="800000"/>
                </a:solidFill>
                <a:latin typeface="Arial"/>
                <a:cs typeface="+mn-cs"/>
              </a:rPr>
              <a:t>29-30 января 2013 г.</a:t>
            </a:r>
          </a:p>
        </p:txBody>
      </p:sp>
      <p:sp>
        <p:nvSpPr>
          <p:cNvPr id="11" name="Text Box 40"/>
          <p:cNvSpPr txBox="1">
            <a:spLocks noChangeArrowheads="1"/>
          </p:cNvSpPr>
          <p:nvPr userDrawn="1"/>
        </p:nvSpPr>
        <p:spPr bwMode="auto">
          <a:xfrm>
            <a:off x="685800" y="1557338"/>
            <a:ext cx="79898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800" b="1">
                <a:solidFill>
                  <a:srgbClr val="CC3300"/>
                </a:solidFill>
                <a:latin typeface="Arial"/>
                <a:cs typeface="+mn-cs"/>
              </a:rPr>
              <a:t>Технологии "1С" для эффективного обучения и подготовки кадров в целях повышения производительности труда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9E18-5FEB-4834-B344-F01D78374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422-EF53-48D9-9B15-10FF3DED1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6978-B6C7-407F-9A7E-C0109B41C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fld id="{584F3253-0760-4AF6-8361-2CD76A212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58" descr="лого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0" r:id="rId2"/>
    <p:sldLayoutId id="2147484019" r:id="rId3"/>
    <p:sldLayoutId id="2147484018" r:id="rId4"/>
    <p:sldLayoutId id="2147484017" r:id="rId5"/>
    <p:sldLayoutId id="2147484016" r:id="rId6"/>
    <p:sldLayoutId id="2147484015" r:id="rId7"/>
    <p:sldLayoutId id="2147484014" r:id="rId8"/>
    <p:sldLayoutId id="2147484013" r:id="rId9"/>
    <p:sldLayoutId id="2147484012" r:id="rId10"/>
    <p:sldLayoutId id="2147484011" r:id="rId11"/>
    <p:sldLayoutId id="2147484010" r:id="rId12"/>
    <p:sldLayoutId id="2147484009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7" descr="1C_06_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fld id="{1CBE5E3C-CB67-44F4-8087-D5DA3343F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367" name="Picture 58" descr="лого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5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2" r:id="rId2"/>
    <p:sldLayoutId id="2147484031" r:id="rId3"/>
    <p:sldLayoutId id="2147484030" r:id="rId4"/>
    <p:sldLayoutId id="2147484029" r:id="rId5"/>
    <p:sldLayoutId id="2147484028" r:id="rId6"/>
    <p:sldLayoutId id="2147484027" r:id="rId7"/>
    <p:sldLayoutId id="2147484026" r:id="rId8"/>
    <p:sldLayoutId id="2147484025" r:id="rId9"/>
    <p:sldLayoutId id="2147484024" r:id="rId10"/>
    <p:sldLayoutId id="2147484023" r:id="rId11"/>
    <p:sldLayoutId id="2147484022" r:id="rId12"/>
    <p:sldLayoutId id="2147484021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7" descr="1C_06_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0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A77BE63-7D6A-43BB-83D8-4DAD0951E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9703" name="Picture 58" descr="лого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9"/>
          <p:cNvSpPr>
            <a:spLocks noChangeShapeType="1"/>
          </p:cNvSpPr>
          <p:nvPr userDrawn="1"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>
              <a:solidFill>
                <a:srgbClr val="5F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7" descr="1C_06_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60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1765DE-E869-44F4-B8D9-19F913406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5063" name="Picture 58" descr="лого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59"/>
          <p:cNvSpPr>
            <a:spLocks noChangeShapeType="1"/>
          </p:cNvSpPr>
          <p:nvPr userDrawn="1"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solidFill>
                <a:srgbClr val="5F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7" descr="1C_06_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20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>
                <a:solidFill>
                  <a:srgbClr val="5B0917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7059EDA-BF5A-462C-931D-105225841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0423" name="Picture 58" descr="лого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9"/>
          <p:cNvSpPr>
            <a:spLocks noChangeShapeType="1"/>
          </p:cNvSpPr>
          <p:nvPr userDrawn="1"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>
              <a:solidFill>
                <a:srgbClr val="5F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gu-infocom.ru/major/2/1c_instal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gu-infocom.ru/" TargetMode="External"/><Relationship Id="rId3" Type="http://schemas.openxmlformats.org/officeDocument/2006/relationships/hyperlink" Target="http://solutions.1c.ru/catalog/university" TargetMode="External"/><Relationship Id="rId7" Type="http://schemas.openxmlformats.org/officeDocument/2006/relationships/hyperlink" Target="http://5.9.80.22/UniversityPRO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://194.242.4.33/University/ru" TargetMode="External"/><Relationship Id="rId5" Type="http://schemas.openxmlformats.org/officeDocument/2006/relationships/hyperlink" Target="http://edu.demo.1c.ru/university" TargetMode="External"/><Relationship Id="rId4" Type="http://schemas.openxmlformats.org/officeDocument/2006/relationships/hyperlink" Target="http://solutions.1c.ru/catalog/university-prof" TargetMode="External"/><Relationship Id="rId9" Type="http://schemas.openxmlformats.org/officeDocument/2006/relationships/hyperlink" Target="http://sgu-infocom.ru/major/2/1c_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gu-infocom.ru/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solutions.1c.ru/catalog/university-prof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solutions.1c.ru/catalog/university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C:\Users\Gantz.UNIVERSITY\Desktop\Untitled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13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1116013" y="88900"/>
            <a:ext cx="7200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500" b="1">
              <a:solidFill>
                <a:srgbClr val="800000"/>
              </a:solidFill>
            </a:endParaRPr>
          </a:p>
        </p:txBody>
      </p:sp>
      <p:sp>
        <p:nvSpPr>
          <p:cNvPr id="77828" name="Прямоугольник 5"/>
          <p:cNvSpPr>
            <a:spLocks noChangeArrowheads="1"/>
          </p:cNvSpPr>
          <p:nvPr/>
        </p:nvSpPr>
        <p:spPr bwMode="auto">
          <a:xfrm>
            <a:off x="971550" y="2946400"/>
            <a:ext cx="756126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</a:pPr>
            <a:r>
              <a:rPr lang="ru-RU" sz="1800"/>
              <a:t>10.00 – 10.10 	Возможности нового продукта </a:t>
            </a:r>
            <a:br>
              <a:rPr lang="ru-RU" sz="1800"/>
            </a:br>
            <a:r>
              <a:rPr lang="ru-RU" sz="1800"/>
              <a:t>		«1С:Университет ПРОФ»</a:t>
            </a:r>
          </a:p>
          <a:p>
            <a:pPr marL="342900" indent="-342900">
              <a:spcAft>
                <a:spcPts val="1800"/>
              </a:spcAft>
            </a:pPr>
            <a:r>
              <a:rPr lang="ru-RU" sz="1800"/>
              <a:t>10.10 – 10.55 	Демонстрация функциональных возможностей 			«1С:Университет» </a:t>
            </a:r>
          </a:p>
          <a:p>
            <a:pPr marL="342900" indent="-342900">
              <a:spcAft>
                <a:spcPts val="1800"/>
              </a:spcAft>
            </a:pPr>
            <a:r>
              <a:rPr lang="ru-RU" sz="1800"/>
              <a:t>10.55 – 11.25	Ответы на вопросы</a:t>
            </a:r>
          </a:p>
        </p:txBody>
      </p:sp>
      <p:sp>
        <p:nvSpPr>
          <p:cNvPr id="77829" name="Rectangle 2"/>
          <p:cNvSpPr txBox="1">
            <a:spLocks noChangeArrowheads="1"/>
          </p:cNvSpPr>
          <p:nvPr/>
        </p:nvSpPr>
        <p:spPr bwMode="auto">
          <a:xfrm>
            <a:off x="1258888" y="44450"/>
            <a:ext cx="7416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sz="2200" b="1">
                <a:solidFill>
                  <a:srgbClr val="CC0000"/>
                </a:solidFill>
              </a:rPr>
              <a:t>Вебинар для пользователей и партнеров </a:t>
            </a:r>
            <a:r>
              <a:rPr lang="en-US" sz="2200" b="1">
                <a:solidFill>
                  <a:srgbClr val="CC0000"/>
                </a:solidFill>
              </a:rPr>
              <a:t>1</a:t>
            </a:r>
            <a:r>
              <a:rPr lang="ru-RU" sz="2200" b="1">
                <a:solidFill>
                  <a:srgbClr val="CC0000"/>
                </a:solidFill>
              </a:rPr>
              <a:t>7</a:t>
            </a:r>
            <a:r>
              <a:rPr lang="en-US" sz="2200" b="1">
                <a:solidFill>
                  <a:srgbClr val="CC0000"/>
                </a:solidFill>
              </a:rPr>
              <a:t>.0</a:t>
            </a:r>
            <a:r>
              <a:rPr lang="ru-RU" sz="2200" b="1">
                <a:solidFill>
                  <a:srgbClr val="CC0000"/>
                </a:solidFill>
              </a:rPr>
              <a:t>4</a:t>
            </a:r>
            <a:r>
              <a:rPr lang="en-US" sz="2200" b="1">
                <a:solidFill>
                  <a:srgbClr val="CC0000"/>
                </a:solidFill>
              </a:rPr>
              <a:t>.201</a:t>
            </a:r>
            <a:r>
              <a:rPr lang="ru-RU" sz="22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7830" name="Rectangle 2"/>
          <p:cNvSpPr txBox="1">
            <a:spLocks noChangeArrowheads="1"/>
          </p:cNvSpPr>
          <p:nvPr/>
        </p:nvSpPr>
        <p:spPr bwMode="auto">
          <a:xfrm>
            <a:off x="684213" y="1484313"/>
            <a:ext cx="81248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>
                <a:solidFill>
                  <a:srgbClr val="CC0000"/>
                </a:solidFill>
              </a:rPr>
              <a:t>«1С:Университет ПРОФ» - новые возможности для мониторинга и управления вузом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6842125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AC820A5D-50B5-4460-AFFC-C35ABABCC3C1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925" y="3952875"/>
            <a:ext cx="60023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организации и проведения ГАК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825" y="4365625"/>
            <a:ext cx="74930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планирование проведения государственной аттестации и экзамена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подготовка перечня вопросов, выносимых на государственный экзамен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загрузка вопросов, выносимых на государственный экзамен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формирование списка вопросов в билете в соответствии с заданным алгоритмом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формирование перечня экзаменационных групп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формирование состава комиссии</a:t>
            </a:r>
          </a:p>
        </p:txBody>
      </p:sp>
      <p:pic>
        <p:nvPicPr>
          <p:cNvPr id="90117" name="Picture 2" descr="T:\Скрины на ПРОФ\значки подсистем\stude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3933825"/>
            <a:ext cx="3857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-36513" y="1268413"/>
            <a:ext cx="56880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управления кампусом вуза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825" y="1739900"/>
            <a:ext cx="8066088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учет фонда помещений, планирование структуры общежития и других крупных объектов кампуса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учет и хранение характеристик для каждого учетного объекта (здание, территория, помещение, и т.д.)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учет проживающих в общежитии с созданием приказов (на заселение, перемещение, выселение)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просмотр данных о проживании в разрезе периодов времени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составление договора на оказание услуг, формирование перечней тарифов и услуг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ввод событийной информации (пожар, поломка инвентаря, приостановка оказания услуги и т.д.)</a:t>
            </a:r>
          </a:p>
        </p:txBody>
      </p:sp>
      <p:pic>
        <p:nvPicPr>
          <p:cNvPr id="90120" name="Picture 2" descr="T:\Скрины на ПРОФ\значки подсистем\stru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287463"/>
            <a:ext cx="3714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6842125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222FE4FB-E1C8-4CB1-AC9F-89D1A22E2C8F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25" y="1482725"/>
            <a:ext cx="51546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составления расписания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025" y="1979613"/>
            <a:ext cx="7773988" cy="4262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произвольное составление расписания занятий на основании учебного плана специальности и распределения учебных поручений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возможность составления расписания на конкретный период времени с последующим тиражированием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подсказки пользователю о недопустимости проведения занятий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визуализация процесса составления расписания с использованием аналога диаграммы </a:t>
            </a:r>
            <a:r>
              <a:rPr lang="ru-RU" sz="1400" dirty="0" err="1">
                <a:solidFill>
                  <a:srgbClr val="5B0917"/>
                </a:solidFill>
                <a:latin typeface="Arial"/>
                <a:cs typeface="+mn-cs"/>
              </a:rPr>
              <a:t>Ганта</a:t>
            </a:r>
            <a:endParaRPr lang="ru-RU" sz="1400" dirty="0">
              <a:solidFill>
                <a:srgbClr val="5B0917"/>
              </a:solidFill>
              <a:latin typeface="Arial"/>
              <a:cs typeface="+mn-cs"/>
            </a:endParaRP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возможность указания предпочтений и ограничений проведения занятий (для дисциплин, аудиторий, преподавателей, учебных групп)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составление расписания по преподавателю, по учебной группе и дисциплине, по аудитории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возможность введения дополнительных критериев качества расписания и выполнения условий составления расписания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400" dirty="0">
              <a:solidFill>
                <a:srgbClr val="5F0000"/>
              </a:solidFill>
              <a:latin typeface="Arial"/>
              <a:cs typeface="+mn-cs"/>
            </a:endParaRPr>
          </a:p>
        </p:txBody>
      </p:sp>
      <p:pic>
        <p:nvPicPr>
          <p:cNvPr id="91141" name="Picture 2" descr="T:\Скрины на ПРОФ\значки подсистем\schedu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528763"/>
            <a:ext cx="3159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6769100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F619F9F2-14A4-4C1B-A010-C5F7E6A7AB73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7988" y="1484313"/>
            <a:ext cx="6553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управления послевузовским образованием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675" y="1989138"/>
            <a:ext cx="7491413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хранение и обработка личных дел аспирантов, соискателей и докторантов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мониторинг образовательной и научной деятельности аспирантов, соискателей и докторантов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планирование набора в аспирантуру, учет результатов вступительных испытаний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формирование приказов по аспирантам, соискателям, докторантам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создание, хранение и обработка электронных копий аттестационных дел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актуализация базы данных о научных руководителях, экспертах, официальных оппонентах и ведущих организациях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подготовка отчетов о деятельности аспирантуры, докторантуры, диссертационных советов</a:t>
            </a:r>
          </a:p>
        </p:txBody>
      </p:sp>
      <p:pic>
        <p:nvPicPr>
          <p:cNvPr id="92165" name="Picture 2" descr="T:\Скрины на ПРОФ\значки подсистем\Aspira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22413"/>
            <a:ext cx="3730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6769100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49D73EA4-E341-4B01-94F1-FFEEDB55D132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4825" y="1484313"/>
            <a:ext cx="83153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информационной поддержки работы диссертационных советов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313" y="1989138"/>
            <a:ext cx="7831137" cy="343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ведение реестров (отраслей наук, специальностей, специализаций, научных руководителей, экспертов, рецензентов, официальных оппонентов, ведущих организаций, диссертационных советов учреждения)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учет требований Положения о порядке присуждения ученых степеней 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учет жизненного цикла создания и функционирования диссертационного совета (формирование ходатайства на открытие д/с, ходатайства на закрытие и изменение д/с, заседание, голосование)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учет внутренних и внешних участников диссертационного совета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создание, хранение и обработка электронных копий аттестационных дел 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ведение карточки диссертации, с возможностью прикрепления полнотекстовых электронных вариантов документов (диссертация, автореферат, стенограмма, протоколы, письма и пр.)</a:t>
            </a:r>
          </a:p>
        </p:txBody>
      </p:sp>
      <p:pic>
        <p:nvPicPr>
          <p:cNvPr id="93189" name="Picture 2" descr="T:\Скрины на ПРОФ\значки подсистем\dissov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3762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0BF200F2-0575-4172-90A5-78CE02859B43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188" y="1341438"/>
            <a:ext cx="62642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управления научной работой и инновациями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675" y="1857375"/>
            <a:ext cx="7491413" cy="4465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подготовка, учет и хранение информации о конкурсной документации на НИР и заявках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подготовка форм договоров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подготовка регистрационных карт в </a:t>
            </a:r>
            <a:r>
              <a:rPr lang="ru-RU" sz="1400" dirty="0" err="1">
                <a:solidFill>
                  <a:srgbClr val="5B0917"/>
                </a:solidFill>
                <a:latin typeface="Arial"/>
                <a:cs typeface="+mn-cs"/>
              </a:rPr>
              <a:t>ЦИТиС</a:t>
            </a:r>
            <a:endParaRPr lang="ru-RU" sz="1400" dirty="0">
              <a:solidFill>
                <a:srgbClr val="5B0917"/>
              </a:solidFill>
              <a:latin typeface="Arial"/>
              <a:cs typeface="+mn-cs"/>
            </a:endParaRP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планирование этапов выполнения НИОКР и действий исполнителей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учет целевых показателей по проекту и отдельным этапам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контроль выполнения проекта, анализ процесса выполнения и запаздываний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совместная работа нескольких участников проектов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импорт и экспорт данных о планах (MS </a:t>
            </a:r>
            <a:r>
              <a:rPr lang="ru-RU" sz="1400" dirty="0" err="1">
                <a:solidFill>
                  <a:srgbClr val="5B0917"/>
                </a:solidFill>
                <a:latin typeface="Arial"/>
                <a:cs typeface="+mn-cs"/>
              </a:rPr>
              <a:t>Project</a:t>
            </a: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)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контроль эффективности выполнения этапов НИР, деятельности подразделений и исполнителей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расчет показателей деятельности вуза для принятия решений в рамках НСОТ и управлением вектором развития университета (показатели физ. лица, подразделения и вуза)</a:t>
            </a:r>
          </a:p>
        </p:txBody>
      </p:sp>
      <p:pic>
        <p:nvPicPr>
          <p:cNvPr id="94213" name="Picture 2" descr="T:\Скрины на ПРОФ\значки подсистем\DopOb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341438"/>
            <a:ext cx="3714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6772275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EA42D367-4055-41EE-85FC-17E89A629A55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2563" y="1217613"/>
            <a:ext cx="5256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расчета рейтинга сотрудников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675" y="1687513"/>
            <a:ext cx="7923213" cy="1533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составление формул расчета рейтинга сотрудников 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учет различных видов деятельности при составлении рейтинга сотрудников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возможность детализации сведений о рейтинге сотрудников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учет рейтинга отдельных сотрудников и суммарного рейтинга всех сотрудников кафедры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предоставление информации о рейтинговых показателях каждого из видов НИОКР, проводимых в вузе</a:t>
            </a:r>
          </a:p>
        </p:txBody>
      </p:sp>
      <p:pic>
        <p:nvPicPr>
          <p:cNvPr id="95237" name="Picture 2" descr="T:\Скрины на ПРОФ\значки подсистем\NIOK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217613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8463" y="3573463"/>
            <a:ext cx="62642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управления дополнительным образованием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" y="4043363"/>
            <a:ext cx="7491413" cy="2160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анкетирование и опрос потенциальных слушателей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организация работы приема в учебное заведение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заключение договоров со слушателями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планирование учебного процесса, учет посещаемости и успеваемости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ведение реестров слушателей системы </a:t>
            </a:r>
            <a:r>
              <a:rPr lang="ru-RU" sz="1200" dirty="0" err="1">
                <a:solidFill>
                  <a:srgbClr val="5B0917"/>
                </a:solidFill>
                <a:latin typeface="Arial"/>
                <a:cs typeface="+mn-cs"/>
              </a:rPr>
              <a:t>довузовской</a:t>
            </a: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подготовки и дополнительного образования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анкетирование, анализ уровня удовлетворенности слушателей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200" dirty="0">
                <a:solidFill>
                  <a:srgbClr val="5B0917"/>
                </a:solidFill>
                <a:latin typeface="Arial"/>
                <a:cs typeface="+mn-cs"/>
              </a:rPr>
              <a:t> выдача документов об образовании соответствующего уровня</a:t>
            </a:r>
          </a:p>
        </p:txBody>
      </p:sp>
      <p:pic>
        <p:nvPicPr>
          <p:cNvPr id="95240" name="Picture 3" descr="T:\Скрины на ПРОФ\значки подсистем\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3609975"/>
            <a:ext cx="3730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8"/>
          <p:cNvGrpSpPr>
            <a:grpSpLocks/>
          </p:cNvGrpSpPr>
          <p:nvPr/>
        </p:nvGrpSpPr>
        <p:grpSpPr bwMode="auto">
          <a:xfrm>
            <a:off x="323850" y="4221163"/>
            <a:ext cx="8569325" cy="576262"/>
            <a:chOff x="204" y="845"/>
            <a:chExt cx="5398" cy="952"/>
          </a:xfrm>
        </p:grpSpPr>
        <p:sp>
          <p:nvSpPr>
            <p:cNvPr id="197635" name="Rectangle 4"/>
            <p:cNvSpPr>
              <a:spLocks noChangeArrowheads="1"/>
            </p:cNvSpPr>
            <p:nvPr/>
          </p:nvSpPr>
          <p:spPr bwMode="auto">
            <a:xfrm>
              <a:off x="204" y="845"/>
              <a:ext cx="1406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636" name="Rectangle 6"/>
            <p:cNvSpPr>
              <a:spLocks noChangeArrowheads="1"/>
            </p:cNvSpPr>
            <p:nvPr/>
          </p:nvSpPr>
          <p:spPr bwMode="auto">
            <a:xfrm>
              <a:off x="1610" y="845"/>
              <a:ext cx="3992" cy="952"/>
            </a:xfrm>
            <a:prstGeom prst="rect">
              <a:avLst/>
            </a:prstGeom>
            <a:solidFill>
              <a:srgbClr val="FCF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7432FAE-1F37-4E81-9AB6-3D7AF4B1BCC6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16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grpSp>
        <p:nvGrpSpPr>
          <p:cNvPr id="197638" name="Group 8"/>
          <p:cNvGrpSpPr>
            <a:grpSpLocks/>
          </p:cNvGrpSpPr>
          <p:nvPr/>
        </p:nvGrpSpPr>
        <p:grpSpPr bwMode="auto">
          <a:xfrm>
            <a:off x="323850" y="1341438"/>
            <a:ext cx="8569325" cy="1150937"/>
            <a:chOff x="204" y="845"/>
            <a:chExt cx="5398" cy="952"/>
          </a:xfrm>
        </p:grpSpPr>
        <p:sp>
          <p:nvSpPr>
            <p:cNvPr id="197639" name="Rectangle 4"/>
            <p:cNvSpPr>
              <a:spLocks noChangeArrowheads="1"/>
            </p:cNvSpPr>
            <p:nvPr/>
          </p:nvSpPr>
          <p:spPr bwMode="auto">
            <a:xfrm>
              <a:off x="204" y="845"/>
              <a:ext cx="1406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640" name="Rectangle 6"/>
            <p:cNvSpPr>
              <a:spLocks noChangeArrowheads="1"/>
            </p:cNvSpPr>
            <p:nvPr/>
          </p:nvSpPr>
          <p:spPr bwMode="auto">
            <a:xfrm>
              <a:off x="1610" y="845"/>
              <a:ext cx="3992" cy="952"/>
            </a:xfrm>
            <a:prstGeom prst="rect">
              <a:avLst/>
            </a:prstGeom>
            <a:solidFill>
              <a:srgbClr val="FCF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4450"/>
            <a:ext cx="7705725" cy="1081088"/>
          </a:xfrm>
        </p:spPr>
        <p:txBody>
          <a:bodyPr/>
          <a:lstStyle/>
          <a:p>
            <a:r>
              <a:rPr lang="ru-RU" sz="2000" smtClean="0"/>
              <a:t>Точки интеграции специализированных решений с программным продуктом «1С:Университет».</a:t>
            </a:r>
          </a:p>
        </p:txBody>
      </p:sp>
      <p:sp>
        <p:nvSpPr>
          <p:cNvPr id="197642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1С:Бухгалтерия</a:t>
            </a:r>
          </a:p>
        </p:txBody>
      </p:sp>
      <p:sp>
        <p:nvSpPr>
          <p:cNvPr id="197643" name="Text Box 7"/>
          <p:cNvSpPr txBox="1">
            <a:spLocks noChangeArrowheads="1"/>
          </p:cNvSpPr>
          <p:nvPr/>
        </p:nvSpPr>
        <p:spPr bwMode="auto">
          <a:xfrm>
            <a:off x="2555875" y="1412875"/>
            <a:ext cx="61928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сведения об обучающихся, договорах, приказах о зачислении, отчислении, начислении стипендии, заселении в общежитие, данные о профсоюзной деятельности, сведения об имеющихся задолженностях по оплате</a:t>
            </a:r>
          </a:p>
        </p:txBody>
      </p:sp>
      <p:grpSp>
        <p:nvGrpSpPr>
          <p:cNvPr id="197644" name="Group 8"/>
          <p:cNvGrpSpPr>
            <a:grpSpLocks/>
          </p:cNvGrpSpPr>
          <p:nvPr/>
        </p:nvGrpSpPr>
        <p:grpSpPr bwMode="auto">
          <a:xfrm>
            <a:off x="323850" y="2492375"/>
            <a:ext cx="8569325" cy="1150938"/>
            <a:chOff x="204" y="845"/>
            <a:chExt cx="5398" cy="952"/>
          </a:xfrm>
        </p:grpSpPr>
        <p:sp>
          <p:nvSpPr>
            <p:cNvPr id="197645" name="Rectangle 4"/>
            <p:cNvSpPr>
              <a:spLocks noChangeArrowheads="1"/>
            </p:cNvSpPr>
            <p:nvPr/>
          </p:nvSpPr>
          <p:spPr bwMode="auto">
            <a:xfrm>
              <a:off x="204" y="845"/>
              <a:ext cx="1406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646" name="Rectangle 6"/>
            <p:cNvSpPr>
              <a:spLocks noChangeArrowheads="1"/>
            </p:cNvSpPr>
            <p:nvPr/>
          </p:nvSpPr>
          <p:spPr bwMode="auto">
            <a:xfrm>
              <a:off x="1610" y="845"/>
              <a:ext cx="3992" cy="952"/>
            </a:xfrm>
            <a:prstGeom prst="rect">
              <a:avLst/>
            </a:prstGeom>
            <a:solidFill>
              <a:srgbClr val="FCF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47" name="Text Box 12"/>
          <p:cNvSpPr txBox="1">
            <a:spLocks noChangeArrowheads="1"/>
          </p:cNvSpPr>
          <p:nvPr/>
        </p:nvSpPr>
        <p:spPr bwMode="auto">
          <a:xfrm>
            <a:off x="323850" y="2636838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1С:Зарплата </a:t>
            </a:r>
          </a:p>
          <a:p>
            <a:pPr algn="ctr"/>
            <a:r>
              <a:rPr lang="ru-RU" sz="1600"/>
              <a:t>и кадры бюджетного учреждения 8</a:t>
            </a:r>
          </a:p>
        </p:txBody>
      </p:sp>
      <p:sp>
        <p:nvSpPr>
          <p:cNvPr id="197648" name="Text Box 13"/>
          <p:cNvSpPr txBox="1">
            <a:spLocks noChangeArrowheads="1"/>
          </p:cNvSpPr>
          <p:nvPr/>
        </p:nvSpPr>
        <p:spPr bwMode="auto">
          <a:xfrm>
            <a:off x="2555875" y="2603500"/>
            <a:ext cx="6264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данные о сотрудниках, информация о трудовых отношениях, плановые и фактические показатели занятости кадрового состава в подразделениях университета</a:t>
            </a:r>
          </a:p>
        </p:txBody>
      </p:sp>
      <p:grpSp>
        <p:nvGrpSpPr>
          <p:cNvPr id="197649" name="Group 8"/>
          <p:cNvGrpSpPr>
            <a:grpSpLocks/>
          </p:cNvGrpSpPr>
          <p:nvPr/>
        </p:nvGrpSpPr>
        <p:grpSpPr bwMode="auto">
          <a:xfrm>
            <a:off x="323850" y="3644900"/>
            <a:ext cx="8569325" cy="576263"/>
            <a:chOff x="204" y="845"/>
            <a:chExt cx="5398" cy="952"/>
          </a:xfrm>
        </p:grpSpPr>
        <p:sp>
          <p:nvSpPr>
            <p:cNvPr id="197650" name="Rectangle 4"/>
            <p:cNvSpPr>
              <a:spLocks noChangeArrowheads="1"/>
            </p:cNvSpPr>
            <p:nvPr/>
          </p:nvSpPr>
          <p:spPr bwMode="auto">
            <a:xfrm>
              <a:off x="204" y="845"/>
              <a:ext cx="1406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651" name="Rectangle 6"/>
            <p:cNvSpPr>
              <a:spLocks noChangeArrowheads="1"/>
            </p:cNvSpPr>
            <p:nvPr/>
          </p:nvSpPr>
          <p:spPr bwMode="auto">
            <a:xfrm>
              <a:off x="1610" y="845"/>
              <a:ext cx="3992" cy="952"/>
            </a:xfrm>
            <a:prstGeom prst="rect">
              <a:avLst/>
            </a:prstGeom>
            <a:solidFill>
              <a:srgbClr val="FCF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52" name="Text Box 17"/>
          <p:cNvSpPr txBox="1">
            <a:spLocks noChangeArrowheads="1"/>
          </p:cNvSpPr>
          <p:nvPr/>
        </p:nvSpPr>
        <p:spPr bwMode="auto">
          <a:xfrm>
            <a:off x="323850" y="37401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1С:Библиотека</a:t>
            </a:r>
          </a:p>
        </p:txBody>
      </p:sp>
      <p:sp>
        <p:nvSpPr>
          <p:cNvPr id="197653" name="Text Box 18"/>
          <p:cNvSpPr txBox="1">
            <a:spLocks noChangeArrowheads="1"/>
          </p:cNvSpPr>
          <p:nvPr/>
        </p:nvSpPr>
        <p:spPr bwMode="auto">
          <a:xfrm>
            <a:off x="2555875" y="3644900"/>
            <a:ext cx="6337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сведения о контингенте обучающихся, сотрудниках вуза, книгообеспеченности, задолжниках</a:t>
            </a:r>
          </a:p>
        </p:txBody>
      </p:sp>
      <p:sp>
        <p:nvSpPr>
          <p:cNvPr id="197654" name="Text Box 6"/>
          <p:cNvSpPr txBox="1">
            <a:spLocks noChangeArrowheads="1"/>
          </p:cNvSpPr>
          <p:nvPr/>
        </p:nvSpPr>
        <p:spPr bwMode="auto">
          <a:xfrm>
            <a:off x="179388" y="4316413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1С:Документооборот</a:t>
            </a:r>
          </a:p>
        </p:txBody>
      </p:sp>
      <p:sp>
        <p:nvSpPr>
          <p:cNvPr id="197655" name="Text Box 7"/>
          <p:cNvSpPr txBox="1">
            <a:spLocks noChangeArrowheads="1"/>
          </p:cNvSpPr>
          <p:nvPr/>
        </p:nvSpPr>
        <p:spPr bwMode="auto">
          <a:xfrm>
            <a:off x="2555875" y="4292600"/>
            <a:ext cx="619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приказы по контингенту обучающихся и преподавателям</a:t>
            </a:r>
          </a:p>
        </p:txBody>
      </p:sp>
      <p:grpSp>
        <p:nvGrpSpPr>
          <p:cNvPr id="197656" name="Group 8"/>
          <p:cNvGrpSpPr>
            <a:grpSpLocks/>
          </p:cNvGrpSpPr>
          <p:nvPr/>
        </p:nvGrpSpPr>
        <p:grpSpPr bwMode="auto">
          <a:xfrm>
            <a:off x="323850" y="4797425"/>
            <a:ext cx="8569325" cy="720725"/>
            <a:chOff x="204" y="845"/>
            <a:chExt cx="5398" cy="952"/>
          </a:xfrm>
        </p:grpSpPr>
        <p:sp>
          <p:nvSpPr>
            <p:cNvPr id="197657" name="Rectangle 4"/>
            <p:cNvSpPr>
              <a:spLocks noChangeArrowheads="1"/>
            </p:cNvSpPr>
            <p:nvPr/>
          </p:nvSpPr>
          <p:spPr bwMode="auto">
            <a:xfrm>
              <a:off x="204" y="845"/>
              <a:ext cx="1406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658" name="Rectangle 6"/>
            <p:cNvSpPr>
              <a:spLocks noChangeArrowheads="1"/>
            </p:cNvSpPr>
            <p:nvPr/>
          </p:nvSpPr>
          <p:spPr bwMode="auto">
            <a:xfrm>
              <a:off x="1610" y="845"/>
              <a:ext cx="3992" cy="952"/>
            </a:xfrm>
            <a:prstGeom prst="rect">
              <a:avLst/>
            </a:prstGeom>
            <a:solidFill>
              <a:srgbClr val="FCF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59" name="Text Box 11"/>
          <p:cNvSpPr txBox="1">
            <a:spLocks noChangeArrowheads="1"/>
          </p:cNvSpPr>
          <p:nvPr/>
        </p:nvSpPr>
        <p:spPr bwMode="auto">
          <a:xfrm>
            <a:off x="323850" y="496411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СКУД</a:t>
            </a:r>
          </a:p>
        </p:txBody>
      </p:sp>
      <p:sp>
        <p:nvSpPr>
          <p:cNvPr id="197660" name="Text Box 12"/>
          <p:cNvSpPr txBox="1">
            <a:spLocks noChangeArrowheads="1"/>
          </p:cNvSpPr>
          <p:nvPr/>
        </p:nvSpPr>
        <p:spPr bwMode="auto">
          <a:xfrm>
            <a:off x="2555875" y="4865688"/>
            <a:ext cx="6264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сведения об обучающихся, информация о разграничении доступа, сведения о нарушении режима и посещаемости</a:t>
            </a:r>
          </a:p>
        </p:txBody>
      </p:sp>
      <p:grpSp>
        <p:nvGrpSpPr>
          <p:cNvPr id="197661" name="Group 8"/>
          <p:cNvGrpSpPr>
            <a:grpSpLocks/>
          </p:cNvGrpSpPr>
          <p:nvPr/>
        </p:nvGrpSpPr>
        <p:grpSpPr bwMode="auto">
          <a:xfrm>
            <a:off x="323850" y="5518150"/>
            <a:ext cx="8569325" cy="935038"/>
            <a:chOff x="204" y="845"/>
            <a:chExt cx="5398" cy="952"/>
          </a:xfrm>
        </p:grpSpPr>
        <p:sp>
          <p:nvSpPr>
            <p:cNvPr id="197662" name="Rectangle 4"/>
            <p:cNvSpPr>
              <a:spLocks noChangeArrowheads="1"/>
            </p:cNvSpPr>
            <p:nvPr/>
          </p:nvSpPr>
          <p:spPr bwMode="auto">
            <a:xfrm>
              <a:off x="204" y="845"/>
              <a:ext cx="1406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663" name="Rectangle 6"/>
            <p:cNvSpPr>
              <a:spLocks noChangeArrowheads="1"/>
            </p:cNvSpPr>
            <p:nvPr/>
          </p:nvSpPr>
          <p:spPr bwMode="auto">
            <a:xfrm>
              <a:off x="1610" y="845"/>
              <a:ext cx="3992" cy="952"/>
            </a:xfrm>
            <a:prstGeom prst="rect">
              <a:avLst/>
            </a:prstGeom>
            <a:solidFill>
              <a:srgbClr val="FCF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64" name="Text Box 16"/>
          <p:cNvSpPr txBox="1">
            <a:spLocks noChangeArrowheads="1"/>
          </p:cNvSpPr>
          <p:nvPr/>
        </p:nvSpPr>
        <p:spPr bwMode="auto">
          <a:xfrm>
            <a:off x="323850" y="5697538"/>
            <a:ext cx="22320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1С-Битрикс: Управление сайтом</a:t>
            </a:r>
            <a:r>
              <a:rPr lang="ru-RU" sz="1800"/>
              <a:t> </a:t>
            </a:r>
          </a:p>
        </p:txBody>
      </p:sp>
      <p:sp>
        <p:nvSpPr>
          <p:cNvPr id="197665" name="Text Box 17"/>
          <p:cNvSpPr txBox="1">
            <a:spLocks noChangeArrowheads="1"/>
          </p:cNvSpPr>
          <p:nvPr/>
        </p:nvSpPr>
        <p:spPr bwMode="auto">
          <a:xfrm>
            <a:off x="2555875" y="5556250"/>
            <a:ext cx="6337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структура вуза, основные направления деятельности, результаты работы интерактивных информационных сервисов, дистанционная подготовка и подача заявлений о поступлении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16CAF35-4961-4E2B-8E6A-FDEAD000506E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17</a:t>
            </a:fld>
            <a:endParaRPr lang="ru-RU" sz="1400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0"/>
            <a:ext cx="6265862" cy="1081088"/>
          </a:xfrm>
        </p:spPr>
        <p:txBody>
          <a:bodyPr/>
          <a:lstStyle/>
          <a:p>
            <a:r>
              <a:rPr lang="ru-RU" sz="2000" smtClean="0"/>
              <a:t>Внедрения «1С:Университет».</a:t>
            </a:r>
          </a:p>
        </p:txBody>
      </p:sp>
      <p:graphicFrame>
        <p:nvGraphicFramePr>
          <p:cNvPr id="191523" name="Group 35"/>
          <p:cNvGraphicFramePr>
            <a:graphicFrameLocks noGrp="1"/>
          </p:cNvGraphicFramePr>
          <p:nvPr/>
        </p:nvGraphicFramePr>
        <p:xfrm>
          <a:off x="250825" y="2349500"/>
          <a:ext cx="8137525" cy="3384550"/>
        </p:xfrm>
        <a:graphic>
          <a:graphicData uri="http://schemas.openxmlformats.org/drawingml/2006/table">
            <a:tbl>
              <a:tblPr/>
              <a:tblGrid>
                <a:gridCol w="1806575"/>
                <a:gridCol w="6330950"/>
              </a:tblGrid>
              <a:tr h="698500">
                <a:tc>
                  <a:txBody>
                    <a:bodyPr/>
                    <a:lstStyle/>
                    <a:p>
                      <a:pPr marL="349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Санкт-Петербург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9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Санкт-Петербургский государственный политехнический университет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79388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79388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Северо-Западный государственный медицинский университет им. И.И.Мечникова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C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9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9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Московский институт Психоанализа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C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9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Рязань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9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Рязанский государственный университет имени С.А. Есенина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C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9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Саранск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9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Мордовский государственный педагогический институт имени М.Е. Евсевьева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C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9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Саратов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9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Саратовский государственный технический университет им. Гагарина Ю.А.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C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9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Екатеринбург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9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Уральский Финансово-Юридический институт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C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9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Благовещенск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97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Амурский государственный университет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C1"/>
                    </a:solidFill>
                  </a:tcPr>
                </a:tc>
              </a:tr>
            </a:tbl>
          </a:graphicData>
        </a:graphic>
      </p:graphicFrame>
      <p:sp>
        <p:nvSpPr>
          <p:cNvPr id="191519" name="Прямоугольник 8"/>
          <p:cNvSpPr>
            <a:spLocks noChangeArrowheads="1"/>
          </p:cNvSpPr>
          <p:nvPr/>
        </p:nvSpPr>
        <p:spPr bwMode="auto">
          <a:xfrm>
            <a:off x="179388" y="1330325"/>
            <a:ext cx="868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</a:pPr>
            <a:r>
              <a:rPr lang="ru-RU" sz="1600">
                <a:solidFill>
                  <a:srgbClr val="5F0000"/>
                </a:solidFill>
              </a:rPr>
              <a:t>Вузами России приобретено</a:t>
            </a:r>
            <a:r>
              <a:rPr lang="en-US" sz="1600">
                <a:solidFill>
                  <a:srgbClr val="5F0000"/>
                </a:solidFill>
              </a:rPr>
              <a:t> </a:t>
            </a:r>
            <a:r>
              <a:rPr lang="ru-RU" sz="1600">
                <a:solidFill>
                  <a:srgbClr val="5F0000"/>
                </a:solidFill>
              </a:rPr>
              <a:t>более </a:t>
            </a:r>
            <a:r>
              <a:rPr lang="en-US" sz="1600">
                <a:solidFill>
                  <a:srgbClr val="5F0000"/>
                </a:solidFill>
              </a:rPr>
              <a:t>6</a:t>
            </a:r>
            <a:r>
              <a:rPr lang="ru-RU" sz="1600">
                <a:solidFill>
                  <a:srgbClr val="5F0000"/>
                </a:solidFill>
              </a:rPr>
              <a:t>5 экземпляров программного продукта. 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</a:pPr>
            <a:r>
              <a:rPr lang="ru-RU" sz="1600">
                <a:solidFill>
                  <a:srgbClr val="5F0000"/>
                </a:solidFill>
              </a:rPr>
              <a:t>Среди вузов, внедряющих «1С:Университет» и «1С:Университет ПРОФ»: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179388" y="5864225"/>
            <a:ext cx="8686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defRPr/>
            </a:pPr>
            <a:r>
              <a:rPr lang="ru-RU" sz="1600" dirty="0">
                <a:solidFill>
                  <a:srgbClr val="5F0000"/>
                </a:solidFill>
                <a:latin typeface="Arial"/>
              </a:rPr>
              <a:t>Полный список внедрений продуктов «1С:Университет» и «1С:Университет ПРОФ» размещен по адресу </a:t>
            </a:r>
            <a:r>
              <a:rPr lang="en-US" sz="1600" dirty="0">
                <a:solidFill>
                  <a:srgbClr val="5F0000"/>
                </a:solidFill>
                <a:latin typeface="Arial"/>
                <a:cs typeface="+mn-cs"/>
                <a:hlinkClick r:id="rId3"/>
              </a:rPr>
              <a:t>http://sgu-infocom.ru/major/2/1c_installs</a:t>
            </a:r>
            <a:endParaRPr lang="ru-RU" sz="1600" dirty="0">
              <a:solidFill>
                <a:srgbClr val="5F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309EAD-4FA6-42F4-84F4-715D4663C9C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0242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362590A-A283-484A-A2BA-F43BC87D41C8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18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34287" cy="1081088"/>
          </a:xfrm>
        </p:spPr>
        <p:txBody>
          <a:bodyPr/>
          <a:lstStyle/>
          <a:p>
            <a:r>
              <a:rPr lang="ru-RU" sz="2000" smtClean="0"/>
              <a:t>Точка входа: сайт</a:t>
            </a:r>
            <a:r>
              <a:rPr lang="en-US" sz="2000" smtClean="0"/>
              <a:t> </a:t>
            </a:r>
            <a:r>
              <a:rPr lang="ru-RU" sz="2000" smtClean="0"/>
              <a:t>отраслевых и специализированных решений 1С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928813"/>
            <a:ext cx="414337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Прямоугольник 1"/>
          <p:cNvSpPr>
            <a:spLocks noChangeArrowheads="1"/>
          </p:cNvSpPr>
          <p:nvPr/>
        </p:nvSpPr>
        <p:spPr bwMode="auto">
          <a:xfrm>
            <a:off x="0" y="1412875"/>
            <a:ext cx="309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solutions.1c.ru</a:t>
            </a:r>
            <a:endParaRPr lang="ru-RU" b="1"/>
          </a:p>
        </p:txBody>
      </p:sp>
      <p:pic>
        <p:nvPicPr>
          <p:cNvPr id="983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428875"/>
            <a:ext cx="43703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450"/>
            <a:ext cx="7489825" cy="1081088"/>
          </a:xfrm>
        </p:spPr>
        <p:txBody>
          <a:bodyPr/>
          <a:lstStyle/>
          <a:p>
            <a:r>
              <a:rPr lang="ru-RU" sz="2000" smtClean="0"/>
              <a:t>Источники информации.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95288" y="1125538"/>
            <a:ext cx="8748712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Подробную информацию о функциональных возможностях подсистем можно получить на сайте фирмы «1С» и сайте компании «</a:t>
            </a:r>
            <a:r>
              <a:rPr lang="ru-RU" sz="1400" dirty="0" err="1">
                <a:solidFill>
                  <a:srgbClr val="5F0000"/>
                </a:solidFill>
                <a:latin typeface="Arial"/>
                <a:cs typeface="+mn-cs"/>
              </a:rPr>
              <a:t>СГУ-Инфоком</a:t>
            </a: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». </a:t>
            </a:r>
          </a:p>
          <a:p>
            <a:pPr>
              <a:defRPr/>
            </a:pPr>
            <a:endParaRPr lang="ru-RU" sz="140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defRPr/>
            </a:pPr>
            <a:r>
              <a:rPr lang="en-US" sz="1400" b="1" dirty="0">
                <a:solidFill>
                  <a:srgbClr val="5F0000"/>
                </a:solidFill>
                <a:latin typeface="Arial"/>
                <a:cs typeface="+mn-cs"/>
                <a:hlinkClick r:id="rId3"/>
              </a:rPr>
              <a:t>1c.ru</a:t>
            </a:r>
            <a:endParaRPr lang="ru-RU" sz="1400" b="1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карточка решения «1С:Университет» - </a:t>
            </a:r>
            <a:r>
              <a:rPr lang="en-US" sz="1400" dirty="0">
                <a:solidFill>
                  <a:srgbClr val="5F0000"/>
                </a:solidFill>
                <a:latin typeface="Arial"/>
                <a:cs typeface="+mn-cs"/>
                <a:hlinkClick r:id="rId3"/>
              </a:rPr>
              <a:t>http://solutions.1c.ru/catalog/university</a:t>
            </a: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карточка решения «1С:Университет ПРОФ» - </a:t>
            </a:r>
            <a:r>
              <a:rPr lang="en-US" sz="1400" u="sng" dirty="0">
                <a:solidFill>
                  <a:srgbClr val="5F0000"/>
                </a:solidFill>
                <a:latin typeface="Arial"/>
                <a:cs typeface="+mn-cs"/>
                <a:hlinkClick r:id="rId4"/>
              </a:rPr>
              <a:t>http://solutions.1c.ru/catalog/university-prof</a:t>
            </a:r>
            <a:endParaRPr lang="ru-RU" sz="140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демо-версия решения «1С:Университет» - </a:t>
            </a: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  <a:hlinkClick r:id="rId5"/>
              </a:rPr>
              <a:t>http://edu.demo.1c.ru/university</a:t>
            </a: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 </a:t>
            </a:r>
            <a:r>
              <a:rPr lang="en-US" sz="1400" dirty="0">
                <a:solidFill>
                  <a:srgbClr val="5F0000"/>
                </a:solidFill>
                <a:latin typeface="Arial"/>
                <a:cs typeface="+mn-cs"/>
                <a:hlinkClick r:id="rId6"/>
              </a:rPr>
              <a:t>http://194.242.4.33/University/ru</a:t>
            </a:r>
            <a:endParaRPr lang="ru-RU" sz="140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демо-версия решения «1С:Университет ПРОФ» - </a:t>
            </a:r>
            <a:r>
              <a:rPr lang="en-US" sz="1400" dirty="0">
                <a:solidFill>
                  <a:srgbClr val="5F0000"/>
                </a:solidFill>
                <a:latin typeface="Arial"/>
                <a:cs typeface="+mn-cs"/>
                <a:hlinkClick r:id="rId7"/>
              </a:rPr>
              <a:t>http://5.9.80.22/UniversityPROF</a:t>
            </a:r>
            <a:endParaRPr lang="ru-RU" sz="140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ru-RU" sz="105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ru-RU" sz="105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defRPr/>
            </a:pPr>
            <a:r>
              <a:rPr lang="ru-RU" sz="1400" b="1" dirty="0">
                <a:solidFill>
                  <a:srgbClr val="5F0000"/>
                </a:solidFill>
                <a:latin typeface="Arial"/>
                <a:cs typeface="+mn-cs"/>
                <a:hlinkClick r:id="rId8"/>
              </a:rPr>
              <a:t>http://www.sgu-infocom.ru</a:t>
            </a:r>
            <a:endParaRPr lang="ru-RU" sz="1400" b="1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презентации - </a:t>
            </a:r>
            <a:r>
              <a:rPr lang="en-US" sz="1400" dirty="0">
                <a:solidFill>
                  <a:srgbClr val="5F0000"/>
                </a:solidFill>
                <a:latin typeface="Arial"/>
                <a:cs typeface="+mn-cs"/>
                <a:hlinkClick r:id="rId9"/>
              </a:rPr>
              <a:t>http://sgu-infocom.ru/major/2/1c_info</a:t>
            </a:r>
            <a:endParaRPr lang="ru-RU" sz="140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инструкция по внедрению, правила настройки подключения к </a:t>
            </a:r>
            <a:r>
              <a:rPr lang="ru-RU" sz="1400" dirty="0" err="1">
                <a:solidFill>
                  <a:srgbClr val="5F0000"/>
                </a:solidFill>
                <a:latin typeface="Arial"/>
                <a:cs typeface="+mn-cs"/>
              </a:rPr>
              <a:t>демо</a:t>
            </a: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-базе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ответы на часто задаваемые вопросы по «1С:Университет»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перечень вузов, в которых внедрено</a:t>
            </a:r>
            <a:r>
              <a:rPr lang="en-US" sz="1400" dirty="0">
                <a:solidFill>
                  <a:srgbClr val="5F0000"/>
                </a:solidFill>
                <a:latin typeface="Arial"/>
                <a:cs typeface="+mn-cs"/>
              </a:rPr>
              <a:t>/</a:t>
            </a: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внедряется «1С:Университет»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 материалы мастер-классов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5F0000"/>
                </a:solidFill>
                <a:latin typeface="Arial"/>
                <a:cs typeface="+mn-cs"/>
              </a:rPr>
              <a:t> внешние программные обработки, видеозаписи </a:t>
            </a:r>
            <a:r>
              <a:rPr lang="ru-RU" sz="1400" b="1" dirty="0" err="1">
                <a:solidFill>
                  <a:srgbClr val="5F0000"/>
                </a:solidFill>
                <a:latin typeface="Arial"/>
                <a:cs typeface="+mn-cs"/>
              </a:rPr>
              <a:t>вебинаров</a:t>
            </a:r>
            <a:endParaRPr lang="en-US" sz="1600" dirty="0">
              <a:solidFill>
                <a:srgbClr val="5F0000"/>
              </a:solidFill>
              <a:latin typeface="Arial"/>
              <a:cs typeface="+mn-cs"/>
            </a:endParaRPr>
          </a:p>
          <a:p>
            <a:pPr>
              <a:defRPr/>
            </a:pPr>
            <a:endParaRPr lang="ru-RU" sz="1600" dirty="0">
              <a:solidFill>
                <a:srgbClr val="5F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4"/>
          <p:cNvSpPr txBox="1">
            <a:spLocks noChangeArrowheads="1"/>
          </p:cNvSpPr>
          <p:nvPr/>
        </p:nvSpPr>
        <p:spPr bwMode="auto">
          <a:xfrm>
            <a:off x="250825" y="1844675"/>
            <a:ext cx="8569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2400" b="1">
                <a:solidFill>
                  <a:srgbClr val="CC0000"/>
                </a:solidFill>
              </a:rPr>
              <a:t>«1С:Университет ПРОФ» - новые возможности для мониторинга и управления вузом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2500" b="1">
                <a:solidFill>
                  <a:srgbClr val="800000"/>
                </a:solidFill>
              </a:rPr>
              <a:t/>
            </a:r>
            <a:br>
              <a:rPr lang="ru-RU" sz="2500" b="1">
                <a:solidFill>
                  <a:srgbClr val="800000"/>
                </a:solidFill>
              </a:rPr>
            </a:br>
            <a:r>
              <a:rPr lang="ru-RU" sz="2800" b="1">
                <a:solidFill>
                  <a:srgbClr val="800000"/>
                </a:solidFill>
              </a:rPr>
              <a:t>Возможности нового продукта «1С:Университет ПРОФ»</a:t>
            </a:r>
          </a:p>
        </p:txBody>
      </p:sp>
      <p:pic>
        <p:nvPicPr>
          <p:cNvPr id="79875" name="Picture 4" descr="C:\Users\Gantz.UNIVERSITY\Desktop\Untitled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13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2"/>
          <p:cNvSpPr txBox="1">
            <a:spLocks noChangeArrowheads="1"/>
          </p:cNvSpPr>
          <p:nvPr/>
        </p:nvSpPr>
        <p:spPr bwMode="auto">
          <a:xfrm>
            <a:off x="1714500" y="4572000"/>
            <a:ext cx="56181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</a:pPr>
            <a:r>
              <a:rPr lang="ru-RU" b="1">
                <a:solidFill>
                  <a:srgbClr val="CC3300"/>
                </a:solidFill>
              </a:rPr>
              <a:t>Гречкин Виктор Алексеевич, 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b="1">
                <a:solidFill>
                  <a:srgbClr val="CC3300"/>
                </a:solidFill>
              </a:rPr>
              <a:t>центр разработки решений </a:t>
            </a:r>
            <a:br>
              <a:rPr lang="ru-RU" b="1">
                <a:solidFill>
                  <a:srgbClr val="CC3300"/>
                </a:solidFill>
              </a:rPr>
            </a:br>
            <a:r>
              <a:rPr lang="ru-RU" b="1">
                <a:solidFill>
                  <a:srgbClr val="CC3300"/>
                </a:solidFill>
              </a:rPr>
              <a:t>ООО «СГУ-Инфоком»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C:\Users\Gantz.UNIVERSITY\Desktop\Untitled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113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extBox 5"/>
          <p:cNvSpPr txBox="1">
            <a:spLocks noChangeArrowheads="1"/>
          </p:cNvSpPr>
          <p:nvPr/>
        </p:nvSpPr>
        <p:spPr bwMode="auto">
          <a:xfrm>
            <a:off x="1116013" y="88900"/>
            <a:ext cx="7200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500" b="1">
              <a:solidFill>
                <a:srgbClr val="800000"/>
              </a:solidFill>
            </a:endParaRPr>
          </a:p>
        </p:txBody>
      </p:sp>
      <p:sp>
        <p:nvSpPr>
          <p:cNvPr id="173060" name="Text Box 3"/>
          <p:cNvSpPr txBox="1">
            <a:spLocks noChangeArrowheads="1"/>
          </p:cNvSpPr>
          <p:nvPr/>
        </p:nvSpPr>
        <p:spPr bwMode="auto">
          <a:xfrm>
            <a:off x="0" y="18446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>
                <a:solidFill>
                  <a:srgbClr val="D9241C"/>
                </a:solidFill>
              </a:rPr>
              <a:t>Спасибо за внимание!</a:t>
            </a:r>
          </a:p>
        </p:txBody>
      </p:sp>
      <p:sp>
        <p:nvSpPr>
          <p:cNvPr id="173061" name="Прямоугольник 7"/>
          <p:cNvSpPr>
            <a:spLocks noChangeArrowheads="1"/>
          </p:cNvSpPr>
          <p:nvPr/>
        </p:nvSpPr>
        <p:spPr bwMode="auto">
          <a:xfrm>
            <a:off x="539750" y="3127375"/>
            <a:ext cx="80645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800" b="1"/>
              <a:t>ФИРМА «1С»</a:t>
            </a:r>
            <a:r>
              <a:rPr lang="ru-RU" sz="1800"/>
              <a:t> </a:t>
            </a:r>
            <a:endParaRPr lang="ru-RU" sz="1800" b="1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/>
              <a:t>web:</a:t>
            </a:r>
            <a:r>
              <a:rPr lang="ru-RU" sz="1800"/>
              <a:t> </a:t>
            </a:r>
            <a:r>
              <a:rPr lang="en-US" sz="1800">
                <a:hlinkClick r:id="rId6"/>
              </a:rPr>
              <a:t>http://solutions.1c.ru/catalog/university</a:t>
            </a:r>
            <a:endParaRPr lang="ru-RU" sz="180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/>
              <a:t>web:</a:t>
            </a:r>
            <a:r>
              <a:rPr lang="ru-RU"/>
              <a:t> </a:t>
            </a:r>
            <a:r>
              <a:rPr lang="en-US" sz="1800">
                <a:hlinkClick r:id="rId7"/>
              </a:rPr>
              <a:t>http://solutions.1c.ru/catalog/university-prof</a:t>
            </a:r>
            <a:endParaRPr lang="ru-RU" sz="180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800"/>
              <a:t>тел. +7 (495) 737-92-57 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endParaRPr lang="en-US" sz="180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800" b="1"/>
              <a:t>ООО «СГУ-Инфоком»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/>
              <a:t>web:</a:t>
            </a:r>
            <a:r>
              <a:rPr lang="ru-RU" sz="1800"/>
              <a:t> </a:t>
            </a:r>
            <a:r>
              <a:rPr lang="en-US" sz="1800">
                <a:hlinkClick r:id="rId8"/>
              </a:rPr>
              <a:t>http://sgu-infocom.ru/</a:t>
            </a:r>
            <a:endParaRPr lang="en-US" sz="180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/>
              <a:t>e-mail:</a:t>
            </a:r>
            <a:r>
              <a:rPr lang="ru-RU" sz="1800"/>
              <a:t> </a:t>
            </a:r>
            <a:r>
              <a:rPr lang="en-US" sz="1800"/>
              <a:t>infocom@sgu-infocom.ru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800"/>
              <a:t>тел. +7 (8652) 69-21-07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endParaRPr lang="ru-RU" sz="1800" b="1"/>
          </a:p>
        </p:txBody>
      </p:sp>
      <p:pic>
        <p:nvPicPr>
          <p:cNvPr id="173062" name="Picture 6" descr="1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84763"/>
            <a:ext cx="2038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5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E22D923-A206-45E1-8460-9B3E7221A06E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10242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5C5F4C8-6E19-4D74-A8B8-D808BE9E1E67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3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450"/>
            <a:ext cx="6985000" cy="1081088"/>
          </a:xfrm>
        </p:spPr>
        <p:txBody>
          <a:bodyPr/>
          <a:lstStyle/>
          <a:p>
            <a:r>
              <a:rPr lang="ru-RU" sz="2000" smtClean="0"/>
              <a:t>«1С:Университет» и «1С:Университет ПРОФ». </a:t>
            </a:r>
            <a:br>
              <a:rPr lang="ru-RU" sz="2000" smtClean="0"/>
            </a:br>
            <a:r>
              <a:rPr lang="ru-RU" sz="2000" smtClean="0"/>
              <a:t>Общая информация о решениях.</a:t>
            </a:r>
          </a:p>
        </p:txBody>
      </p:sp>
      <p:sp>
        <p:nvSpPr>
          <p:cNvPr id="81924" name="Прямоугольник 4"/>
          <p:cNvSpPr>
            <a:spLocks noChangeArrowheads="1"/>
          </p:cNvSpPr>
          <p:nvPr/>
        </p:nvSpPr>
        <p:spPr bwMode="auto">
          <a:xfrm>
            <a:off x="250825" y="1482725"/>
            <a:ext cx="86423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Решение разработано на платформе «1С:Предприятие 8.2»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Использование сертифицированных средств и технологий обработки конфиденциальной информации и персональных данных (защищенный программный комплекс «1С:Предприятие, вер. 8.2</a:t>
            </a:r>
            <a:r>
              <a:rPr lang="en-US" sz="1600"/>
              <a:t>z</a:t>
            </a:r>
            <a:r>
              <a:rPr lang="ru-RU" sz="1600"/>
              <a:t>») 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Единая информационная среда системы с широкими возможностями по ее адаптации к существующим в вузах системам управления, используется открытый программный код, возможность интеграции системы с функционирующими в вузах программными средствами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Возможность организации управления распределенными организационными структурами и филиалами посредством веб-технологий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4450"/>
            <a:ext cx="6913562" cy="1081088"/>
          </a:xfrm>
        </p:spPr>
        <p:txBody>
          <a:bodyPr/>
          <a:lstStyle/>
          <a:p>
            <a:r>
              <a:rPr lang="ru-RU" sz="2000" smtClean="0"/>
              <a:t>«1С:Университет» и «1С:Университет ПРОФ». Сравнение решений.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2E3097-1902-47AD-8A2E-22E4CA32D890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242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49DB1F9-9DA9-4A49-A1A8-2BC7CA98EE69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4</a:t>
            </a:fld>
            <a:endParaRPr lang="ru-RU" sz="1400" b="1">
              <a:solidFill>
                <a:srgbClr val="5B0917"/>
              </a:solidFill>
              <a:cs typeface="+mn-cs"/>
            </a:endParaRPr>
          </a:p>
        </p:txBody>
      </p:sp>
      <p:sp>
        <p:nvSpPr>
          <p:cNvPr id="83972" name="Прямоугольник 4"/>
          <p:cNvSpPr>
            <a:spLocks noChangeArrowheads="1"/>
          </p:cNvSpPr>
          <p:nvPr/>
        </p:nvSpPr>
        <p:spPr bwMode="auto">
          <a:xfrm>
            <a:off x="420688" y="1125538"/>
            <a:ext cx="820737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использованы возможности технологической платформы «1С:Предприятие 8.2»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общие объекты с «1С:Университет» 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все возможности «1С:Университет» сохранены</a:t>
            </a:r>
          </a:p>
          <a:p>
            <a:pPr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Char char="§"/>
            </a:pPr>
            <a:r>
              <a:rPr lang="ru-RU" sz="1600"/>
              <a:t> стандартный технологический переход на обновленную версию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2708275"/>
          <a:ext cx="8497888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604"/>
                <a:gridCol w="4248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1С:Университет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1С:Университет ПРОФ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выхода – апрель 2011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выхода – март 2013 года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– 96 000 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– 196 000 р.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sng" dirty="0" smtClean="0"/>
                        <a:t>Структурные подразделения: </a:t>
                      </a:r>
                      <a:r>
                        <a:rPr lang="ru-RU" sz="1400" dirty="0" smtClean="0"/>
                        <a:t>приемная комиссия, УМУ, деканаты, кафедры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Структурные подразделения: </a:t>
                      </a:r>
                      <a:r>
                        <a:rPr lang="ru-RU" sz="1400" dirty="0" smtClean="0"/>
                        <a:t>приемная комиссия, УМУ, деканаты, кафедры, отдел аспирантуры и докторантуры,</a:t>
                      </a:r>
                      <a:r>
                        <a:rPr lang="ru-RU" sz="1400" baseline="0" dirty="0" smtClean="0"/>
                        <a:t> управление дополнительного образования, НИЧ, диссертационные советы, диспетчерская служба, служба управления </a:t>
                      </a:r>
                      <a:r>
                        <a:rPr lang="ru-RU" sz="1400" baseline="0" smtClean="0"/>
                        <a:t>кампусом вуза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структуре более </a:t>
                      </a:r>
                      <a:r>
                        <a:rPr lang="ru-RU" sz="1400" b="1" dirty="0" smtClean="0"/>
                        <a:t>100</a:t>
                      </a:r>
                      <a:r>
                        <a:rPr lang="ru-RU" sz="1400" dirty="0" smtClean="0"/>
                        <a:t> справочников, </a:t>
                      </a:r>
                      <a:r>
                        <a:rPr lang="ru-RU" sz="1400" b="1" dirty="0" smtClean="0"/>
                        <a:t>38</a:t>
                      </a:r>
                      <a:r>
                        <a:rPr lang="ru-RU" sz="1400" dirty="0" smtClean="0"/>
                        <a:t> документов, более </a:t>
                      </a:r>
                      <a:r>
                        <a:rPr lang="ru-RU" sz="1400" b="1" dirty="0" smtClean="0"/>
                        <a:t>60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отчетов, </a:t>
                      </a:r>
                      <a:r>
                        <a:rPr lang="ru-RU" sz="1400" b="1" dirty="0" smtClean="0"/>
                        <a:t>8</a:t>
                      </a:r>
                      <a:r>
                        <a:rPr lang="ru-RU" sz="1400" dirty="0" smtClean="0"/>
                        <a:t> подсистем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структуре более </a:t>
                      </a:r>
                      <a:r>
                        <a:rPr lang="ru-RU" sz="1400" b="1" dirty="0" smtClean="0"/>
                        <a:t>150 </a:t>
                      </a:r>
                      <a:r>
                        <a:rPr lang="ru-RU" sz="1400" dirty="0" smtClean="0"/>
                        <a:t>справочников, </a:t>
                      </a:r>
                      <a:r>
                        <a:rPr lang="ru-RU" sz="1400" b="1" dirty="0" smtClean="0"/>
                        <a:t>68</a:t>
                      </a:r>
                      <a:r>
                        <a:rPr lang="ru-RU" sz="1400" dirty="0" smtClean="0"/>
                        <a:t> документов, более </a:t>
                      </a:r>
                      <a:r>
                        <a:rPr lang="ru-RU" sz="1400" b="1" dirty="0" smtClean="0"/>
                        <a:t>130</a:t>
                      </a:r>
                      <a:r>
                        <a:rPr lang="ru-RU" sz="1400" dirty="0" smtClean="0"/>
                        <a:t> отчетов, </a:t>
                      </a:r>
                      <a:r>
                        <a:rPr lang="ru-RU" sz="1400" b="1" dirty="0" smtClean="0"/>
                        <a:t>14</a:t>
                      </a:r>
                      <a:r>
                        <a:rPr lang="ru-RU" sz="1400" dirty="0" smtClean="0"/>
                        <a:t> подсистем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 гибкого изменения настроек</a:t>
                      </a:r>
                      <a:r>
                        <a:rPr lang="ru-RU" sz="1400" baseline="0" dirty="0" smtClean="0"/>
                        <a:t> конфигурации администратором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 гибкого изменения настроек отдельных объектов конфигурации не только администратором,</a:t>
                      </a:r>
                      <a:r>
                        <a:rPr lang="ru-RU" sz="1400" baseline="0" dirty="0" smtClean="0"/>
                        <a:t> но и пользователями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7416800" cy="1081088"/>
          </a:xfrm>
        </p:spPr>
        <p:txBody>
          <a:bodyPr/>
          <a:lstStyle/>
          <a:p>
            <a:r>
              <a:rPr lang="ru-RU" sz="2000" smtClean="0"/>
              <a:t>Структура «1С:Университет» и «1С:Университет ПРОФ». Все подсистемы.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55748-1C0F-441A-87A7-1D5B92D4925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86116" name="Group 100"/>
          <p:cNvGraphicFramePr>
            <a:graphicFrameLocks noGrp="1"/>
          </p:cNvGraphicFramePr>
          <p:nvPr/>
        </p:nvGraphicFramePr>
        <p:xfrm>
          <a:off x="250825" y="1268413"/>
          <a:ext cx="8353425" cy="5210175"/>
        </p:xfrm>
        <a:graphic>
          <a:graphicData uri="http://schemas.openxmlformats.org/drawingml/2006/table">
            <a:tbl>
              <a:tblPr/>
              <a:tblGrid>
                <a:gridCol w="4897438"/>
                <a:gridCol w="1655762"/>
                <a:gridCol w="180022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1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1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1С:Университет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1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1С:Университет ПРОФ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Планирование учебного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и проведение приемной кампании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Управление студенческим составом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 индивидуальной успеваемости и посещаемости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Формирование профессорско-преподавательского состава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Расчет и распределение учебной нагрузки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Учет оплаты за обучение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Стипендиальное обеспечение студентов и аспирантов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Выпуск студентов и трудоустройство выпускников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«ВПО-1», «GosInsp» ФГБУ «ИМЦА», «АИС ФБС», «ФИС ЕГЭ и приема», «1С:Зарплата и управление персоналом», «1С:Зарплата и кадры бюджетного учреждения»)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Управление кампусом вуза (учет аудиторного фонда, учет состояния зданий и помещений, контроль проживания в общежитиях)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Управление работой аспирантуры и докторантуры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Информационная поддержка работы диссертационных советов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Управление научно-исследовательской и инновационной деятельностью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Регистрация результатов интеллектуальной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Расчет рейтинга сотрудников и подразделений вуза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AE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Ведение программ дополнительного образования и довузовской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4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39960F3-8C54-4614-9DFD-701050C1654B}" type="slidenum">
              <a:rPr lang="ru-RU" sz="1400" b="1">
                <a:solidFill>
                  <a:srgbClr val="5B0917"/>
                </a:solidFill>
                <a:cs typeface="+mn-cs"/>
              </a:rPr>
              <a:pPr algn="r">
                <a:defRPr/>
              </a:pPr>
              <a:t>6</a:t>
            </a:fld>
            <a:endParaRPr lang="ru-RU" sz="1400" b="1" dirty="0">
              <a:solidFill>
                <a:srgbClr val="5B0917"/>
              </a:solidFill>
              <a:cs typeface="+mn-cs"/>
            </a:endParaRP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4450"/>
            <a:ext cx="7273925" cy="1081088"/>
          </a:xfrm>
        </p:spPr>
        <p:txBody>
          <a:bodyPr/>
          <a:lstStyle/>
          <a:p>
            <a:r>
              <a:rPr lang="ru-RU" sz="2000" smtClean="0"/>
              <a:t>«1С:Предприятие 8.2». Защита персональных данных и конфиденциальной информации.</a:t>
            </a:r>
          </a:p>
        </p:txBody>
      </p:sp>
      <p:pic>
        <p:nvPicPr>
          <p:cNvPr id="177156" name="Picture 6" descr="C:\Users\Gantz.UNIVERSITY\Desktop\Шульгин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68413"/>
            <a:ext cx="3794125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7" name="Rectangle 6"/>
          <p:cNvSpPr>
            <a:spLocks noChangeArrowheads="1"/>
          </p:cNvSpPr>
          <p:nvPr/>
        </p:nvSpPr>
        <p:spPr bwMode="auto">
          <a:xfrm>
            <a:off x="323850" y="1412875"/>
            <a:ext cx="431958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5B0917"/>
                </a:solidFill>
              </a:rPr>
              <a:t>Сертификат № 2137 от 20.07.2010 удостоверяет, что ЗПК (защищенный программный комплекс) </a:t>
            </a:r>
            <a:br>
              <a:rPr lang="ru-RU" sz="1400">
                <a:solidFill>
                  <a:srgbClr val="5B0917"/>
                </a:solidFill>
              </a:rPr>
            </a:br>
            <a:r>
              <a:rPr lang="ru-RU" sz="1400">
                <a:solidFill>
                  <a:srgbClr val="5B0917"/>
                </a:solidFill>
              </a:rPr>
              <a:t>«1С:Предприятие, вер. 8.2</a:t>
            </a:r>
            <a:r>
              <a:rPr lang="en-US" sz="1400">
                <a:solidFill>
                  <a:srgbClr val="5B0917"/>
                </a:solidFill>
              </a:rPr>
              <a:t>z</a:t>
            </a:r>
            <a:r>
              <a:rPr lang="ru-RU" sz="1400">
                <a:solidFill>
                  <a:srgbClr val="5B0917"/>
                </a:solidFill>
              </a:rPr>
              <a:t>» </a:t>
            </a:r>
          </a:p>
          <a:p>
            <a:pPr lvl="1"/>
            <a:r>
              <a:rPr lang="en-US" sz="1400">
                <a:solidFill>
                  <a:srgbClr val="5B0917"/>
                </a:solidFill>
              </a:rPr>
              <a:t>-</a:t>
            </a:r>
            <a:r>
              <a:rPr lang="ru-RU" sz="1400">
                <a:solidFill>
                  <a:srgbClr val="5B0917"/>
                </a:solidFill>
              </a:rPr>
              <a:t>  является программным средством общего назначения со встроенными средствами защиты от НСД к информации, не содержащей сведения, составляющие гос.тайну.</a:t>
            </a:r>
          </a:p>
          <a:p>
            <a:pPr lvl="1"/>
            <a:r>
              <a:rPr lang="en-US" sz="1400">
                <a:solidFill>
                  <a:srgbClr val="5B0917"/>
                </a:solidFill>
              </a:rPr>
              <a:t>-</a:t>
            </a:r>
            <a:r>
              <a:rPr lang="ru-RU" sz="1400">
                <a:solidFill>
                  <a:srgbClr val="5B0917"/>
                </a:solidFill>
              </a:rPr>
              <a:t> может использоваться для защиты информации в информационных системах, содержащих персональные данные (ИСПДн) до 1 класса (К1) включительно, т.е. можно обрабатывать любые персональные данные, в том числе сведения о состоянии здоровья.  </a:t>
            </a:r>
          </a:p>
          <a:p>
            <a:endParaRPr lang="en-US" sz="1400">
              <a:solidFill>
                <a:srgbClr val="5B0917"/>
              </a:solidFill>
            </a:endParaRPr>
          </a:p>
          <a:p>
            <a:r>
              <a:rPr lang="ru-RU" sz="1400">
                <a:solidFill>
                  <a:srgbClr val="5B0917"/>
                </a:solidFill>
              </a:rPr>
              <a:t>Конфигурации, разработанные на платформе «1С:Предприятие 8.2», могут быть                       использованы при создании ИСПДн любого класса и дополнительная сертификация прикладных решений (конфигураций) не требуется</a:t>
            </a:r>
            <a:r>
              <a:rPr lang="en-US" sz="1400">
                <a:solidFill>
                  <a:srgbClr val="5B0917"/>
                </a:solidFill>
              </a:rPr>
              <a:t>.</a:t>
            </a:r>
            <a:endParaRPr lang="ru-RU" sz="1400">
              <a:solidFill>
                <a:srgbClr val="5B0917"/>
              </a:solidFill>
            </a:endParaRPr>
          </a:p>
          <a:p>
            <a:endParaRPr lang="ru-RU" sz="1400">
              <a:solidFill>
                <a:srgbClr val="5B0917"/>
              </a:solidFill>
            </a:endParaRPr>
          </a:p>
          <a:p>
            <a:r>
              <a:rPr lang="ru-RU" sz="1400">
                <a:solidFill>
                  <a:srgbClr val="5B0917"/>
                </a:solidFill>
              </a:rPr>
              <a:t>Конфигурации поставляются с открытым кодом.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6769100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50692002-DC15-4975-A4E2-8E9BCE60BDF7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-252413" y="1268413"/>
            <a:ext cx="6451601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планирования учебного процесса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213" y="1989138"/>
            <a:ext cx="7491412" cy="1363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создание, хранение и обработка учебных планов специальностей  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создание, хранение и обработка рабочих учебных планов специальностей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закрепление  дисциплин за кафедрами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создание, хранение и обработка планов-графиков учебных процессов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88" y="3808413"/>
            <a:ext cx="55689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проведения приемной кампании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213" y="4529138"/>
            <a:ext cx="7491412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хранение и обработка информации об абитуриентах 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прием вступительных испытаний 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учет данных о результатах ЕГЭ и</a:t>
            </a:r>
            <a:r>
              <a:rPr lang="en-US" sz="1400" dirty="0">
                <a:solidFill>
                  <a:srgbClr val="5F0000"/>
                </a:solidFill>
                <a:latin typeface="Arial"/>
                <a:cs typeface="+mn-cs"/>
              </a:rPr>
              <a:t> </a:t>
            </a: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взаимодействие с ФБС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формирование направлений на сдачу ЕГЭ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зачисление в вуз </a:t>
            </a:r>
          </a:p>
        </p:txBody>
      </p:sp>
      <p:pic>
        <p:nvPicPr>
          <p:cNvPr id="87047" name="Picture 2" descr="T:\Скрины на ПРОФ\значки подсистем\plan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3190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3" descr="T:\Скрины на ПРОФ\значки подсистем\comiss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23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6913562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9784FF1F-F978-43FB-8421-20831BF7AF3A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388" y="1146175"/>
            <a:ext cx="59451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управления студенческим составом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388" y="1595438"/>
            <a:ext cx="7493000" cy="2741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хранение и обработка сведений о контингенте студентов вуза 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контроль движения контингента студентов 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ввод и обработка данных об успеваемости и посещаемости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назначение стипендий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формирование унифицированных выходных документов (справки, дипломы)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контроль корректности изменения состояний объектов 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создание пользователем новых типов приказов</a:t>
            </a:r>
          </a:p>
          <a:p>
            <a:pPr marL="71438" indent="10795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400" dirty="0">
              <a:solidFill>
                <a:srgbClr val="5F0000"/>
              </a:solidFill>
              <a:latin typeface="Arial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850" y="4221163"/>
            <a:ext cx="63563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расчета и распределения учебной нагрузки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388" y="4745038"/>
            <a:ext cx="7493000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"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планирование распределения нагрузки кафедры</a:t>
            </a:r>
          </a:p>
          <a:p>
            <a:pPr marL="72000"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согласование и синхронизация расчета часов </a:t>
            </a:r>
          </a:p>
          <a:p>
            <a:pPr marL="72000"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хранение и обработка сведений о преподавательском составе учреждения</a:t>
            </a:r>
          </a:p>
          <a:p>
            <a:pPr marL="72000"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закрепление нагрузки за преподавателями</a:t>
            </a:r>
          </a:p>
          <a:p>
            <a:pPr marL="72000"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формирование унифицированных документов </a:t>
            </a:r>
          </a:p>
        </p:txBody>
      </p:sp>
      <p:pic>
        <p:nvPicPr>
          <p:cNvPr id="88071" name="Picture 2" descr="T:\Скрины на ПРОФ\значки подсистем\stude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857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3" descr="T:\Скрины на ПРОФ\значки подсистем\plan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4200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>
          <a:xfrm>
            <a:off x="1041400" y="44450"/>
            <a:ext cx="6915150" cy="1081088"/>
          </a:xfrm>
        </p:spPr>
        <p:txBody>
          <a:bodyPr/>
          <a:lstStyle/>
          <a:p>
            <a:r>
              <a:rPr lang="ru-RU" sz="2000" smtClean="0"/>
              <a:t>Функциональные возможности.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9925" y="6597650"/>
            <a:ext cx="1985963" cy="184150"/>
          </a:xfrm>
        </p:spPr>
        <p:txBody>
          <a:bodyPr/>
          <a:lstStyle/>
          <a:p>
            <a:pPr>
              <a:defRPr/>
            </a:pPr>
            <a:fld id="{62364216-6C08-45F9-8B68-C17FC57233C7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388" y="1268413"/>
            <a:ext cx="77771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проведения практики и содействия трудоустройству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50" y="1739900"/>
            <a:ext cx="7493000" cy="194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планирование трудоустройства выпускников</a:t>
            </a:r>
          </a:p>
          <a:p>
            <a:pPr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организация банка вакансий </a:t>
            </a:r>
          </a:p>
          <a:p>
            <a:pPr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организация банка баз практик</a:t>
            </a:r>
          </a:p>
          <a:p>
            <a:pPr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планирование и контроль проведения практик</a:t>
            </a:r>
          </a:p>
          <a:p>
            <a:pPr indent="108000" eaLnBrk="0" hangingPunct="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F0000"/>
                </a:solidFill>
                <a:latin typeface="Arial"/>
                <a:cs typeface="+mn-cs"/>
              </a:rPr>
              <a:t>подготовка распорядительной документации, списочных, аналитических и статистических отчетов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88" y="4097338"/>
            <a:ext cx="43211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5F0000"/>
                </a:solidFill>
                <a:latin typeface="Arial"/>
                <a:cs typeface="+mn-cs"/>
              </a:rPr>
              <a:t>Подсистема финансового учета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825" y="4508500"/>
            <a:ext cx="7493000" cy="200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возможность заключения договоров об оказании образовательных услуг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регистрация оплаты обучения в соответствии с договорами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определение правил расчета размеров стипендиальных выплат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создание приказов о назначении стипендий студентам высшего учебного заведения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создание приказов о выплатах стипендий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1400" dirty="0">
                <a:solidFill>
                  <a:srgbClr val="5B0917"/>
                </a:solidFill>
                <a:latin typeface="Arial"/>
                <a:cs typeface="+mn-cs"/>
              </a:rPr>
              <a:t> детализация информации о стипендиальных выплатах</a:t>
            </a:r>
          </a:p>
        </p:txBody>
      </p:sp>
      <p:pic>
        <p:nvPicPr>
          <p:cNvPr id="89095" name="Picture 2" descr="T:\Скрины на ПРОФ\значки подсистем\stude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873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4" descr="T:\Скрины на ПРОФ\значки подсистем\fin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4149725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0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11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12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13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0909_шаблон 1">
    <a:dk1>
      <a:srgbClr val="5F0000"/>
    </a:dk1>
    <a:lt1>
      <a:srgbClr val="FFFFFF"/>
    </a:lt1>
    <a:dk2>
      <a:srgbClr val="CC3300"/>
    </a:dk2>
    <a:lt2>
      <a:srgbClr val="808080"/>
    </a:lt2>
    <a:accent1>
      <a:srgbClr val="F9E383"/>
    </a:accent1>
    <a:accent2>
      <a:srgbClr val="369900"/>
    </a:accent2>
    <a:accent3>
      <a:srgbClr val="FFFFFF"/>
    </a:accent3>
    <a:accent4>
      <a:srgbClr val="500000"/>
    </a:accent4>
    <a:accent5>
      <a:srgbClr val="FBEFC1"/>
    </a:accent5>
    <a:accent6>
      <a:srgbClr val="308A00"/>
    </a:accent6>
    <a:hlink>
      <a:srgbClr val="0033CC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3528</TotalTime>
  <Words>1521</Words>
  <Application>Microsoft Office PowerPoint</Application>
  <PresentationFormat>Экран (4:3)</PresentationFormat>
  <Paragraphs>285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49</vt:i4>
      </vt:variant>
      <vt:variant>
        <vt:lpstr>Заголовки слайдов</vt:lpstr>
      </vt:variant>
      <vt:variant>
        <vt:i4>20</vt:i4>
      </vt:variant>
    </vt:vector>
  </HeadingPairs>
  <TitlesOfParts>
    <vt:vector size="72" baseType="lpstr">
      <vt:lpstr>Arial</vt:lpstr>
      <vt:lpstr>Wingdings</vt:lpstr>
      <vt:lpstr>Times New Roman</vt:lpstr>
      <vt:lpstr>0909_шаблон</vt:lpstr>
      <vt:lpstr>910_шаблон</vt:lpstr>
      <vt:lpstr>911_шаблон</vt:lpstr>
      <vt:lpstr>912_шаблон</vt:lpstr>
      <vt:lpstr>913_шаблон</vt:lpstr>
      <vt:lpstr>0909_шаблон</vt:lpstr>
      <vt:lpstr>910_шаблон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911_шаблон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912_шаблон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913_шаблон</vt:lpstr>
      <vt:lpstr>Слайд 1</vt:lpstr>
      <vt:lpstr>Слайд 2</vt:lpstr>
      <vt:lpstr>«1С:Университет» и «1С:Университет ПРОФ».  Общая информация о решениях.</vt:lpstr>
      <vt:lpstr>«1С:Университет» и «1С:Университет ПРОФ». Сравнение решений.</vt:lpstr>
      <vt:lpstr>Структура «1С:Университет» и «1С:Университет ПРОФ». Все подсистемы.</vt:lpstr>
      <vt:lpstr>«1С:Предприятие 8.2». Защита персональных данных и конфиденциальной информации.</vt:lpstr>
      <vt:lpstr>Функциональные возможности.</vt:lpstr>
      <vt:lpstr>Функциональные возможности.</vt:lpstr>
      <vt:lpstr>Функциональные возможности.</vt:lpstr>
      <vt:lpstr>Функциональные возможности.</vt:lpstr>
      <vt:lpstr>Функциональные возможности.</vt:lpstr>
      <vt:lpstr>Функциональные возможности.</vt:lpstr>
      <vt:lpstr>Функциональные возможности.</vt:lpstr>
      <vt:lpstr>Функциональные возможности.</vt:lpstr>
      <vt:lpstr>Функциональные возможности.</vt:lpstr>
      <vt:lpstr>Точки интеграции специализированных решений с программным продуктом «1С:Университет».</vt:lpstr>
      <vt:lpstr>Внедрения «1С:Университет».</vt:lpstr>
      <vt:lpstr>Точка входа: сайт отраслевых и специализированных решений 1С</vt:lpstr>
      <vt:lpstr>Источники информации.</vt:lpstr>
      <vt:lpstr>Слайд 20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Admin</cp:lastModifiedBy>
  <cp:revision>212</cp:revision>
  <dcterms:created xsi:type="dcterms:W3CDTF">2009-12-11T10:55:42Z</dcterms:created>
  <dcterms:modified xsi:type="dcterms:W3CDTF">2013-04-16T23:50:56Z</dcterms:modified>
</cp:coreProperties>
</file>